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63" r:id="rId42"/>
    <p:sldId id="298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referenceworkentry/10.1007/978-3-540-29678-2_232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brainfacts.org/hypothalamus.ph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ypeedigital.com/book/9789350250761/chapter/ch9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Hypothalamus</a:t>
            </a:r>
            <a:endParaRPr lang="en-US" sz="8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Dr.Deepa.G.S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Associate Professor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SKHMC, </a:t>
            </a:r>
            <a:r>
              <a:rPr lang="en-US" sz="2400" b="1" dirty="0" err="1" smtClean="0">
                <a:solidFill>
                  <a:schemeClr val="tx1"/>
                </a:solidFill>
              </a:rPr>
              <a:t>Kulasekaharam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108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3891566" cy="5867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"/>
            <a:ext cx="455882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CONTROL OF ADRENAL CORTEX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Anterior pituitary regulates adrenal cortex by secreting </a:t>
            </a:r>
            <a:r>
              <a:rPr lang="en-US" b="1" dirty="0" err="1" smtClean="0"/>
              <a:t>adrenocorticotropic</a:t>
            </a:r>
            <a:r>
              <a:rPr lang="en-US" b="1" dirty="0" smtClean="0"/>
              <a:t> hormone (ACTH). </a:t>
            </a:r>
          </a:p>
          <a:p>
            <a:pPr algn="just">
              <a:lnSpc>
                <a:spcPct val="110000"/>
              </a:lnSpc>
            </a:pPr>
            <a:r>
              <a:rPr lang="en-US" b="1" dirty="0" smtClean="0"/>
              <a:t>ACTH secretion </a:t>
            </a:r>
            <a:r>
              <a:rPr lang="en-US" dirty="0" smtClean="0"/>
              <a:t>is in turn regulated by </a:t>
            </a:r>
            <a:r>
              <a:rPr lang="en-US" b="1" dirty="0" err="1" smtClean="0"/>
              <a:t>corticotropin</a:t>
            </a:r>
            <a:r>
              <a:rPr lang="en-US" b="1" dirty="0" smtClean="0"/>
              <a:t>-releasing hormone (CRH</a:t>
            </a:r>
            <a:r>
              <a:rPr lang="en-US" dirty="0" smtClean="0"/>
              <a:t>), which is secreted by the </a:t>
            </a:r>
            <a:r>
              <a:rPr lang="en-US" dirty="0" err="1" smtClean="0"/>
              <a:t>paraventricular</a:t>
            </a:r>
            <a:r>
              <a:rPr lang="en-US" dirty="0" smtClean="0"/>
              <a:t> nucleus of hypothalamus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CONTROL OF ADRENAL MEDULLA</a:t>
            </a:r>
          </a:p>
          <a:p>
            <a:pPr>
              <a:lnSpc>
                <a:spcPct val="150000"/>
              </a:lnSpc>
            </a:pPr>
            <a:r>
              <a:rPr lang="en-US" b="1" dirty="0" err="1" smtClean="0"/>
              <a:t>Dorsomedial</a:t>
            </a:r>
            <a:r>
              <a:rPr lang="en-US" b="1" dirty="0" smtClean="0"/>
              <a:t> and posterior hypothalamic </a:t>
            </a:r>
            <a:r>
              <a:rPr lang="en-US" dirty="0" smtClean="0"/>
              <a:t>nuclei are excited by emotional stimuli.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These hypothalamic nuclei, in turn, send impulses to adrenal medulla through sympathetic fibers and cause release of </a:t>
            </a:r>
            <a:r>
              <a:rPr lang="en-US" b="1" dirty="0" smtClean="0"/>
              <a:t>catecholamines, which are essential to cope up with </a:t>
            </a:r>
            <a:r>
              <a:rPr lang="en-US" dirty="0" smtClean="0"/>
              <a:t>emotional stress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REGULATION OF AUTONOMIC NERVOUS SYSTEM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Sympatheti</a:t>
            </a:r>
            <a:r>
              <a:rPr lang="en-US" dirty="0" smtClean="0"/>
              <a:t>c division of ANS is regulated by posterior and </a:t>
            </a:r>
            <a:r>
              <a:rPr lang="en-US" b="1" dirty="0" smtClean="0"/>
              <a:t>lateral </a:t>
            </a:r>
            <a:r>
              <a:rPr lang="en-US" dirty="0" smtClean="0"/>
              <a:t>nuclei of hypothalamus.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Parasympathetic division </a:t>
            </a:r>
            <a:r>
              <a:rPr lang="en-US" dirty="0" smtClean="0"/>
              <a:t>of ANS is controlled by </a:t>
            </a:r>
            <a:r>
              <a:rPr lang="en-US" b="1" dirty="0" smtClean="0"/>
              <a:t>anterior group </a:t>
            </a:r>
            <a:r>
              <a:rPr lang="en-US" dirty="0" smtClean="0"/>
              <a:t>of nuclei.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effects of cerebral cortex on ANS are executed through hypothalamus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REGULATION OF HEART RATE</a:t>
            </a:r>
          </a:p>
          <a:p>
            <a:pPr algn="just"/>
            <a:r>
              <a:rPr lang="en-US" sz="3600" dirty="0" smtClean="0"/>
              <a:t>Hypothalamus regulates heart rate through </a:t>
            </a:r>
            <a:r>
              <a:rPr lang="en-US" sz="3600" b="1" dirty="0" smtClean="0"/>
              <a:t>vasomotor center in the medulla oblongata. Stimulation of posterior </a:t>
            </a:r>
            <a:r>
              <a:rPr lang="en-US" sz="3600" dirty="0" smtClean="0"/>
              <a:t>and lateral nuclei of hypothalamus increases the heart rate.</a:t>
            </a:r>
          </a:p>
          <a:p>
            <a:pPr algn="just"/>
            <a:r>
              <a:rPr lang="en-US" sz="3600" dirty="0" smtClean="0"/>
              <a:t>Stimulation of </a:t>
            </a:r>
            <a:r>
              <a:rPr lang="en-US" sz="3600" dirty="0" err="1" smtClean="0"/>
              <a:t>preoptic</a:t>
            </a:r>
            <a:r>
              <a:rPr lang="en-US" sz="3600" dirty="0" smtClean="0"/>
              <a:t> and anterior nuclei decreases the heart rate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/>
              <a:t>Neural signals to the autonomic system </a:t>
            </a:r>
            <a:r>
              <a:rPr lang="en-US" dirty="0" smtClean="0"/>
              <a:t>- the (lateral) hypothalamus projects to the (lateral) medulla, where the cells that drive the autonomic systems are located.</a:t>
            </a:r>
          </a:p>
          <a:p>
            <a:pPr algn="just"/>
            <a:r>
              <a:rPr lang="en-US" dirty="0" smtClean="0"/>
              <a:t> These include the parasympathetic </a:t>
            </a:r>
            <a:r>
              <a:rPr lang="en-US" dirty="0" err="1" smtClean="0"/>
              <a:t>vagal</a:t>
            </a:r>
            <a:r>
              <a:rPr lang="en-US" dirty="0" smtClean="0"/>
              <a:t> nuclei and a group of cells that descend to the sympathetic system in the spinal cord. </a:t>
            </a:r>
          </a:p>
          <a:p>
            <a:pPr algn="just"/>
            <a:r>
              <a:rPr lang="en-US" dirty="0" smtClean="0"/>
              <a:t>With access to these systems, the hypothalamus can control heart rate, vasoconstriction, digestion, sweating, etc.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REGULATION OF BLOOD PRESSURE</a:t>
            </a:r>
          </a:p>
          <a:p>
            <a:pPr algn="just"/>
            <a:r>
              <a:rPr lang="en-US" sz="3600" dirty="0" smtClean="0"/>
              <a:t>Hypothalamus regulates the blood pressure by acting on the </a:t>
            </a:r>
            <a:r>
              <a:rPr lang="en-US" sz="3600" b="1" dirty="0" smtClean="0"/>
              <a:t>vasomotor center.</a:t>
            </a:r>
          </a:p>
          <a:p>
            <a:pPr algn="just"/>
            <a:r>
              <a:rPr lang="en-US" sz="3600" b="1" dirty="0" smtClean="0"/>
              <a:t>Stimulation of posterior and lateral hypothalamic nuclei incre</a:t>
            </a:r>
            <a:r>
              <a:rPr lang="en-US" sz="3600" dirty="0" smtClean="0"/>
              <a:t>ases arterial </a:t>
            </a:r>
            <a:r>
              <a:rPr lang="en-US" sz="3600" b="1" dirty="0" smtClean="0"/>
              <a:t>blood pressure and stimulation of </a:t>
            </a:r>
            <a:r>
              <a:rPr lang="en-US" sz="3600" b="1" dirty="0" err="1" smtClean="0"/>
              <a:t>preoptic</a:t>
            </a:r>
            <a:r>
              <a:rPr lang="en-US" sz="3600" b="1" dirty="0" smtClean="0"/>
              <a:t> area decreases </a:t>
            </a:r>
            <a:r>
              <a:rPr lang="en-US" sz="3600" dirty="0" smtClean="0"/>
              <a:t>the blood pressure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REGULATION OF BODY TEMPERATURE</a:t>
            </a:r>
          </a:p>
          <a:p>
            <a:r>
              <a:rPr lang="en-US" dirty="0" smtClean="0"/>
              <a:t>Body temperature is regulated by hypothalamus, which</a:t>
            </a:r>
          </a:p>
          <a:p>
            <a:pPr>
              <a:buNone/>
            </a:pPr>
            <a:r>
              <a:rPr lang="en-US" dirty="0" smtClean="0"/>
              <a:t>     sets the normal range of body temperature</a:t>
            </a:r>
          </a:p>
          <a:p>
            <a:r>
              <a:rPr lang="en-US" dirty="0" smtClean="0"/>
              <a:t>Hypothalamus has two centers which regulate the body temperature: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b="1" dirty="0" smtClean="0"/>
              <a:t>Heat loss center that is present in </a:t>
            </a:r>
            <a:r>
              <a:rPr lang="en-US" b="1" dirty="0" err="1" smtClean="0"/>
              <a:t>preoptic</a:t>
            </a:r>
            <a:r>
              <a:rPr lang="en-US" b="1" dirty="0" smtClean="0"/>
              <a:t> </a:t>
            </a:r>
            <a:r>
              <a:rPr lang="en-US" dirty="0" smtClean="0"/>
              <a:t>nucleus of anterior hypothalamus</a:t>
            </a:r>
          </a:p>
          <a:p>
            <a:pPr>
              <a:buNone/>
            </a:pPr>
            <a:r>
              <a:rPr lang="en-US" dirty="0" smtClean="0"/>
              <a:t>ii. </a:t>
            </a:r>
            <a:r>
              <a:rPr lang="en-US" b="1" dirty="0" smtClean="0"/>
              <a:t>Heat gain center that is situated in posterior</a:t>
            </a:r>
          </a:p>
          <a:p>
            <a:pPr>
              <a:buNone/>
            </a:pPr>
            <a:r>
              <a:rPr lang="en-US" dirty="0" smtClean="0"/>
              <a:t>    hypothalamic nucleus.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REGULATION OF HUNGER ANDFOOD INTAKE</a:t>
            </a:r>
          </a:p>
          <a:p>
            <a:pPr>
              <a:buNone/>
            </a:pPr>
            <a:r>
              <a:rPr lang="en-US" dirty="0" smtClean="0"/>
              <a:t>Food intake is regulated by two centers present in</a:t>
            </a:r>
          </a:p>
          <a:p>
            <a:pPr>
              <a:buNone/>
            </a:pPr>
            <a:r>
              <a:rPr lang="en-US" dirty="0" smtClean="0"/>
              <a:t>hypothalamus: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Feeding center</a:t>
            </a:r>
          </a:p>
          <a:p>
            <a:pPr>
              <a:buNone/>
            </a:pPr>
            <a:r>
              <a:rPr lang="en-US" dirty="0" smtClean="0"/>
              <a:t>ii. Satiety center.</a:t>
            </a:r>
          </a:p>
          <a:p>
            <a:pPr>
              <a:buNone/>
            </a:pPr>
            <a:r>
              <a:rPr lang="en-US" b="1" i="1" dirty="0" smtClean="0"/>
              <a:t>Feeding Center</a:t>
            </a:r>
          </a:p>
          <a:p>
            <a:pPr>
              <a:buNone/>
            </a:pPr>
            <a:r>
              <a:rPr lang="en-US" dirty="0" smtClean="0"/>
              <a:t>Feeding center is in the </a:t>
            </a:r>
            <a:r>
              <a:rPr lang="en-US" b="1" dirty="0" smtClean="0"/>
              <a:t>lateral</a:t>
            </a:r>
            <a:r>
              <a:rPr lang="en-US" dirty="0" smtClean="0"/>
              <a:t> hypothalamic</a:t>
            </a:r>
          </a:p>
          <a:p>
            <a:pPr>
              <a:buNone/>
            </a:pPr>
            <a:r>
              <a:rPr lang="en-US" dirty="0" smtClean="0"/>
              <a:t>nucleus.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experimental conditions, stimulation of this </a:t>
            </a:r>
            <a:r>
              <a:rPr lang="en-US" dirty="0" err="1" smtClean="0"/>
              <a:t>centerin</a:t>
            </a:r>
            <a:r>
              <a:rPr lang="en-US" dirty="0" smtClean="0"/>
              <a:t> animals leads to uncontrolled hunger and increased food intake </a:t>
            </a:r>
            <a:r>
              <a:rPr lang="en-US" b="1" dirty="0" smtClean="0"/>
              <a:t>(</a:t>
            </a:r>
            <a:r>
              <a:rPr lang="en-US" b="1" dirty="0" err="1" smtClean="0"/>
              <a:t>hyperphagia</a:t>
            </a:r>
            <a:r>
              <a:rPr lang="en-US" b="1" dirty="0" smtClean="0"/>
              <a:t>), resulting in obesity.</a:t>
            </a:r>
          </a:p>
          <a:p>
            <a:r>
              <a:rPr lang="en-US" dirty="0" smtClean="0"/>
              <a:t>Destruction of feeding center leads to loss of appetite </a:t>
            </a:r>
            <a:r>
              <a:rPr lang="en-US" b="1" dirty="0" smtClean="0"/>
              <a:t>(anorexia) and the animal refuses to take food.</a:t>
            </a:r>
          </a:p>
          <a:p>
            <a:r>
              <a:rPr lang="en-US" dirty="0" smtClean="0"/>
              <a:t>Normally, feeding center is always active. That </a:t>
            </a:r>
            <a:r>
              <a:rPr lang="en-US" dirty="0" err="1" smtClean="0"/>
              <a:t>means,it</a:t>
            </a:r>
            <a:r>
              <a:rPr lang="en-US" dirty="0" smtClean="0"/>
              <a:t> has the tendency to induce food intake always.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Hypothalamus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Situation: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Below thalamus in ventral part of </a:t>
            </a:r>
            <a:r>
              <a:rPr lang="en-US" dirty="0" err="1" smtClean="0"/>
              <a:t>diencephelon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Formed by group of neurons scattered in the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walls and floor of third ventricle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Extends from optic </a:t>
            </a:r>
            <a:r>
              <a:rPr lang="en-US" dirty="0" err="1" smtClean="0"/>
              <a:t>chiasma</a:t>
            </a:r>
            <a:r>
              <a:rPr lang="en-US" dirty="0" smtClean="0"/>
              <a:t> to </a:t>
            </a:r>
            <a:r>
              <a:rPr lang="en-US" dirty="0" err="1" smtClean="0"/>
              <a:t>mamillary</a:t>
            </a:r>
            <a:r>
              <a:rPr lang="en-US" dirty="0" smtClean="0"/>
              <a:t> body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b="1" i="1" dirty="0" smtClean="0"/>
              <a:t>Satiety Center</a:t>
            </a:r>
          </a:p>
          <a:p>
            <a:r>
              <a:rPr lang="en-US" sz="3600" dirty="0" smtClean="0"/>
              <a:t>Satiety center is in the </a:t>
            </a:r>
            <a:r>
              <a:rPr lang="en-US" sz="3600" b="1" dirty="0" err="1" smtClean="0"/>
              <a:t>ventromedial</a:t>
            </a:r>
            <a:r>
              <a:rPr lang="en-US" sz="3600" b="1" dirty="0" smtClean="0"/>
              <a:t> nucleus </a:t>
            </a:r>
            <a:r>
              <a:rPr lang="en-US" sz="3600" dirty="0" smtClean="0"/>
              <a:t>of</a:t>
            </a:r>
          </a:p>
          <a:p>
            <a:pPr>
              <a:buNone/>
            </a:pPr>
            <a:r>
              <a:rPr lang="en-US" sz="3600" dirty="0" smtClean="0"/>
              <a:t>    the hypothalamus. </a:t>
            </a:r>
          </a:p>
          <a:p>
            <a:r>
              <a:rPr lang="en-US" sz="3600" dirty="0" smtClean="0"/>
              <a:t>Stimulation of this nucleus </a:t>
            </a:r>
            <a:r>
              <a:rPr lang="en-US" sz="3600" dirty="0" err="1" smtClean="0"/>
              <a:t>inanimals</a:t>
            </a:r>
            <a:r>
              <a:rPr lang="en-US" sz="3600" dirty="0" smtClean="0"/>
              <a:t> causes total loss of appetite and </a:t>
            </a:r>
            <a:r>
              <a:rPr lang="en-US" sz="3600" dirty="0" err="1" smtClean="0"/>
              <a:t>cessationof</a:t>
            </a:r>
            <a:r>
              <a:rPr lang="en-US" sz="3600" dirty="0" smtClean="0"/>
              <a:t> food intake. Destruction of satiety center leads to </a:t>
            </a:r>
            <a:r>
              <a:rPr lang="en-US" sz="3600" b="1" dirty="0" err="1" smtClean="0"/>
              <a:t>hyperphagia</a:t>
            </a:r>
            <a:r>
              <a:rPr lang="en-US" sz="3600" b="1" dirty="0" smtClean="0"/>
              <a:t> and the animal becomes obese. </a:t>
            </a:r>
          </a:p>
          <a:p>
            <a:r>
              <a:rPr lang="en-US" sz="3600" b="1" dirty="0" smtClean="0"/>
              <a:t>This </a:t>
            </a:r>
            <a:r>
              <a:rPr lang="en-US" sz="3600" dirty="0" smtClean="0"/>
              <a:t>type of obesity is called </a:t>
            </a:r>
            <a:r>
              <a:rPr lang="en-US" sz="3600" b="1" dirty="0" smtClean="0"/>
              <a:t>hypothalamic obesity.</a:t>
            </a:r>
          </a:p>
          <a:p>
            <a:r>
              <a:rPr lang="en-US" sz="3600" dirty="0" smtClean="0"/>
              <a:t>Satiety center plays an important role in the regulation of food intake by temporary inhibition of </a:t>
            </a:r>
            <a:r>
              <a:rPr lang="en-US" sz="3600" dirty="0" err="1" smtClean="0"/>
              <a:t>feedin</a:t>
            </a:r>
            <a:r>
              <a:rPr lang="en-US" sz="3600" dirty="0" smtClean="0"/>
              <a:t> center after food intake.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i="1" dirty="0" smtClean="0"/>
              <a:t>Mechanism of Regulation of Food Intake</a:t>
            </a:r>
          </a:p>
          <a:p>
            <a:pPr>
              <a:buNone/>
            </a:pPr>
            <a:r>
              <a:rPr lang="en-US" sz="3300" dirty="0" smtClean="0"/>
              <a:t>Feeding center and satiety center of hypothalamus are</a:t>
            </a:r>
          </a:p>
          <a:p>
            <a:pPr>
              <a:buNone/>
            </a:pPr>
            <a:r>
              <a:rPr lang="en-US" sz="3300" dirty="0" smtClean="0"/>
              <a:t>responsible for the regulation of appetite and food intake.</a:t>
            </a:r>
          </a:p>
          <a:p>
            <a:pPr>
              <a:buNone/>
            </a:pPr>
            <a:r>
              <a:rPr lang="en-US" sz="3300" dirty="0" smtClean="0"/>
              <a:t>These centers are regulated by the following mechanisms: </a:t>
            </a:r>
          </a:p>
          <a:p>
            <a:pPr>
              <a:buNone/>
            </a:pPr>
            <a:r>
              <a:rPr lang="en-US" sz="3300" dirty="0" err="1" smtClean="0"/>
              <a:t>i</a:t>
            </a:r>
            <a:r>
              <a:rPr lang="en-US" sz="3300" dirty="0" smtClean="0"/>
              <a:t>. </a:t>
            </a:r>
            <a:r>
              <a:rPr lang="en-US" sz="3300" dirty="0" err="1" smtClean="0"/>
              <a:t>Glucostatic</a:t>
            </a:r>
            <a:r>
              <a:rPr lang="en-US" sz="3300" dirty="0" smtClean="0"/>
              <a:t> mechanism</a:t>
            </a:r>
          </a:p>
          <a:p>
            <a:pPr>
              <a:buNone/>
            </a:pPr>
            <a:r>
              <a:rPr lang="en-US" sz="3300" dirty="0" smtClean="0"/>
              <a:t>ii. </a:t>
            </a:r>
            <a:r>
              <a:rPr lang="en-US" sz="3300" dirty="0" err="1" smtClean="0"/>
              <a:t>Lipostatic</a:t>
            </a:r>
            <a:r>
              <a:rPr lang="en-US" sz="3300" dirty="0" smtClean="0"/>
              <a:t> mechanism</a:t>
            </a:r>
          </a:p>
          <a:p>
            <a:pPr>
              <a:buNone/>
            </a:pPr>
            <a:r>
              <a:rPr lang="en-US" sz="3300" dirty="0" smtClean="0"/>
              <a:t>iii. Peptide mechanism</a:t>
            </a:r>
          </a:p>
          <a:p>
            <a:pPr>
              <a:buNone/>
            </a:pPr>
            <a:r>
              <a:rPr lang="en-US" sz="3300" dirty="0" smtClean="0"/>
              <a:t>iv. Hormonal mechanism</a:t>
            </a:r>
          </a:p>
          <a:p>
            <a:pPr>
              <a:buNone/>
            </a:pPr>
            <a:r>
              <a:rPr lang="en-US" sz="3300" dirty="0" smtClean="0"/>
              <a:t>v. Thermostatic mechanism.</a:t>
            </a:r>
            <a:endParaRPr lang="en-US" sz="33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err="1" smtClean="0"/>
              <a:t>Glucostatic</a:t>
            </a:r>
            <a:r>
              <a:rPr lang="en-US" b="1" dirty="0" smtClean="0"/>
              <a:t> mechanism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84" y="1905000"/>
            <a:ext cx="90431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Lipostatic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Leptin</a:t>
            </a:r>
            <a:r>
              <a:rPr lang="en-US" b="1" dirty="0" smtClean="0"/>
              <a:t> is a peptide secreted by </a:t>
            </a:r>
            <a:r>
              <a:rPr lang="en-US" b="1" dirty="0" err="1" smtClean="0"/>
              <a:t>adipocytes</a:t>
            </a:r>
            <a:endParaRPr lang="en-US" b="1" dirty="0" smtClean="0"/>
          </a:p>
          <a:p>
            <a:r>
              <a:rPr lang="en-US" dirty="0" smtClean="0"/>
              <a:t>When the volume of adipose tissues increases,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adipocytes</a:t>
            </a:r>
            <a:r>
              <a:rPr lang="en-US" dirty="0" smtClean="0"/>
              <a:t> secrete and release a large quantity of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leptin</a:t>
            </a:r>
            <a:r>
              <a:rPr lang="en-US" dirty="0" smtClean="0"/>
              <a:t> into the blood.</a:t>
            </a:r>
          </a:p>
          <a:p>
            <a:r>
              <a:rPr lang="en-US" dirty="0" smtClean="0"/>
              <a:t>While circulating through </a:t>
            </a:r>
            <a:r>
              <a:rPr lang="en-US" dirty="0" err="1" smtClean="0"/>
              <a:t>brain,leptin</a:t>
            </a:r>
            <a:r>
              <a:rPr lang="en-US" dirty="0" smtClean="0"/>
              <a:t> crosses the blood-brain barrier and enters hypothalamus.</a:t>
            </a:r>
          </a:p>
          <a:p>
            <a:r>
              <a:rPr lang="en-US" dirty="0" smtClean="0"/>
              <a:t>In hypothalamus, </a:t>
            </a:r>
            <a:r>
              <a:rPr lang="en-US" dirty="0" err="1" smtClean="0"/>
              <a:t>leptin</a:t>
            </a:r>
            <a:r>
              <a:rPr lang="en-US" dirty="0" smtClean="0"/>
              <a:t> inhibits the feeding center, resulting in loss of appetite and stoppage of food intake.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Peptide mechanism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Some peptides regulate the food intake either by stimulating or inhibiting the feeding center, directly or indirectly. </a:t>
            </a:r>
          </a:p>
          <a:p>
            <a:r>
              <a:rPr lang="en-US" dirty="0" smtClean="0"/>
              <a:t>The important one among the peptides is </a:t>
            </a:r>
            <a:r>
              <a:rPr lang="en-US" dirty="0" err="1" smtClean="0"/>
              <a:t>Ghrelin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Ghrelin</a:t>
            </a:r>
            <a:r>
              <a:rPr lang="en-US" b="1" dirty="0" smtClean="0"/>
              <a:t> is secreted in stomach during </a:t>
            </a:r>
            <a:r>
              <a:rPr lang="en-US" dirty="0" smtClean="0"/>
              <a:t>fasting.</a:t>
            </a:r>
          </a:p>
          <a:p>
            <a:r>
              <a:rPr lang="en-US" dirty="0" smtClean="0"/>
              <a:t>It directly stimulates the feeding center and</a:t>
            </a:r>
          </a:p>
          <a:p>
            <a:pPr>
              <a:buNone/>
            </a:pPr>
            <a:r>
              <a:rPr lang="en-US" dirty="0" smtClean="0"/>
              <a:t>    increases the appetite and food intake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Peptide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Other Peptides, which increase the food</a:t>
            </a:r>
          </a:p>
          <a:p>
            <a:pPr>
              <a:buNone/>
            </a:pPr>
            <a:r>
              <a:rPr lang="en-US" sz="3600" dirty="0" smtClean="0"/>
              <a:t>intake:</a:t>
            </a:r>
          </a:p>
          <a:p>
            <a:pPr>
              <a:buNone/>
            </a:pPr>
            <a:r>
              <a:rPr lang="en-US" sz="3600" dirty="0" smtClean="0"/>
              <a:t>a. </a:t>
            </a:r>
            <a:r>
              <a:rPr lang="en-US" sz="3600" dirty="0" err="1" smtClean="0"/>
              <a:t>Ghrelin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b. </a:t>
            </a:r>
            <a:r>
              <a:rPr lang="en-US" sz="3600" dirty="0" err="1" smtClean="0"/>
              <a:t>Neuropeptide</a:t>
            </a:r>
            <a:r>
              <a:rPr lang="en-US" sz="3600" dirty="0" smtClean="0"/>
              <a:t> Y.</a:t>
            </a:r>
          </a:p>
          <a:p>
            <a:pPr>
              <a:buNone/>
            </a:pPr>
            <a:r>
              <a:rPr lang="en-US" sz="3600" dirty="0" smtClean="0"/>
              <a:t>Peptides, which decrease the food intake:</a:t>
            </a:r>
          </a:p>
          <a:p>
            <a:pPr>
              <a:buNone/>
            </a:pPr>
            <a:r>
              <a:rPr lang="en-US" sz="3600" dirty="0" smtClean="0"/>
              <a:t>a. </a:t>
            </a:r>
            <a:r>
              <a:rPr lang="en-US" sz="3600" dirty="0" err="1" smtClean="0"/>
              <a:t>Leptin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B. Peptide YY.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dirty="0" smtClean="0"/>
              <a:t>Hormonal Mechanism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endocrine hormones and GI hormones inhibit the food intake by acting through hypothalamus.</a:t>
            </a:r>
          </a:p>
          <a:p>
            <a:r>
              <a:rPr lang="en-US" dirty="0" smtClean="0"/>
              <a:t>Hormones which inhibit the food intake:</a:t>
            </a:r>
          </a:p>
          <a:p>
            <a:pPr>
              <a:buNone/>
            </a:pPr>
            <a:r>
              <a:rPr lang="en-US" dirty="0" smtClean="0"/>
              <a:t>a. Somatostatin</a:t>
            </a:r>
          </a:p>
          <a:p>
            <a:pPr>
              <a:buNone/>
            </a:pPr>
            <a:r>
              <a:rPr lang="en-US" dirty="0" smtClean="0"/>
              <a:t>b. Oxytocin</a:t>
            </a:r>
          </a:p>
          <a:p>
            <a:pPr>
              <a:buNone/>
            </a:pPr>
            <a:r>
              <a:rPr lang="en-US" dirty="0" smtClean="0"/>
              <a:t>c. Glucagon</a:t>
            </a:r>
          </a:p>
          <a:p>
            <a:pPr>
              <a:buNone/>
            </a:pPr>
            <a:r>
              <a:rPr lang="en-US" dirty="0" smtClean="0"/>
              <a:t>d. Pancreatic polypeptide</a:t>
            </a:r>
          </a:p>
          <a:p>
            <a:pPr>
              <a:buNone/>
            </a:pPr>
            <a:r>
              <a:rPr lang="en-US" dirty="0" smtClean="0"/>
              <a:t>e. </a:t>
            </a:r>
            <a:r>
              <a:rPr lang="en-US" dirty="0" err="1" smtClean="0"/>
              <a:t>Cholecystokinin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Thermostatic Mechanism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562600"/>
          </a:xfrm>
        </p:spPr>
        <p:txBody>
          <a:bodyPr>
            <a:noAutofit/>
          </a:bodyPr>
          <a:lstStyle/>
          <a:p>
            <a:pPr algn="just"/>
            <a:r>
              <a:rPr lang="en-US" sz="3400" dirty="0" smtClean="0"/>
              <a:t>Food intake is inversely proportional to body temperature.</a:t>
            </a:r>
          </a:p>
          <a:p>
            <a:pPr algn="just"/>
            <a:r>
              <a:rPr lang="en-US" sz="3400" dirty="0" smtClean="0"/>
              <a:t>So in fever, the food intake is decreased. Exact mechanism of this fact is not known. It is suggested that the </a:t>
            </a:r>
            <a:r>
              <a:rPr lang="en-US" sz="3400" b="1" dirty="0" err="1" smtClean="0"/>
              <a:t>preoptic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thermoreceptors</a:t>
            </a:r>
            <a:r>
              <a:rPr lang="en-US" sz="3400" b="1" dirty="0" smtClean="0"/>
              <a:t> may act </a:t>
            </a:r>
            <a:r>
              <a:rPr lang="en-US" sz="3400" dirty="0" smtClean="0"/>
              <a:t>via feeding center. </a:t>
            </a:r>
          </a:p>
          <a:p>
            <a:pPr algn="just"/>
            <a:r>
              <a:rPr lang="en-US" sz="3400" dirty="0" smtClean="0"/>
              <a:t>The cytokines are also suggested to play a role in decreasing the appetite during fever.</a:t>
            </a:r>
            <a:endParaRPr lang="en-US" sz="3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10. REGULATION OF WATER BALANCE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Hypothalamus regulates water content of the body by two mechanisms: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Thirst mechanism</a:t>
            </a:r>
          </a:p>
          <a:p>
            <a:pPr>
              <a:buNone/>
            </a:pPr>
            <a:r>
              <a:rPr lang="en-US" dirty="0" smtClean="0"/>
              <a:t>ii. </a:t>
            </a:r>
            <a:r>
              <a:rPr lang="en-US" dirty="0" err="1" smtClean="0"/>
              <a:t>Antidiuretic</a:t>
            </a:r>
            <a:r>
              <a:rPr lang="en-US" dirty="0" smtClean="0"/>
              <a:t> hormone (ADH) mechanism.</a:t>
            </a:r>
          </a:p>
          <a:p>
            <a:pPr>
              <a:buNone/>
            </a:pPr>
            <a:r>
              <a:rPr lang="en-US" b="1" dirty="0" err="1" smtClean="0"/>
              <a:t>i</a:t>
            </a:r>
            <a:r>
              <a:rPr lang="en-US" b="1" dirty="0" smtClean="0"/>
              <a:t>. </a:t>
            </a:r>
            <a:r>
              <a:rPr lang="en-US" b="1" i="1" dirty="0" smtClean="0"/>
              <a:t>Thirst Mechanism</a:t>
            </a:r>
          </a:p>
          <a:p>
            <a:r>
              <a:rPr lang="en-US" dirty="0" smtClean="0"/>
              <a:t>Thirst center is in the lateral nucleus of hypothalamus.</a:t>
            </a:r>
          </a:p>
          <a:p>
            <a:r>
              <a:rPr lang="en-US" dirty="0" smtClean="0"/>
              <a:t>There are some </a:t>
            </a:r>
            <a:r>
              <a:rPr lang="en-US" b="1" dirty="0" err="1" smtClean="0"/>
              <a:t>osmoreceptors</a:t>
            </a:r>
            <a:r>
              <a:rPr lang="en-US" b="1" dirty="0" smtClean="0"/>
              <a:t> in the areas adjacent </a:t>
            </a:r>
            <a:r>
              <a:rPr lang="en-US" dirty="0" smtClean="0"/>
              <a:t>to thirst center.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Thirst mechanism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890676"/>
            <a:ext cx="3181251" cy="564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9264" y="1600200"/>
            <a:ext cx="60854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908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https://link.springer.com/referenceworkentry/10.1007%2F978-3-540-29678-2_2322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dirty="0" smtClean="0"/>
              <a:t>ADH Mechanism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When the volume of ECF decreases with increased osmolality, the </a:t>
            </a:r>
            <a:r>
              <a:rPr lang="en-US" sz="3600" dirty="0" err="1" smtClean="0"/>
              <a:t>supraoptic</a:t>
            </a:r>
            <a:r>
              <a:rPr lang="en-US" sz="3600" dirty="0" smtClean="0"/>
              <a:t> nucleus is stimulated and ADH is released. </a:t>
            </a:r>
          </a:p>
          <a:p>
            <a:r>
              <a:rPr lang="en-US" sz="3600" dirty="0" smtClean="0"/>
              <a:t>ADH causes </a:t>
            </a:r>
            <a:r>
              <a:rPr lang="en-US" sz="3600" b="1" dirty="0" smtClean="0"/>
              <a:t>retention of water by facultative </a:t>
            </a:r>
            <a:r>
              <a:rPr lang="en-US" sz="3600" b="1" dirty="0" err="1" smtClean="0"/>
              <a:t>reabsorption</a:t>
            </a:r>
            <a:r>
              <a:rPr lang="en-US" sz="3600" b="1" dirty="0" smtClean="0"/>
              <a:t> in the renal tubules.</a:t>
            </a:r>
          </a:p>
          <a:p>
            <a:r>
              <a:rPr lang="en-US" sz="3600" dirty="0" smtClean="0"/>
              <a:t>It increases the ECF volume and brings the osmolality back to the normal level. </a:t>
            </a:r>
            <a:endParaRPr 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11. REGULATION OF SLEEP AND WAKEFULNESS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err="1" smtClean="0"/>
              <a:t>Mamillary</a:t>
            </a:r>
            <a:r>
              <a:rPr lang="en-US" sz="3600" dirty="0" smtClean="0"/>
              <a:t> body in the posterior hypothalamus is considered as the </a:t>
            </a:r>
            <a:r>
              <a:rPr lang="en-US" sz="3600" b="1" dirty="0" smtClean="0"/>
              <a:t>wakefulness center.</a:t>
            </a:r>
          </a:p>
          <a:p>
            <a:pPr algn="just"/>
            <a:r>
              <a:rPr lang="en-US" sz="3600" b="1" dirty="0" smtClean="0"/>
              <a:t>Stimulation o</a:t>
            </a:r>
            <a:r>
              <a:rPr lang="en-US" sz="3600" dirty="0" smtClean="0"/>
              <a:t>f </a:t>
            </a:r>
            <a:r>
              <a:rPr lang="en-US" sz="3600" dirty="0" err="1" smtClean="0"/>
              <a:t>mamillary</a:t>
            </a:r>
            <a:r>
              <a:rPr lang="en-US" sz="3600" dirty="0" smtClean="0"/>
              <a:t> body causes wakefulness and its lesion leads to sleep.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12. ROLE IN BEHAVIOR AND EMOTIONAL CHANGES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behavior of animals and human beings is mostly affected by two responding systems in </a:t>
            </a:r>
            <a:r>
              <a:rPr lang="en-US" b="1" dirty="0" smtClean="0"/>
              <a:t>hypothalamus and other structures of limbic system. </a:t>
            </a:r>
          </a:p>
          <a:p>
            <a:r>
              <a:rPr lang="en-US" dirty="0" smtClean="0"/>
              <a:t>These two systems act opposite to one another.</a:t>
            </a:r>
          </a:p>
          <a:p>
            <a:r>
              <a:rPr lang="en-US" dirty="0" smtClean="0"/>
              <a:t>The responding systems are concerned with the affective nature of sensations, i.e. whether the sensations are pleasant or painful. These two qualities are called the </a:t>
            </a:r>
            <a:r>
              <a:rPr lang="en-US" b="1" dirty="0" smtClean="0"/>
              <a:t>reward (s</a:t>
            </a:r>
            <a:r>
              <a:rPr lang="en-US" dirty="0" smtClean="0"/>
              <a:t>atisfaction) and </a:t>
            </a:r>
            <a:r>
              <a:rPr lang="en-US" b="1" dirty="0" smtClean="0"/>
              <a:t>punishment</a:t>
            </a:r>
            <a:r>
              <a:rPr lang="en-US" dirty="0" smtClean="0"/>
              <a:t> (aversion or avoidance).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Hypothalamus has two centers for </a:t>
            </a:r>
            <a:r>
              <a:rPr lang="en-US" dirty="0" err="1" smtClean="0"/>
              <a:t>behaviorialand</a:t>
            </a:r>
            <a:r>
              <a:rPr lang="en-US" dirty="0" smtClean="0"/>
              <a:t> emotional changes. They are: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Reward center</a:t>
            </a:r>
          </a:p>
          <a:p>
            <a:pPr>
              <a:buNone/>
            </a:pPr>
            <a:r>
              <a:rPr lang="en-US" dirty="0" smtClean="0"/>
              <a:t>ii. Punishment center.</a:t>
            </a:r>
          </a:p>
          <a:p>
            <a:pPr>
              <a:buNone/>
            </a:pPr>
            <a:r>
              <a:rPr lang="en-US" b="1" i="1" dirty="0" smtClean="0"/>
              <a:t>Reward Center</a:t>
            </a:r>
          </a:p>
          <a:p>
            <a:r>
              <a:rPr lang="en-US" dirty="0" smtClean="0"/>
              <a:t>Reward center is situated in medial forebrain bundle and </a:t>
            </a:r>
            <a:r>
              <a:rPr lang="en-US" dirty="0" err="1" smtClean="0"/>
              <a:t>ventromedial</a:t>
            </a:r>
            <a:r>
              <a:rPr lang="en-US" dirty="0" smtClean="0"/>
              <a:t> nucleus of hypothalamus.</a:t>
            </a:r>
          </a:p>
          <a:p>
            <a:r>
              <a:rPr lang="en-US" dirty="0" smtClean="0"/>
              <a:t>Electrical stimulation of these areas in animals pleases or satisfies</a:t>
            </a:r>
          </a:p>
          <a:p>
            <a:pPr>
              <a:buNone/>
            </a:pPr>
            <a:r>
              <a:rPr lang="en-US" dirty="0" smtClean="0"/>
              <a:t>      the animals.</a:t>
            </a:r>
          </a:p>
          <a:p>
            <a:pPr>
              <a:buNone/>
            </a:pPr>
            <a:r>
              <a:rPr lang="en-US" b="1" i="1" dirty="0" smtClean="0"/>
              <a:t>Punishment Center</a:t>
            </a:r>
          </a:p>
          <a:p>
            <a:r>
              <a:rPr lang="en-US" dirty="0" smtClean="0"/>
              <a:t>Punishment center is situated in posterior and lateral nuclei of hypothalamus. </a:t>
            </a:r>
          </a:p>
          <a:p>
            <a:r>
              <a:rPr lang="en-US" dirty="0" smtClean="0"/>
              <a:t>Electrical stimulation of these nuclei in animals leads to pain, fear, defense, escape reactions and other elements of punishment.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13. REGULATION OF SEXUAL FUNCTION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Hypothalamus regulates the sexual functions by secreting </a:t>
            </a:r>
            <a:r>
              <a:rPr lang="en-US" dirty="0" err="1" smtClean="0"/>
              <a:t>gonadotropin</a:t>
            </a:r>
            <a:r>
              <a:rPr lang="en-US" dirty="0" smtClean="0"/>
              <a:t> </a:t>
            </a:r>
            <a:r>
              <a:rPr lang="en-US" dirty="0" err="1" smtClean="0"/>
              <a:t>releasinghormones</a:t>
            </a:r>
            <a:endParaRPr lang="en-US" dirty="0" smtClean="0"/>
          </a:p>
          <a:p>
            <a:r>
              <a:rPr lang="en-US" dirty="0" err="1" smtClean="0"/>
              <a:t>Arcuate</a:t>
            </a:r>
            <a:r>
              <a:rPr lang="en-US" dirty="0" smtClean="0"/>
              <a:t> and posterior hypothalamic nuclei are involved in the regulation of sexual functions.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14. ROLE IN RESPONSE TO SMELL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Posterior hypothalamus along with other structures like hippocampus and brainstem nuclei are responsible for the autonomic responses of body to olfactory stimuli.</a:t>
            </a:r>
          </a:p>
          <a:p>
            <a:r>
              <a:rPr lang="en-US" dirty="0" smtClean="0"/>
              <a:t>The responses include feeding activities and emotional responses like fear, excitement and pleasure.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15. ROLE IN CIRCADIAN RHYTHM</a:t>
            </a:r>
            <a:br>
              <a:rPr lang="it-IT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dirty="0" smtClean="0"/>
              <a:t>Circadian rhythm is the regular recurrence of physiological processes or activities, which occur in cycles of 24 hours.</a:t>
            </a:r>
          </a:p>
          <a:p>
            <a:r>
              <a:rPr lang="en-US" dirty="0" smtClean="0"/>
              <a:t>It is also called diurnal rhythm. </a:t>
            </a:r>
          </a:p>
          <a:p>
            <a:r>
              <a:rPr lang="en-US" dirty="0" smtClean="0"/>
              <a:t>The cyclic changes taking place in various physiological processes are set by </a:t>
            </a:r>
            <a:r>
              <a:rPr lang="en-US" dirty="0" err="1" smtClean="0"/>
              <a:t>meansof</a:t>
            </a:r>
            <a:r>
              <a:rPr lang="en-US" dirty="0" smtClean="0"/>
              <a:t> a hypothetical internal clock that is often called</a:t>
            </a:r>
          </a:p>
          <a:p>
            <a:pPr>
              <a:buNone/>
            </a:pPr>
            <a:r>
              <a:rPr lang="en-US" b="1" dirty="0" smtClean="0"/>
              <a:t>    biological clock.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it-IT" b="1" dirty="0" smtClean="0"/>
              <a:t>ROLE IN CIRCADIAN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/>
              <a:t>Suprachiasmatic</a:t>
            </a:r>
            <a:r>
              <a:rPr lang="en-US" dirty="0" smtClean="0"/>
              <a:t> nucleus of hypothalamus plays</a:t>
            </a:r>
          </a:p>
          <a:p>
            <a:pPr algn="just">
              <a:buNone/>
            </a:pPr>
            <a:r>
              <a:rPr lang="en-US" dirty="0" smtClean="0"/>
              <a:t>    an important role in setting the biological clock by its</a:t>
            </a:r>
          </a:p>
          <a:p>
            <a:pPr algn="just">
              <a:buNone/>
            </a:pPr>
            <a:r>
              <a:rPr lang="en-US" dirty="0" smtClean="0"/>
              <a:t>    connection with retina via </a:t>
            </a:r>
            <a:r>
              <a:rPr lang="en-US" dirty="0" err="1" smtClean="0"/>
              <a:t>retinohypothalamic</a:t>
            </a:r>
            <a:r>
              <a:rPr lang="en-US" dirty="0" smtClean="0"/>
              <a:t> fibers.</a:t>
            </a:r>
          </a:p>
          <a:p>
            <a:pPr algn="just"/>
            <a:r>
              <a:rPr lang="en-US" dirty="0" smtClean="0"/>
              <a:t>Through the efferent fibers, it sends circadian signals</a:t>
            </a:r>
          </a:p>
          <a:p>
            <a:pPr algn="just">
              <a:buNone/>
            </a:pPr>
            <a:r>
              <a:rPr lang="en-US" dirty="0" smtClean="0"/>
              <a:t>     to different parts and maintains the circadian rhythm </a:t>
            </a:r>
            <a:r>
              <a:rPr lang="en-US" dirty="0" err="1" smtClean="0"/>
              <a:t>ofsleep</a:t>
            </a:r>
            <a:r>
              <a:rPr lang="en-US" dirty="0" smtClean="0"/>
              <a:t>, hormonal secretion, thirst, hunger, appetite, etc.</a:t>
            </a:r>
          </a:p>
          <a:p>
            <a:pPr algn="just"/>
            <a:r>
              <a:rPr lang="en-US" dirty="0" smtClean="0"/>
              <a:t>Whenever body is exposed to a new pattern </a:t>
            </a:r>
            <a:r>
              <a:rPr lang="en-US" dirty="0" err="1" smtClean="0"/>
              <a:t>ofdaylight</a:t>
            </a:r>
            <a:r>
              <a:rPr lang="en-US" dirty="0" smtClean="0"/>
              <a:t> or darkness rhythm, the biological clock is reset, provided the new pattern is regular. </a:t>
            </a:r>
          </a:p>
          <a:p>
            <a:pPr algn="just"/>
            <a:r>
              <a:rPr lang="en-US" dirty="0" smtClean="0"/>
              <a:t>Accordingly, the circadian rhythm also changes.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AFFERENT CONNECTIONS TO HYPOTHALAMUS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1.</a:t>
            </a:r>
            <a:r>
              <a:rPr lang="en-US" b="1" i="1" dirty="0" smtClean="0"/>
              <a:t>Medial forebrain bundle: </a:t>
            </a:r>
            <a:r>
              <a:rPr lang="en-US" i="1" dirty="0" smtClean="0"/>
              <a:t>From </a:t>
            </a:r>
            <a:r>
              <a:rPr lang="en-US" i="1" dirty="0" err="1" smtClean="0"/>
              <a:t>rhinencephalon</a:t>
            </a:r>
            <a:r>
              <a:rPr lang="en-US" i="1" dirty="0" smtClean="0"/>
              <a:t> </a:t>
            </a:r>
            <a:r>
              <a:rPr lang="en-US" dirty="0" smtClean="0"/>
              <a:t>(limbic cortex) to </a:t>
            </a:r>
            <a:r>
              <a:rPr lang="en-US" dirty="0" err="1" smtClean="0"/>
              <a:t>preoptic</a:t>
            </a:r>
            <a:r>
              <a:rPr lang="en-US" dirty="0" smtClean="0"/>
              <a:t> nucleus, lateral nucleus and </a:t>
            </a:r>
            <a:r>
              <a:rPr lang="en-US" dirty="0" err="1" smtClean="0"/>
              <a:t>mamillary</a:t>
            </a:r>
            <a:r>
              <a:rPr lang="en-US" dirty="0" smtClean="0"/>
              <a:t> body</a:t>
            </a:r>
          </a:p>
          <a:p>
            <a:pPr algn="just">
              <a:buNone/>
            </a:pPr>
            <a:r>
              <a:rPr lang="en-US" dirty="0" smtClean="0"/>
              <a:t>2.</a:t>
            </a:r>
            <a:r>
              <a:rPr lang="en-US" b="1" i="1" dirty="0" smtClean="0"/>
              <a:t>Fornix: </a:t>
            </a:r>
            <a:r>
              <a:rPr lang="en-US" i="1" dirty="0" smtClean="0"/>
              <a:t>From hippocampus to </a:t>
            </a:r>
            <a:r>
              <a:rPr lang="en-US" i="1" dirty="0" err="1" smtClean="0"/>
              <a:t>mamillary</a:t>
            </a:r>
            <a:r>
              <a:rPr lang="en-US" i="1" dirty="0" smtClean="0"/>
              <a:t> body</a:t>
            </a:r>
          </a:p>
          <a:p>
            <a:pPr algn="just">
              <a:buNone/>
            </a:pPr>
            <a:r>
              <a:rPr lang="en-US" b="1" dirty="0" smtClean="0"/>
              <a:t>3.</a:t>
            </a:r>
            <a:r>
              <a:rPr lang="en-US" b="1" i="1" dirty="0" smtClean="0"/>
              <a:t>Stria </a:t>
            </a:r>
            <a:r>
              <a:rPr lang="en-US" b="1" i="1" dirty="0" err="1" smtClean="0"/>
              <a:t>terminalis</a:t>
            </a:r>
            <a:r>
              <a:rPr lang="en-US" b="1" i="1" dirty="0" smtClean="0"/>
              <a:t>: </a:t>
            </a:r>
            <a:r>
              <a:rPr lang="en-US" i="1" dirty="0" smtClean="0"/>
              <a:t>From </a:t>
            </a:r>
            <a:r>
              <a:rPr lang="en-US" i="1" dirty="0" err="1" smtClean="0"/>
              <a:t>amygdaloid</a:t>
            </a:r>
            <a:r>
              <a:rPr lang="en-US" i="1" dirty="0" smtClean="0"/>
              <a:t> nucleus to </a:t>
            </a:r>
            <a:r>
              <a:rPr lang="en-US" i="1" dirty="0" err="1" smtClean="0"/>
              <a:t>preoptic</a:t>
            </a:r>
            <a:r>
              <a:rPr lang="en-US" i="1" dirty="0" smtClean="0"/>
              <a:t> </a:t>
            </a:r>
            <a:r>
              <a:rPr lang="en-US" dirty="0" smtClean="0"/>
              <a:t>nucleus</a:t>
            </a:r>
          </a:p>
          <a:p>
            <a:pPr algn="just">
              <a:buNone/>
            </a:pPr>
            <a:r>
              <a:rPr lang="en-US" b="1" dirty="0" smtClean="0"/>
              <a:t>4.</a:t>
            </a:r>
            <a:r>
              <a:rPr lang="en-US" b="1" i="1" dirty="0" smtClean="0"/>
              <a:t>Corticohypothalamic fibers: </a:t>
            </a:r>
            <a:r>
              <a:rPr lang="en-US" i="1" dirty="0" smtClean="0"/>
              <a:t>From prefrontal area</a:t>
            </a:r>
            <a:r>
              <a:rPr lang="en-US" dirty="0" smtClean="0"/>
              <a:t>(8) and </a:t>
            </a:r>
            <a:r>
              <a:rPr lang="en-US" dirty="0" err="1" smtClean="0"/>
              <a:t>precentral</a:t>
            </a:r>
            <a:r>
              <a:rPr lang="en-US" dirty="0" smtClean="0"/>
              <a:t> area (6) of cerebral cortex to the </a:t>
            </a:r>
            <a:r>
              <a:rPr lang="en-US" dirty="0" err="1" smtClean="0"/>
              <a:t>supraoptic</a:t>
            </a:r>
            <a:r>
              <a:rPr lang="en-US" dirty="0" smtClean="0"/>
              <a:t> and </a:t>
            </a:r>
            <a:r>
              <a:rPr lang="en-US" dirty="0" err="1" smtClean="0"/>
              <a:t>paraventricular</a:t>
            </a:r>
            <a:r>
              <a:rPr lang="en-US" dirty="0" smtClean="0"/>
              <a:t> nuclei of hypothalamus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AFFERENT CONNECTIONS TO HYPOTHALAMUS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en-US" b="1" dirty="0" smtClean="0"/>
              <a:t>5.Pallidohypothalamic fibers</a:t>
            </a:r>
            <a:r>
              <a:rPr lang="en-US" i="1" dirty="0" smtClean="0"/>
              <a:t>: From </a:t>
            </a:r>
            <a:r>
              <a:rPr lang="en-US" i="1" dirty="0" err="1" smtClean="0"/>
              <a:t>globus</a:t>
            </a:r>
            <a:r>
              <a:rPr lang="en-US" i="1" dirty="0" smtClean="0"/>
              <a:t> </a:t>
            </a:r>
            <a:r>
              <a:rPr lang="en-US" i="1" dirty="0" err="1" smtClean="0"/>
              <a:t>pallidus</a:t>
            </a:r>
            <a:r>
              <a:rPr lang="en-US" i="1" dirty="0" smtClean="0"/>
              <a:t> to </a:t>
            </a:r>
            <a:r>
              <a:rPr lang="en-US" dirty="0" smtClean="0"/>
              <a:t>diffused areas of hypothalamus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b="1" dirty="0" smtClean="0"/>
              <a:t>6.</a:t>
            </a:r>
            <a:r>
              <a:rPr lang="en-US" b="1" i="1" dirty="0" smtClean="0"/>
              <a:t>Thalamohypothalamic fibers: </a:t>
            </a:r>
            <a:r>
              <a:rPr lang="en-US" i="1" dirty="0" smtClean="0"/>
              <a:t>From </a:t>
            </a:r>
            <a:r>
              <a:rPr lang="en-US" i="1" dirty="0" err="1" smtClean="0"/>
              <a:t>dorsomedial</a:t>
            </a:r>
            <a:r>
              <a:rPr lang="en-US" i="1" dirty="0" smtClean="0"/>
              <a:t> </a:t>
            </a:r>
            <a:r>
              <a:rPr lang="en-US" dirty="0" smtClean="0"/>
              <a:t>and midline nuclei of thalamus to diffused areas of hypothalamus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b="1" dirty="0" smtClean="0"/>
              <a:t>7.</a:t>
            </a:r>
            <a:r>
              <a:rPr lang="en-US" b="1" i="1" dirty="0" smtClean="0"/>
              <a:t>Reticulohypothalamic fibers: </a:t>
            </a:r>
            <a:r>
              <a:rPr lang="en-US" i="1" dirty="0" smtClean="0"/>
              <a:t>From reticular formation </a:t>
            </a:r>
            <a:r>
              <a:rPr lang="en-US" dirty="0" smtClean="0"/>
              <a:t>of brainstem to diffused areas of hypothalamus</a:t>
            </a:r>
          </a:p>
          <a:p>
            <a:pPr>
              <a:buNone/>
            </a:pPr>
            <a:r>
              <a:rPr lang="en-US" b="1" dirty="0" smtClean="0"/>
              <a:t>8.Retinohypothalamic fibers</a:t>
            </a:r>
            <a:r>
              <a:rPr lang="en-US" i="1" dirty="0" smtClean="0"/>
              <a:t>: Fibers from retina to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supraoptic</a:t>
            </a:r>
            <a:r>
              <a:rPr lang="en-US" dirty="0" smtClean="0"/>
              <a:t>, </a:t>
            </a:r>
            <a:r>
              <a:rPr lang="en-US" dirty="0" err="1" smtClean="0"/>
              <a:t>suprachiasmatic</a:t>
            </a:r>
            <a:r>
              <a:rPr lang="en-US" dirty="0" smtClean="0"/>
              <a:t> and </a:t>
            </a:r>
            <a:r>
              <a:rPr lang="en-US" dirty="0" err="1" smtClean="0"/>
              <a:t>ventromedial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nuclei of hypothalamus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Hypothalamus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Nuclei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Anterior or </a:t>
            </a:r>
            <a:r>
              <a:rPr lang="en-US" sz="3600" b="1" dirty="0" err="1" smtClean="0"/>
              <a:t>preoptic</a:t>
            </a:r>
            <a:r>
              <a:rPr lang="en-US" sz="3600" b="1" dirty="0" smtClean="0"/>
              <a:t> group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Middle or </a:t>
            </a:r>
            <a:r>
              <a:rPr lang="en-US" sz="3600" b="1" dirty="0" err="1" smtClean="0"/>
              <a:t>tuberal</a:t>
            </a:r>
            <a:r>
              <a:rPr lang="en-US" sz="3600" b="1" dirty="0" smtClean="0"/>
              <a:t> group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Posterior or </a:t>
            </a:r>
            <a:r>
              <a:rPr lang="en-US" sz="3600" b="1" dirty="0" err="1" smtClean="0"/>
              <a:t>mamillary</a:t>
            </a:r>
            <a:r>
              <a:rPr lang="en-US" sz="3600" b="1" dirty="0" smtClean="0"/>
              <a:t> group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EFFERENT CONNECTIONS FROM HYPOTHALAMUS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i="1" dirty="0" smtClean="0"/>
              <a:t>1.Mamillothalamic tract: </a:t>
            </a:r>
            <a:r>
              <a:rPr lang="en-US" i="1" dirty="0" smtClean="0"/>
              <a:t>From </a:t>
            </a:r>
            <a:r>
              <a:rPr lang="en-US" i="1" dirty="0" err="1" smtClean="0"/>
              <a:t>mamillary</a:t>
            </a:r>
            <a:r>
              <a:rPr lang="en-US" i="1" dirty="0" smtClean="0"/>
              <a:t> body to </a:t>
            </a:r>
            <a:r>
              <a:rPr lang="en-US" dirty="0" smtClean="0"/>
              <a:t>anterior thalamic nuclei</a:t>
            </a:r>
          </a:p>
          <a:p>
            <a:pPr algn="just">
              <a:buNone/>
            </a:pPr>
            <a:r>
              <a:rPr lang="en-US" b="1" dirty="0" smtClean="0"/>
              <a:t>2.</a:t>
            </a:r>
            <a:r>
              <a:rPr lang="en-US" b="1" i="1" dirty="0" smtClean="0"/>
              <a:t>Mamillotegmental tract</a:t>
            </a:r>
            <a:r>
              <a:rPr lang="en-US" i="1" dirty="0" smtClean="0"/>
              <a:t>: From </a:t>
            </a:r>
            <a:r>
              <a:rPr lang="en-US" i="1" dirty="0" err="1" smtClean="0"/>
              <a:t>mamillary</a:t>
            </a:r>
            <a:r>
              <a:rPr lang="en-US" i="1" dirty="0" smtClean="0"/>
              <a:t> body to the </a:t>
            </a:r>
            <a:r>
              <a:rPr lang="en-US" dirty="0" err="1" smtClean="0"/>
              <a:t>tegmental</a:t>
            </a:r>
            <a:r>
              <a:rPr lang="en-US" dirty="0" smtClean="0"/>
              <a:t> nuclei of midbrain</a:t>
            </a:r>
          </a:p>
          <a:p>
            <a:pPr algn="just">
              <a:buNone/>
            </a:pPr>
            <a:r>
              <a:rPr lang="en-US" b="1" dirty="0" smtClean="0"/>
              <a:t>3.</a:t>
            </a:r>
            <a:r>
              <a:rPr lang="en-US" b="1" i="1" dirty="0" smtClean="0"/>
              <a:t>Periventricular fibers</a:t>
            </a:r>
            <a:r>
              <a:rPr lang="en-US" i="1" dirty="0" smtClean="0"/>
              <a:t>: Fibers from posterior, </a:t>
            </a:r>
            <a:r>
              <a:rPr lang="en-US" dirty="0" err="1" smtClean="0"/>
              <a:t>supraoptic</a:t>
            </a:r>
            <a:r>
              <a:rPr lang="en-US" dirty="0" smtClean="0"/>
              <a:t> and </a:t>
            </a:r>
            <a:r>
              <a:rPr lang="en-US" dirty="0" err="1" smtClean="0"/>
              <a:t>tuberal</a:t>
            </a:r>
            <a:r>
              <a:rPr lang="en-US" dirty="0" smtClean="0"/>
              <a:t> nuclei of hypothalamus pass through </a:t>
            </a:r>
            <a:r>
              <a:rPr lang="en-US" dirty="0" err="1" smtClean="0"/>
              <a:t>periventricular</a:t>
            </a:r>
            <a:r>
              <a:rPr lang="en-US" dirty="0" smtClean="0"/>
              <a:t> gray matter and reach the following:</a:t>
            </a:r>
          </a:p>
          <a:p>
            <a:pPr algn="just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i</a:t>
            </a:r>
            <a:r>
              <a:rPr lang="en-US" dirty="0" smtClean="0"/>
              <a:t>. Reticular formation in brainstem and </a:t>
            </a:r>
            <a:r>
              <a:rPr lang="en-US" dirty="0" err="1" smtClean="0"/>
              <a:t>spinalcord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    ii. </a:t>
            </a:r>
            <a:r>
              <a:rPr lang="en-US" dirty="0" err="1" smtClean="0"/>
              <a:t>Dorsomedial</a:t>
            </a:r>
            <a:r>
              <a:rPr lang="en-US" dirty="0" smtClean="0"/>
              <a:t> nucleus of thalamus</a:t>
            </a:r>
          </a:p>
          <a:p>
            <a:pPr algn="just">
              <a:buNone/>
            </a:pPr>
            <a:r>
              <a:rPr lang="en-US" dirty="0" smtClean="0"/>
              <a:t>    iii. Frontal lobe of cerebral cortex</a:t>
            </a:r>
          </a:p>
          <a:p>
            <a:pPr algn="just">
              <a:buNone/>
            </a:pPr>
            <a:r>
              <a:rPr lang="en-US" b="1" dirty="0" smtClean="0"/>
              <a:t>4.</a:t>
            </a:r>
            <a:r>
              <a:rPr lang="en-US" b="1" i="1" dirty="0" smtClean="0"/>
              <a:t>Hypothalamohypophyseal tract</a:t>
            </a:r>
            <a:r>
              <a:rPr lang="en-US" i="1" dirty="0" smtClean="0"/>
              <a:t>:</a:t>
            </a:r>
          </a:p>
          <a:p>
            <a:pPr algn="just">
              <a:buNone/>
            </a:pPr>
            <a:r>
              <a:rPr lang="en-US" i="1" dirty="0" smtClean="0"/>
              <a:t>     From </a:t>
            </a:r>
            <a:r>
              <a:rPr lang="en-US" i="1" dirty="0" err="1" smtClean="0"/>
              <a:t>supraoptic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paraventricular</a:t>
            </a:r>
            <a:r>
              <a:rPr lang="en-US" dirty="0" smtClean="0"/>
              <a:t> nuclei of hypothalamus to posterior pituitary.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Connections of Hypothalamus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14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Reference: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Text book of Medical </a:t>
            </a:r>
            <a:r>
              <a:rPr lang="en-US" sz="2800" dirty="0" err="1" smtClean="0"/>
              <a:t>Physiology:Geetha</a:t>
            </a:r>
            <a:r>
              <a:rPr lang="en-US" sz="2800" dirty="0" smtClean="0"/>
              <a:t> N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edition</a:t>
            </a:r>
            <a:endParaRPr lang="en-US" sz="2800" dirty="0" smtClean="0"/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Essentials of medical </a:t>
            </a:r>
            <a:r>
              <a:rPr lang="en-US" sz="2800" dirty="0" err="1" smtClean="0"/>
              <a:t>Physilology:K.sembulinhgam</a:t>
            </a:r>
            <a:r>
              <a:rPr lang="en-US" sz="2800" dirty="0" smtClean="0"/>
              <a:t> </a:t>
            </a:r>
            <a:r>
              <a:rPr lang="en-US" sz="2800" dirty="0" err="1" smtClean="0"/>
              <a:t>Prema</a:t>
            </a:r>
            <a:r>
              <a:rPr lang="en-US" sz="2800" dirty="0" smtClean="0"/>
              <a:t> </a:t>
            </a:r>
            <a:r>
              <a:rPr lang="en-US" sz="2800" dirty="0" err="1" smtClean="0"/>
              <a:t>sembulingam,Eigth</a:t>
            </a:r>
            <a:r>
              <a:rPr lang="en-US" sz="2800" dirty="0" smtClean="0"/>
              <a:t> edition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Text book of </a:t>
            </a:r>
            <a:r>
              <a:rPr lang="en-US" sz="2800" dirty="0" err="1" smtClean="0"/>
              <a:t>Physiology:Prof.A.K.Jain,Fourth</a:t>
            </a:r>
            <a:r>
              <a:rPr lang="en-US" sz="2800" dirty="0" smtClean="0"/>
              <a:t> edition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b="1" dirty="0" smtClean="0"/>
          </a:p>
          <a:p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Hypothalamus-Nuclei</a:t>
            </a:r>
            <a:endParaRPr lang="en-US" b="1" dirty="0"/>
          </a:p>
        </p:txBody>
      </p:sp>
      <p:pic>
        <p:nvPicPr>
          <p:cNvPr id="4" name="Content Placeholder 3" descr="hypothalam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399"/>
            <a:ext cx="9143999" cy="5752075"/>
          </a:xfrm>
        </p:spPr>
      </p:pic>
      <p:sp>
        <p:nvSpPr>
          <p:cNvPr id="5" name="Rectangle 4"/>
          <p:cNvSpPr/>
          <p:nvPr/>
        </p:nvSpPr>
        <p:spPr>
          <a:xfrm>
            <a:off x="2743200" y="6642556"/>
            <a:ext cx="449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https://www.humanbrainfacts.org/hypothalamus.php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Hypothalamus-Nuclei</a:t>
            </a:r>
            <a:endParaRPr lang="en-US" b="1" dirty="0"/>
          </a:p>
        </p:txBody>
      </p:sp>
      <p:pic>
        <p:nvPicPr>
          <p:cNvPr id="4" name="Content Placeholder 3" descr="562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8143521" cy="4985946"/>
          </a:xfrm>
        </p:spPr>
      </p:pic>
      <p:sp>
        <p:nvSpPr>
          <p:cNvPr id="5" name="Rectangle 4"/>
          <p:cNvSpPr/>
          <p:nvPr/>
        </p:nvSpPr>
        <p:spPr>
          <a:xfrm>
            <a:off x="24384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https://www.jaypeedigital.com/book/9789350250761/chapter/ch92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SECRETION OF POSTERIOR PITUITARY HORMONES</a:t>
            </a:r>
          </a:p>
          <a:p>
            <a:pPr>
              <a:lnSpc>
                <a:spcPct val="110000"/>
              </a:lnSpc>
            </a:pPr>
            <a:r>
              <a:rPr lang="en-US" b="1" dirty="0" err="1" smtClean="0"/>
              <a:t>Antidiuretic</a:t>
            </a:r>
            <a:r>
              <a:rPr lang="en-US" b="1" dirty="0" smtClean="0"/>
              <a:t> hormone (ADH) and </a:t>
            </a:r>
            <a:r>
              <a:rPr lang="en-US" b="1" dirty="0" err="1" smtClean="0"/>
              <a:t>oxytocin</a:t>
            </a:r>
            <a:r>
              <a:rPr lang="en-US" b="1" dirty="0" smtClean="0"/>
              <a:t> are secreted by </a:t>
            </a:r>
            <a:r>
              <a:rPr lang="en-US" b="1" dirty="0" err="1" smtClean="0"/>
              <a:t>supraoptic</a:t>
            </a:r>
            <a:r>
              <a:rPr lang="en-US" b="1" dirty="0" smtClean="0"/>
              <a:t> and </a:t>
            </a:r>
            <a:r>
              <a:rPr lang="en-US" b="1" dirty="0" err="1" smtClean="0"/>
              <a:t>paraventricular</a:t>
            </a:r>
            <a:endParaRPr lang="en-US" b="1" dirty="0" smtClean="0"/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     nuclei.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These two hormones are transported by means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    of </a:t>
            </a:r>
            <a:r>
              <a:rPr lang="en-US" dirty="0" err="1" smtClean="0"/>
              <a:t>axonic</a:t>
            </a:r>
            <a:r>
              <a:rPr lang="en-US" dirty="0" smtClean="0"/>
              <a:t> or </a:t>
            </a:r>
            <a:r>
              <a:rPr lang="en-US" dirty="0" err="1" smtClean="0"/>
              <a:t>axoplasmic</a:t>
            </a:r>
            <a:r>
              <a:rPr lang="en-US" dirty="0" smtClean="0"/>
              <a:t> flow through the fibers of </a:t>
            </a:r>
            <a:r>
              <a:rPr lang="en-US" dirty="0" err="1" smtClean="0"/>
              <a:t>hypothalamohypophyseal</a:t>
            </a:r>
            <a:r>
              <a:rPr lang="en-US" dirty="0" smtClean="0"/>
              <a:t> tracts to posterior pituitary.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Functions of Hypothalamus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CONTROL OF ANTERIOR PITUITARY</a:t>
            </a:r>
          </a:p>
          <a:p>
            <a:pPr>
              <a:buNone/>
            </a:pPr>
            <a:r>
              <a:rPr lang="en-US" dirty="0" smtClean="0"/>
              <a:t>Hypothalamus controls the secretions of anterior pituitary</a:t>
            </a:r>
          </a:p>
          <a:p>
            <a:pPr>
              <a:buNone/>
            </a:pPr>
            <a:r>
              <a:rPr lang="en-US" dirty="0" smtClean="0"/>
              <a:t>gland by secreting </a:t>
            </a:r>
            <a:r>
              <a:rPr lang="en-US" b="1" dirty="0" smtClean="0"/>
              <a:t>releasing hormones and inhibitory</a:t>
            </a:r>
          </a:p>
          <a:p>
            <a:pPr>
              <a:buNone/>
            </a:pPr>
            <a:r>
              <a:rPr lang="en-US" b="1" dirty="0" smtClean="0"/>
              <a:t>hormones. </a:t>
            </a:r>
          </a:p>
          <a:p>
            <a:pPr>
              <a:buNone/>
            </a:pPr>
            <a:r>
              <a:rPr lang="en-US" b="1" dirty="0" smtClean="0"/>
              <a:t>It secretes seven hormones.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 Growth hormone-releasing hormone (GHRH)</a:t>
            </a:r>
          </a:p>
          <a:p>
            <a:pPr>
              <a:buNone/>
            </a:pPr>
            <a:r>
              <a:rPr lang="en-US" dirty="0" smtClean="0"/>
              <a:t>ii. Growth hormone-releasing polypeptide (GHRP)</a:t>
            </a:r>
          </a:p>
          <a:p>
            <a:pPr>
              <a:buNone/>
            </a:pPr>
            <a:r>
              <a:rPr lang="en-US" dirty="0" err="1" smtClean="0"/>
              <a:t>iii.Growth</a:t>
            </a:r>
            <a:r>
              <a:rPr lang="en-US" dirty="0" smtClean="0"/>
              <a:t> hormone-inhibiting hormone (GHIH) or </a:t>
            </a:r>
            <a:r>
              <a:rPr lang="en-US" dirty="0" err="1" smtClean="0"/>
              <a:t>somatostatin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iv. </a:t>
            </a:r>
            <a:r>
              <a:rPr lang="en-US" dirty="0" err="1" smtClean="0"/>
              <a:t>Thyrotropin</a:t>
            </a:r>
            <a:r>
              <a:rPr lang="en-US" dirty="0" smtClean="0"/>
              <a:t>-releasing hormone (TRH)</a:t>
            </a:r>
          </a:p>
          <a:p>
            <a:pPr>
              <a:buNone/>
            </a:pPr>
            <a:r>
              <a:rPr lang="en-US" dirty="0" smtClean="0"/>
              <a:t>v. </a:t>
            </a:r>
            <a:r>
              <a:rPr lang="en-US" dirty="0" err="1" smtClean="0"/>
              <a:t>Corticotropin</a:t>
            </a:r>
            <a:r>
              <a:rPr lang="en-US" dirty="0" smtClean="0"/>
              <a:t>-releasing hormone (CRH)</a:t>
            </a:r>
          </a:p>
          <a:p>
            <a:pPr>
              <a:buNone/>
            </a:pPr>
            <a:r>
              <a:rPr lang="en-US" dirty="0" smtClean="0"/>
              <a:t>vi. </a:t>
            </a:r>
            <a:r>
              <a:rPr lang="en-US" dirty="0" err="1" smtClean="0"/>
              <a:t>Gonadotropin</a:t>
            </a:r>
            <a:r>
              <a:rPr lang="en-US" dirty="0" smtClean="0"/>
              <a:t>-releasing hormone (</a:t>
            </a:r>
            <a:r>
              <a:rPr lang="en-US" dirty="0" err="1" smtClean="0"/>
              <a:t>GnRH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vii. Prolactin-inhibiting hormone (PIH).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Functions of 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These hormones are secreted by discrete areas of hypothalamus and transported to anterior pituitary by the </a:t>
            </a:r>
            <a:r>
              <a:rPr lang="en-US" b="1" dirty="0" err="1" smtClean="0"/>
              <a:t>hypothalamo</a:t>
            </a:r>
            <a:r>
              <a:rPr lang="en-US" b="1" dirty="0" smtClean="0"/>
              <a:t> </a:t>
            </a:r>
            <a:r>
              <a:rPr lang="en-US" b="1" dirty="0" err="1" smtClean="0"/>
              <a:t>hypophyseal</a:t>
            </a:r>
            <a:r>
              <a:rPr lang="en-US" b="1" dirty="0" smtClean="0"/>
              <a:t> portal blood vessels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201</TotalTime>
  <Words>1788</Words>
  <Application>Microsoft Office PowerPoint</Application>
  <PresentationFormat>On-screen Show (4:3)</PresentationFormat>
  <Paragraphs>215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Hypothalamus</vt:lpstr>
      <vt:lpstr>Hypothalamus</vt:lpstr>
      <vt:lpstr>Slide 3</vt:lpstr>
      <vt:lpstr>Hypothalamus</vt:lpstr>
      <vt:lpstr>Hypothalamus-Nuclei</vt:lpstr>
      <vt:lpstr>Hypothalamus-Nuclei</vt:lpstr>
      <vt:lpstr>Functions of Hypothalamus</vt:lpstr>
      <vt:lpstr>Functions of Hypothalamus</vt:lpstr>
      <vt:lpstr>Functions of Hypothalamus</vt:lpstr>
      <vt:lpstr>Slide 10</vt:lpstr>
      <vt:lpstr>Functions of Hypothalamus</vt:lpstr>
      <vt:lpstr>Functions of Hypothalamus</vt:lpstr>
      <vt:lpstr>Functions of Hypothalamus</vt:lpstr>
      <vt:lpstr>Functions of Hypothalamus</vt:lpstr>
      <vt:lpstr>Functions of Hypothalamus</vt:lpstr>
      <vt:lpstr>Functions of Hypothalamus</vt:lpstr>
      <vt:lpstr>Functions of Hypothalamus</vt:lpstr>
      <vt:lpstr>Functions of Hypothalamus</vt:lpstr>
      <vt:lpstr>Functions of Hypothalamus</vt:lpstr>
      <vt:lpstr>Functions of Hypothalamus</vt:lpstr>
      <vt:lpstr>Functions of Hypothalamus</vt:lpstr>
      <vt:lpstr>Glucostatic mechanism</vt:lpstr>
      <vt:lpstr>Lipostatic mechanism</vt:lpstr>
      <vt:lpstr>Peptide mechanism</vt:lpstr>
      <vt:lpstr>Peptide mechanism</vt:lpstr>
      <vt:lpstr> Hormonal Mechanism </vt:lpstr>
      <vt:lpstr>Thermostatic Mechanism </vt:lpstr>
      <vt:lpstr>10. REGULATION OF WATER BALANCE </vt:lpstr>
      <vt:lpstr>Thirst mechanism</vt:lpstr>
      <vt:lpstr> ADH Mechanism </vt:lpstr>
      <vt:lpstr> 11. REGULATION OF SLEEP AND WAKEFULNESS </vt:lpstr>
      <vt:lpstr> 12. ROLE IN BEHAVIOR AND EMOTIONAL CHANGES </vt:lpstr>
      <vt:lpstr>Slide 33</vt:lpstr>
      <vt:lpstr> 13. REGULATION OF SEXUAL FUNCTION </vt:lpstr>
      <vt:lpstr> 14. ROLE IN RESPONSE TO SMELL </vt:lpstr>
      <vt:lpstr> 15. ROLE IN CIRCADIAN RHYTHM </vt:lpstr>
      <vt:lpstr>ROLE IN CIRCADIAN RHYTHM</vt:lpstr>
      <vt:lpstr> AFFERENT CONNECTIONS TO HYPOTHALAMUS </vt:lpstr>
      <vt:lpstr>AFFERENT CONNECTIONS TO HYPOTHALAMUS</vt:lpstr>
      <vt:lpstr>EFFERENT CONNECTIONS FROM HYPOTHALAMUS</vt:lpstr>
      <vt:lpstr>Connections of Hypothalamus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Hypothalamus</dc:title>
  <dc:creator>Dept of Physiology.</dc:creator>
  <cp:lastModifiedBy>Windows</cp:lastModifiedBy>
  <cp:revision>34</cp:revision>
  <dcterms:created xsi:type="dcterms:W3CDTF">2006-08-16T00:00:00Z</dcterms:created>
  <dcterms:modified xsi:type="dcterms:W3CDTF">2020-08-20T07:02:40Z</dcterms:modified>
</cp:coreProperties>
</file>