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876800"/>
            <a:ext cx="5105400" cy="762000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Dr.Gopika.R.S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 &amp; Head Dept of Pathology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SKHMC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Ulcerative colitis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Ulcero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inflammatory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affecting colon limited to mucosa &amp;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Peak b/w 20-25 yrs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HLA B1 allele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Well formed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granuloma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absent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No skip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lession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Mucosal lesions rarely extend to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submucosa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Rarely affects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mucularis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exposure of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mucularis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&amp; neural plexus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caueses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shut down of neuromuscular function ,colon swells leading to toxic mega colon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High risk to develop Cancer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Ulcerative colitis. Ulcerated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surface with knobby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pseudopolyps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endParaRPr lang="en-US" sz="2000" dirty="0" smtClean="0">
              <a:effectLst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4267200" y="16764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marked chronic inflammation of the mucosa with atrophy of colonic glands, moderate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submucosal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fibrosis, and a normal muscle wall.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H:\Personal\teaching\Helicobacter\GI06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" y="1447800"/>
            <a:ext cx="3390900" cy="54102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Microscopic view of the mucosa, showing diffuse active inflammation with crypt abscess and glandular architectural distortion.</a:t>
            </a: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514600"/>
            <a:ext cx="4186238" cy="3810000"/>
          </a:xfrm>
          <a:noFill/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6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5791200" y="1981200"/>
            <a:ext cx="2667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Gross -pseudopolyp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400"/>
            <a:ext cx="8305800" cy="67056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Distinctive Features of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Crohn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Disease and Ulcerative Colitis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endParaRPr lang="en-US" dirty="0" smtClean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Feature                   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Crohn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Disease                   Ulcerative Colitis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Macroscopic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any part of GIT     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ileum ,Colon only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lesion                  Skip lesions                              Diffuse lesion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Stricture                            Early                                  Late/rare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Wall                    Thickened                                           Thin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35844" name="Straight Connector 8"/>
          <p:cNvCxnSpPr>
            <a:cxnSpLocks noChangeShapeType="1"/>
          </p:cNvCxnSpPr>
          <p:nvPr/>
        </p:nvCxnSpPr>
        <p:spPr bwMode="auto">
          <a:xfrm rot="5400000">
            <a:off x="1" y="3200400"/>
            <a:ext cx="42672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5" name="Straight Connector 10"/>
          <p:cNvCxnSpPr>
            <a:cxnSpLocks noChangeShapeType="1"/>
          </p:cNvCxnSpPr>
          <p:nvPr/>
        </p:nvCxnSpPr>
        <p:spPr bwMode="auto">
          <a:xfrm rot="5400000">
            <a:off x="3505201" y="3352800"/>
            <a:ext cx="42672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6" name="Straight Connector 19"/>
          <p:cNvCxnSpPr>
            <a:cxnSpLocks noChangeShapeType="1"/>
          </p:cNvCxnSpPr>
          <p:nvPr/>
        </p:nvCxn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7" name="Straight Connector 25"/>
          <p:cNvCxnSpPr>
            <a:cxnSpLocks noChangeShapeType="1"/>
          </p:cNvCxnSpPr>
          <p:nvPr/>
        </p:nvCxnSpPr>
        <p:spPr bwMode="auto">
          <a:xfrm flipV="1">
            <a:off x="0" y="5334000"/>
            <a:ext cx="91440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8" name="Straight Connector 27"/>
          <p:cNvCxnSpPr>
            <a:cxnSpLocks noChangeShapeType="1"/>
          </p:cNvCxnSpPr>
          <p:nvPr/>
        </p:nvCxn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Histolgical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features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Chrons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ulcerative colitis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Inflammation              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Transmural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Limited in mucosa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Pseudopolyps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No                           Marked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Ulcers                        Deep                           linear Superficial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Lymphoid reaction      Marked                             Mild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Fibrosis                      Marked                             Mild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Serositis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Marked                             Mild to none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Granulomas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Yes (50%)                       No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Fistulae/sinuses           Yes                                  No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Clinical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Fat/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Yes                              No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Malignant potential      Yes                               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>
              <a:defRPr/>
            </a:pPr>
            <a:endParaRPr lang="en-US" sz="2400" dirty="0"/>
          </a:p>
        </p:txBody>
      </p:sp>
      <p:cxnSp>
        <p:nvCxnSpPr>
          <p:cNvPr id="36867" name="Straight Connector 4"/>
          <p:cNvCxnSpPr>
            <a:cxnSpLocks noChangeShapeType="1"/>
          </p:cNvCxnSpPr>
          <p:nvPr/>
        </p:nvCxnSpPr>
        <p:spPr bwMode="auto">
          <a:xfrm flipV="1">
            <a:off x="0" y="533400"/>
            <a:ext cx="91440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68" name="Straight Connector 6"/>
          <p:cNvCxnSpPr>
            <a:cxnSpLocks noChangeShapeType="1"/>
          </p:cNvCxnSpPr>
          <p:nvPr/>
        </p:nvCxn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69" name="Straight Connector 8"/>
          <p:cNvCxnSpPr>
            <a:cxnSpLocks noChangeShapeType="1"/>
          </p:cNvCxnSpPr>
          <p:nvPr/>
        </p:nvCxnSpPr>
        <p:spPr bwMode="auto">
          <a:xfrm rot="5400000">
            <a:off x="-74612" y="3732212"/>
            <a:ext cx="6248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0" name="Straight Connector 10"/>
          <p:cNvCxnSpPr>
            <a:cxnSpLocks noChangeShapeType="1"/>
          </p:cNvCxnSpPr>
          <p:nvPr/>
        </p:nvCxnSpPr>
        <p:spPr bwMode="auto">
          <a:xfrm rot="16200000" flipH="1">
            <a:off x="2628900" y="3695700"/>
            <a:ext cx="62484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1" name="Straight Connector 12"/>
          <p:cNvCxnSpPr>
            <a:cxnSpLocks noChangeShapeType="1"/>
          </p:cNvCxnSpPr>
          <p:nvPr/>
        </p:nvCxnSpPr>
        <p:spPr bwMode="auto">
          <a:xfrm>
            <a:off x="0" y="5181600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2" name="Straight Connector 16"/>
          <p:cNvCxnSpPr>
            <a:cxnSpLocks noChangeShapeType="1"/>
          </p:cNvCxnSpPr>
          <p:nvPr/>
        </p:nvCxnSpPr>
        <p:spPr bwMode="auto">
          <a:xfrm flipV="1">
            <a:off x="0" y="1600200"/>
            <a:ext cx="91440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ffectLst/>
              </a:rPr>
              <a:t>INFLAMMATORY BOWEL DISEASE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Due to abnormal local immune response against the normal flora of the gut.</a:t>
            </a:r>
          </a:p>
          <a:p>
            <a:pPr>
              <a:buFont typeface="Wingdings" pitchFamily="2" charset="2"/>
              <a:buNone/>
            </a:pPr>
            <a:r>
              <a:rPr lang="en-GB" sz="2800" smtClean="0">
                <a:effectLst/>
                <a:latin typeface="Times New Roman" pitchFamily="18" charset="0"/>
                <a:cs typeface="Times New Roman" pitchFamily="18" charset="0"/>
              </a:rPr>
              <a:t>   (1) Crohn’s disease</a:t>
            </a:r>
          </a:p>
          <a:p>
            <a:pPr>
              <a:buFont typeface="Wingdings" pitchFamily="2" charset="2"/>
              <a:buNone/>
            </a:pPr>
            <a:r>
              <a:rPr lang="en-GB" sz="2800" smtClean="0">
                <a:effectLst/>
                <a:latin typeface="Times New Roman" pitchFamily="18" charset="0"/>
                <a:cs typeface="Times New Roman" pitchFamily="18" charset="0"/>
              </a:rPr>
              <a:t>	(2) Ulcerative colitis</a:t>
            </a:r>
          </a:p>
          <a:p>
            <a:pPr>
              <a:buFont typeface="Wingdings" pitchFamily="2" charset="2"/>
              <a:buNone/>
            </a:pPr>
            <a:r>
              <a:rPr lang="en-GB" sz="2800" smtClean="0">
                <a:effectLst/>
                <a:latin typeface="Times New Roman" pitchFamily="18" charset="0"/>
                <a:cs typeface="Times New Roman" pitchFamily="18" charset="0"/>
              </a:rPr>
              <a:t>   based on clinical, endoscopic and pathological features</a:t>
            </a:r>
          </a:p>
          <a:p>
            <a:pPr eaLnBrk="1" hangingPunct="1"/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Chrons ds -  occurs in any part of GIT</a:t>
            </a:r>
          </a:p>
          <a:p>
            <a:pPr eaLnBrk="1" hangingPunct="1"/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Ulcerative colitis – seen in colon ,non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granulomatous 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Chrons</a:t>
            </a:r>
            <a:r>
              <a:rPr lang="en-US" dirty="0" smtClean="0"/>
              <a:t> disease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Relapsing discontinuous ,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transmural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granulomatous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disease involves any part of GIT but commonly seen in terminal ileum &amp; colon.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Occurs in any age – peak-  6 &amp; 7 decades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Females more common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GB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disease</a:t>
            </a:r>
            <a:r>
              <a:rPr lang="en-GB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Granulomatous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 inflammation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- Discontinuous: ‘skip lesions’ typically with rectal sparing </a:t>
            </a:r>
          </a:p>
          <a:p>
            <a:pPr>
              <a:buFontTx/>
              <a:buChar char="-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Seen as-        </a:t>
            </a:r>
            <a:r>
              <a:rPr lang="en-GB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Aphthous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 ulcers early,</a:t>
            </a:r>
          </a:p>
          <a:p>
            <a:pPr>
              <a:buFontTx/>
              <a:buChar char="-"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-   linear ulcers later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Transmural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 inflammation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- Wall thickening/strictures with luminal narrowing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- Deep fissures/fistulas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- Extra-intestinal disease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- Probable small risk of colorectal carcinoma</a:t>
            </a:r>
            <a:endParaRPr lang="en-GB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Pathology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00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trans mural involvement, 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caeseating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granuloma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formation  with fissuring, 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lumen narrowed, </a:t>
            </a:r>
          </a:p>
          <a:p>
            <a:pPr>
              <a:defRPr/>
            </a:pP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serosa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granular ,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mesentric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fat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wraped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around bowel –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string sign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sharp demarcation  between diseased part  &amp; normal – 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skip lesion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Narrow fissure develop between the folds of mucosa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effectLst/>
              </a:rPr>
              <a:t>MICROSCOPICAL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Neutrophil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infiltration in epithelium early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Crypt abscesses 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inflmmatory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infiltration with in crypts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Superficial or deep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Ulceration,oedema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chronic mucosal damage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C/F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Recurrent attacks  of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crampy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abdominal pain. fever lasting for days ,insidious onset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Crohn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disease of ileum, showing narrowing of the lumen, bowel wall thickening,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serosal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extension of mesenteric fat ("creeping fat"), and linear ulceration of the mucosal surface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(arrowheads)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endParaRPr lang="en-US" sz="2000" dirty="0" smtClean="0">
              <a:effectLst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6962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905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 deep fissure extending into the muscle wall,</a:t>
            </a:r>
            <a:b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Abundant lymphocyte aggregates are present, evident as dense blue patches of cells at the interface between mucosa and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 shallow ulcer </a:t>
            </a:r>
            <a:br>
              <a:rPr lang="en-US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endParaRPr lang="en-US" sz="2000" dirty="0" smtClean="0">
              <a:effectLst/>
            </a:endParaRP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438400"/>
            <a:ext cx="4343400" cy="4038600"/>
          </a:xfrm>
          <a:noFill/>
        </p:spPr>
      </p:pic>
      <p:pic>
        <p:nvPicPr>
          <p:cNvPr id="27652" name="Picture 6" descr="C:\Documents and Settings\Administrator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3622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3" name="Straight Arrow Connector 5"/>
          <p:cNvCxnSpPr>
            <a:cxnSpLocks noChangeShapeType="1"/>
          </p:cNvCxnSpPr>
          <p:nvPr/>
        </p:nvCxnSpPr>
        <p:spPr bwMode="auto">
          <a:xfrm rot="5400000">
            <a:off x="266700" y="2324100"/>
            <a:ext cx="39624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4" name="Straight Arrow Connector 7"/>
          <p:cNvCxnSpPr>
            <a:cxnSpLocks noChangeShapeType="1"/>
          </p:cNvCxnSpPr>
          <p:nvPr/>
        </p:nvCxnSpPr>
        <p:spPr bwMode="auto">
          <a:xfrm rot="5400000">
            <a:off x="2857500" y="1638300"/>
            <a:ext cx="19050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effectLst/>
                <a:latin typeface="Times New Roman" pitchFamily="18" charset="0"/>
                <a:cs typeface="Times New Roman" pitchFamily="18" charset="0"/>
              </a:rPr>
              <a:t>Complications: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Strictures:  leads to obstruction</a:t>
            </a:r>
          </a:p>
          <a:p>
            <a:pPr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Fissures:  abscesses</a:t>
            </a:r>
          </a:p>
          <a:p>
            <a:pPr>
              <a:defRPr/>
            </a:pP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Fistulas: bladder, vagina, skin, </a:t>
            </a:r>
            <a:r>
              <a:rPr lang="en-GB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entero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-enteric</a:t>
            </a:r>
          </a:p>
          <a:p>
            <a:pPr>
              <a:defRPr/>
            </a:pPr>
            <a:r>
              <a:rPr lang="en-GB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-anal disease</a:t>
            </a:r>
          </a:p>
          <a:p>
            <a:pPr>
              <a:defRPr/>
            </a:pPr>
            <a:r>
              <a:rPr lang="en-GB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 (terminal </a:t>
            </a:r>
            <a:r>
              <a:rPr lang="en-GB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ileal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 disease, blind loops)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474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INFLAMMATORY BOWEL DISEASE</vt:lpstr>
      <vt:lpstr>INFLAMMATORY BOWEL DISEASE</vt:lpstr>
      <vt:lpstr>Chrons disease</vt:lpstr>
      <vt:lpstr>Crohn’s disease </vt:lpstr>
      <vt:lpstr>Pathology </vt:lpstr>
      <vt:lpstr>MICROSCOPICAL</vt:lpstr>
      <vt:lpstr>Crohn disease of ileum, showing narrowing of the lumen, bowel wall thickening, serosal extension of mesenteric fat ("creeping fat"), and linear ulceration of the mucosal surface (arrowheads). </vt:lpstr>
      <vt:lpstr> a deep fissure extending into the muscle wall,  Abundant lymphocyte aggregates are present, evident as dense blue patches of cells at the interface between mucosa and submucosa.  shallow ulcer    </vt:lpstr>
      <vt:lpstr>Complications: </vt:lpstr>
      <vt:lpstr>Ulcerative colitis</vt:lpstr>
      <vt:lpstr>Ulcerative colitis. Ulcerated haemorrhagic surface with knobby pseudopolyps. </vt:lpstr>
      <vt:lpstr>Microscopic view of the mucosa, showing diffuse active inflammation with crypt abscess and glandular architectural distortion.  </vt:lpstr>
      <vt:lpstr>Slide 13</vt:lpstr>
      <vt:lpstr>Distinctive Features of Crohn Disease and Ulcerative Colitis 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BOWEL DISEASE</dc:title>
  <dc:creator>Dept.Of Pathology</dc:creator>
  <cp:lastModifiedBy>Dept.Of Pathology</cp:lastModifiedBy>
  <cp:revision>1</cp:revision>
  <dcterms:created xsi:type="dcterms:W3CDTF">2006-08-16T00:00:00Z</dcterms:created>
  <dcterms:modified xsi:type="dcterms:W3CDTF">2021-11-05T04:35:02Z</dcterms:modified>
</cp:coreProperties>
</file>