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319945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162133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1346251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956594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3976714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240859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664834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3696391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145346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200870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427169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408443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283950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82307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34930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346160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BE851-B119-4C4F-BAD1-1708DBA03D76}" type="datetimeFigureOut">
              <a:rPr lang="en-IN" smtClean="0"/>
              <a:pPr/>
              <a:t>16-11-2021</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82182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98BE851-B119-4C4F-BAD1-1708DBA03D76}" type="datetimeFigureOut">
              <a:rPr lang="en-IN" smtClean="0"/>
              <a:pPr/>
              <a:t>16-11-2021</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5EB241D-2049-4870-8969-253C8DE3435A}" type="slidenum">
              <a:rPr lang="en-IN" smtClean="0"/>
              <a:pPr/>
              <a:t>‹#›</a:t>
            </a:fld>
            <a:endParaRPr lang="en-IN"/>
          </a:p>
        </p:txBody>
      </p:sp>
    </p:spTree>
    <p:extLst>
      <p:ext uri="{BB962C8B-B14F-4D97-AF65-F5344CB8AC3E}">
        <p14:creationId xmlns:p14="http://schemas.microsoft.com/office/powerpoint/2010/main" xmlns="" val="876834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7238"/>
            <a:ext cx="9144000" cy="1457325"/>
          </a:xfrm>
        </p:spPr>
        <p:txBody>
          <a:bodyPr/>
          <a:lstStyle/>
          <a:p>
            <a:r>
              <a:rPr lang="en-IN" dirty="0" smtClean="0"/>
              <a:t>INFANTICIDE</a:t>
            </a:r>
            <a:endParaRPr lang="en-IN" dirty="0"/>
          </a:p>
        </p:txBody>
      </p:sp>
      <p:sp>
        <p:nvSpPr>
          <p:cNvPr id="3" name="Subtitle 2"/>
          <p:cNvSpPr>
            <a:spLocks noGrp="1"/>
          </p:cNvSpPr>
          <p:nvPr>
            <p:ph type="subTitle" idx="1"/>
          </p:nvPr>
        </p:nvSpPr>
        <p:spPr>
          <a:xfrm>
            <a:off x="2895620" y="4931616"/>
            <a:ext cx="8825658" cy="861420"/>
          </a:xfrm>
        </p:spPr>
        <p:txBody>
          <a:bodyPr>
            <a:normAutofit fontScale="77500" lnSpcReduction="20000"/>
          </a:bodyPr>
          <a:lstStyle/>
          <a:p>
            <a:pPr algn="ctr"/>
            <a:r>
              <a:rPr lang="en-IN" dirty="0" smtClean="0">
                <a:solidFill>
                  <a:srgbClr val="FFFF00"/>
                </a:solidFill>
              </a:rPr>
              <a:t>Dr. </a:t>
            </a:r>
            <a:r>
              <a:rPr lang="en-IN" dirty="0" err="1" smtClean="0">
                <a:solidFill>
                  <a:srgbClr val="FFFF00"/>
                </a:solidFill>
              </a:rPr>
              <a:t>Siju</a:t>
            </a:r>
            <a:r>
              <a:rPr lang="en-IN" dirty="0" smtClean="0">
                <a:solidFill>
                  <a:srgbClr val="FFFF00"/>
                </a:solidFill>
              </a:rPr>
              <a:t>;</a:t>
            </a:r>
          </a:p>
          <a:p>
            <a:pPr algn="ctr"/>
            <a:r>
              <a:rPr lang="en-IN" dirty="0" smtClean="0">
                <a:solidFill>
                  <a:srgbClr val="FFFF00"/>
                </a:solidFill>
              </a:rPr>
              <a:t> </a:t>
            </a:r>
            <a:r>
              <a:rPr lang="en-IN" dirty="0" smtClean="0">
                <a:solidFill>
                  <a:srgbClr val="FFFF00"/>
                </a:solidFill>
              </a:rPr>
              <a:t>Associate Professor, Dept. of Forensic Medicine and Toxicology</a:t>
            </a:r>
          </a:p>
          <a:p>
            <a:pPr algn="ctr"/>
            <a:r>
              <a:rPr lang="en-IN" dirty="0" smtClean="0">
                <a:solidFill>
                  <a:srgbClr val="FFFF00"/>
                </a:solidFill>
              </a:rPr>
              <a:t>SKHMC, </a:t>
            </a:r>
            <a:r>
              <a:rPr lang="en-IN" dirty="0" err="1" smtClean="0">
                <a:solidFill>
                  <a:srgbClr val="FFFF00"/>
                </a:solidFill>
              </a:rPr>
              <a:t>Kulasekharam</a:t>
            </a:r>
            <a:r>
              <a:rPr lang="en-IN" dirty="0" smtClean="0"/>
              <a:t>.</a:t>
            </a:r>
            <a:endParaRPr lang="en-IN" dirty="0"/>
          </a:p>
        </p:txBody>
      </p:sp>
    </p:spTree>
    <p:extLst>
      <p:ext uri="{BB962C8B-B14F-4D97-AF65-F5344CB8AC3E}">
        <p14:creationId xmlns:p14="http://schemas.microsoft.com/office/powerpoint/2010/main" xmlns="" val="397261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PRECIPITATE LABOUR:</a:t>
            </a:r>
          </a:p>
        </p:txBody>
      </p:sp>
      <p:sp>
        <p:nvSpPr>
          <p:cNvPr id="3" name="Content Placeholder 2"/>
          <p:cNvSpPr>
            <a:spLocks noGrp="1"/>
          </p:cNvSpPr>
          <p:nvPr>
            <p:ph idx="1"/>
          </p:nvPr>
        </p:nvSpPr>
        <p:spPr>
          <a:xfrm>
            <a:off x="0" y="2314575"/>
            <a:ext cx="12030075" cy="4543425"/>
          </a:xfrm>
        </p:spPr>
        <p:txBody>
          <a:bodyPr>
            <a:normAutofit fontScale="62500" lnSpcReduction="20000"/>
          </a:bodyPr>
          <a:lstStyle/>
          <a:p>
            <a:pPr marL="0" indent="0">
              <a:lnSpc>
                <a:spcPct val="250000"/>
              </a:lnSpc>
              <a:buNone/>
            </a:pPr>
            <a:r>
              <a:rPr lang="en-IN" dirty="0" smtClean="0"/>
              <a:t> </a:t>
            </a:r>
            <a:r>
              <a:rPr lang="en-IN" sz="2600" dirty="0" smtClean="0"/>
              <a:t>Labour terminating</a:t>
            </a:r>
            <a:r>
              <a:rPr lang="en-IN" sz="2600" dirty="0"/>
              <a:t> </a:t>
            </a:r>
            <a:r>
              <a:rPr lang="en-IN" sz="2600" dirty="0" smtClean="0"/>
              <a:t>in </a:t>
            </a:r>
            <a:r>
              <a:rPr lang="en-IN" sz="2600" dirty="0"/>
              <a:t>a very short time than that taken on the </a:t>
            </a:r>
            <a:r>
              <a:rPr lang="en-IN" sz="2600" dirty="0" smtClean="0"/>
              <a:t>average, either </a:t>
            </a:r>
            <a:r>
              <a:rPr lang="en-IN" sz="2600" dirty="0"/>
              <a:t>in a </a:t>
            </a:r>
            <a:r>
              <a:rPr lang="en-IN" sz="2600" dirty="0" err="1" smtClean="0"/>
              <a:t>primipara</a:t>
            </a:r>
            <a:r>
              <a:rPr lang="en-IN" sz="2600" dirty="0" smtClean="0"/>
              <a:t> </a:t>
            </a:r>
            <a:r>
              <a:rPr lang="en-IN" sz="2600" dirty="0"/>
              <a:t>or multipara is called </a:t>
            </a:r>
            <a:r>
              <a:rPr lang="en-IN" sz="2600" dirty="0" smtClean="0"/>
              <a:t>precipitate labour</a:t>
            </a:r>
            <a:r>
              <a:rPr lang="en-IN" sz="2600" dirty="0"/>
              <a:t>. In this delivery occurs suddenly and </a:t>
            </a:r>
            <a:r>
              <a:rPr lang="en-IN" sz="2600" dirty="0" smtClean="0"/>
              <a:t>rapidly without </a:t>
            </a:r>
            <a:r>
              <a:rPr lang="en-IN" sz="2600" dirty="0"/>
              <a:t>the knowledge of the mother. All the </a:t>
            </a:r>
            <a:r>
              <a:rPr lang="en-IN" sz="2600" dirty="0" smtClean="0"/>
              <a:t>three stages </a:t>
            </a:r>
            <a:r>
              <a:rPr lang="en-IN" sz="2600" dirty="0"/>
              <a:t>of labour are merged into one. The foetus </a:t>
            </a:r>
            <a:r>
              <a:rPr lang="en-IN" sz="2600" dirty="0" smtClean="0"/>
              <a:t>is normal </a:t>
            </a:r>
            <a:r>
              <a:rPr lang="en-IN" sz="2600" dirty="0"/>
              <a:t>or </a:t>
            </a:r>
            <a:r>
              <a:rPr lang="en-IN" sz="2600" dirty="0" smtClean="0"/>
              <a:t>premature. </a:t>
            </a:r>
            <a:r>
              <a:rPr lang="en-IN" sz="2600" dirty="0"/>
              <a:t>It is possible in </a:t>
            </a:r>
            <a:r>
              <a:rPr lang="en-IN" sz="2600" dirty="0" err="1" smtClean="0"/>
              <a:t>multiparae</a:t>
            </a:r>
            <a:r>
              <a:rPr lang="en-IN" sz="2600" dirty="0" smtClean="0"/>
              <a:t> with </a:t>
            </a:r>
            <a:r>
              <a:rPr lang="en-IN" sz="2600" dirty="0"/>
              <a:t>large roomy </a:t>
            </a:r>
            <a:r>
              <a:rPr lang="en-IN" sz="2600" dirty="0" smtClean="0"/>
              <a:t>pelvis, </a:t>
            </a:r>
            <a:r>
              <a:rPr lang="en-IN" sz="2600" dirty="0"/>
              <a:t>but is extremely rare </a:t>
            </a:r>
            <a:r>
              <a:rPr lang="en-IN" sz="2600" dirty="0" smtClean="0"/>
              <a:t>in </a:t>
            </a:r>
            <a:r>
              <a:rPr lang="en-IN" sz="2600" dirty="0" err="1" smtClean="0"/>
              <a:t>primiparae</a:t>
            </a:r>
            <a:r>
              <a:rPr lang="en-IN" sz="2600" dirty="0"/>
              <a:t>. A woman may be delivered </a:t>
            </a:r>
            <a:r>
              <a:rPr lang="en-IN" sz="2600" dirty="0" smtClean="0"/>
              <a:t>unconsciously during </a:t>
            </a:r>
            <a:r>
              <a:rPr lang="en-IN" sz="2600" dirty="0"/>
              <a:t>fits or periods of coma, hysteria, </a:t>
            </a:r>
            <a:r>
              <a:rPr lang="en-IN" sz="2600" dirty="0" smtClean="0"/>
              <a:t>hypnosis, under </a:t>
            </a:r>
            <a:r>
              <a:rPr lang="en-IN" sz="2600" dirty="0"/>
              <a:t>the influence of narcotic drugs, </a:t>
            </a:r>
            <a:r>
              <a:rPr lang="en-IN" sz="2600" dirty="0" smtClean="0"/>
              <a:t>anaesthetics, and </a:t>
            </a:r>
            <a:r>
              <a:rPr lang="en-IN" sz="2600" dirty="0"/>
              <a:t>even deep drunkenness.</a:t>
            </a:r>
            <a:br>
              <a:rPr lang="en-IN" sz="2600" dirty="0"/>
            </a:br>
            <a:r>
              <a:rPr lang="en-IN" dirty="0"/>
              <a:t/>
            </a:r>
            <a:br>
              <a:rPr lang="en-IN" dirty="0"/>
            </a:br>
            <a:r>
              <a:rPr lang="en-IN" dirty="0"/>
              <a:t/>
            </a:r>
            <a:br>
              <a:rPr lang="en-IN" dirty="0"/>
            </a:br>
            <a:r>
              <a:rPr lang="en-IN" dirty="0"/>
              <a:t/>
            </a:r>
            <a:br>
              <a:rPr lang="en-IN" dirty="0"/>
            </a:br>
            <a:endParaRPr lang="en-IN" dirty="0"/>
          </a:p>
        </p:txBody>
      </p:sp>
    </p:spTree>
    <p:extLst>
      <p:ext uri="{BB962C8B-B14F-4D97-AF65-F5344CB8AC3E}">
        <p14:creationId xmlns:p14="http://schemas.microsoft.com/office/powerpoint/2010/main" xmlns="" val="391535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57425"/>
            <a:ext cx="12192000" cy="4600575"/>
          </a:xfrm>
        </p:spPr>
        <p:txBody>
          <a:bodyPr>
            <a:normAutofit/>
          </a:bodyPr>
          <a:lstStyle/>
          <a:p>
            <a:pPr marL="0" indent="0" algn="just">
              <a:lnSpc>
                <a:spcPct val="150000"/>
              </a:lnSpc>
              <a:buNone/>
            </a:pPr>
            <a:r>
              <a:rPr lang="en-IN" sz="2400" dirty="0"/>
              <a:t>The child </a:t>
            </a:r>
            <a:r>
              <a:rPr lang="en-IN" sz="2400" dirty="0" smtClean="0"/>
              <a:t>may die </a:t>
            </a:r>
            <a:r>
              <a:rPr lang="en-IN" sz="2400" dirty="0"/>
              <a:t>from (1) suffocation by falling into a lavatory pan,</a:t>
            </a:r>
            <a:br>
              <a:rPr lang="en-IN" sz="2400" dirty="0"/>
            </a:br>
            <a:r>
              <a:rPr lang="en-IN" sz="2400" dirty="0"/>
              <a:t>(2) head injury and fracture </a:t>
            </a:r>
            <a:r>
              <a:rPr lang="en-IN" sz="2400" dirty="0" smtClean="0"/>
              <a:t>of the </a:t>
            </a:r>
            <a:r>
              <a:rPr lang="en-IN" sz="2400" dirty="0"/>
              <a:t>skull with </a:t>
            </a:r>
            <a:r>
              <a:rPr lang="en-IN" sz="2400" dirty="0" smtClean="0"/>
              <a:t>subdural haemorrhage </a:t>
            </a:r>
            <a:r>
              <a:rPr lang="en-IN" sz="2400" dirty="0"/>
              <a:t>often bilateral, by a fall on a hard </a:t>
            </a:r>
            <a:r>
              <a:rPr lang="en-IN" sz="2400" dirty="0" smtClean="0"/>
              <a:t>floor. If the </a:t>
            </a:r>
            <a:r>
              <a:rPr lang="en-IN" sz="2400" dirty="0"/>
              <a:t>woman was standing, and (3) haemorrhage </a:t>
            </a:r>
            <a:r>
              <a:rPr lang="en-IN" sz="2400" dirty="0" smtClean="0"/>
              <a:t>from the </a:t>
            </a:r>
            <a:r>
              <a:rPr lang="en-IN" sz="2400" dirty="0"/>
              <a:t>torn end of the </a:t>
            </a:r>
            <a:r>
              <a:rPr lang="en-IN" sz="2400" dirty="0" smtClean="0"/>
              <a:t>cord. If the </a:t>
            </a:r>
            <a:r>
              <a:rPr lang="en-IN" sz="2400" dirty="0"/>
              <a:t>birth occurs in the toilet bowl or into a </a:t>
            </a:r>
            <a:r>
              <a:rPr lang="en-IN" sz="2400" dirty="0" smtClean="0"/>
              <a:t>bucket containing </a:t>
            </a:r>
            <a:r>
              <a:rPr lang="en-IN" sz="2400" dirty="0"/>
              <a:t>liquid, the infant will inhale the liquid and</a:t>
            </a:r>
            <a:br>
              <a:rPr lang="en-IN" sz="2400" dirty="0"/>
            </a:br>
            <a:r>
              <a:rPr lang="en-IN" sz="2400" dirty="0"/>
              <a:t>blood, and meconium and vaginal mucus are </a:t>
            </a:r>
            <a:r>
              <a:rPr lang="en-IN" sz="2400" dirty="0" smtClean="0"/>
              <a:t>found in </a:t>
            </a:r>
            <a:r>
              <a:rPr lang="en-IN" sz="2400" dirty="0"/>
              <a:t>the air-passages. </a:t>
            </a:r>
            <a:br>
              <a:rPr lang="en-IN" sz="2400" dirty="0"/>
            </a:br>
            <a:r>
              <a:rPr lang="en-IN" sz="2400" dirty="0"/>
              <a:t/>
            </a:r>
            <a:br>
              <a:rPr lang="en-IN" sz="2400" dirty="0"/>
            </a:br>
            <a:endParaRPr lang="en-IN" sz="2400" dirty="0"/>
          </a:p>
        </p:txBody>
      </p:sp>
    </p:spTree>
    <p:extLst>
      <p:ext uri="{BB962C8B-B14F-4D97-AF65-F5344CB8AC3E}">
        <p14:creationId xmlns:p14="http://schemas.microsoft.com/office/powerpoint/2010/main" xmlns="" val="130738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71713"/>
            <a:ext cx="12192000" cy="4586287"/>
          </a:xfrm>
        </p:spPr>
        <p:txBody>
          <a:bodyPr>
            <a:normAutofit lnSpcReduction="10000"/>
          </a:bodyPr>
          <a:lstStyle/>
          <a:p>
            <a:pPr marL="0" indent="0">
              <a:lnSpc>
                <a:spcPct val="200000"/>
              </a:lnSpc>
              <a:buNone/>
            </a:pPr>
            <a:r>
              <a:rPr lang="en-IN" sz="2800" dirty="0" smtClean="0"/>
              <a:t>Medico-legal </a:t>
            </a:r>
            <a:r>
              <a:rPr lang="en-IN" sz="2800" dirty="0"/>
              <a:t>Importance: (1) The mother or </a:t>
            </a:r>
            <a:r>
              <a:rPr lang="en-IN" sz="2800" dirty="0" smtClean="0"/>
              <a:t>her relatives </a:t>
            </a:r>
            <a:r>
              <a:rPr lang="en-IN" sz="2800" dirty="0"/>
              <a:t>may be accused </a:t>
            </a:r>
            <a:r>
              <a:rPr lang="en-IN" sz="2800" dirty="0" smtClean="0"/>
              <a:t>of killing </a:t>
            </a:r>
            <a:r>
              <a:rPr lang="en-IN" sz="2800" dirty="0"/>
              <a:t>the infant, while </a:t>
            </a:r>
            <a:r>
              <a:rPr lang="en-IN" sz="2800" dirty="0" smtClean="0"/>
              <a:t>the death </a:t>
            </a:r>
            <a:r>
              <a:rPr lang="en-IN" sz="2800" dirty="0"/>
              <a:t>may be due to injury, haemorrhage or </a:t>
            </a:r>
            <a:r>
              <a:rPr lang="en-IN" sz="2800" dirty="0" smtClean="0"/>
              <a:t>asphyxia from </a:t>
            </a:r>
            <a:r>
              <a:rPr lang="en-IN" sz="2800" dirty="0"/>
              <a:t>precipitate labour. (2) In a case </a:t>
            </a:r>
            <a:r>
              <a:rPr lang="en-IN" sz="2800" dirty="0" smtClean="0"/>
              <a:t>of murder</a:t>
            </a:r>
            <a:r>
              <a:rPr lang="en-IN" sz="2800" dirty="0"/>
              <a:t>, </a:t>
            </a:r>
            <a:r>
              <a:rPr lang="en-IN" sz="2800" dirty="0" smtClean="0"/>
              <a:t>death</a:t>
            </a:r>
            <a:r>
              <a:rPr lang="en-IN" sz="2800" dirty="0"/>
              <a:t> </a:t>
            </a:r>
            <a:r>
              <a:rPr lang="en-IN" sz="2800" dirty="0" smtClean="0"/>
              <a:t>of the </a:t>
            </a:r>
            <a:r>
              <a:rPr lang="en-IN" sz="2800" dirty="0"/>
              <a:t>child may be attributed to precipitate labour.</a:t>
            </a:r>
            <a:br>
              <a:rPr lang="en-IN" sz="2800" dirty="0"/>
            </a:br>
            <a:r>
              <a:rPr lang="en-IN" dirty="0"/>
              <a:t/>
            </a:r>
            <a:br>
              <a:rPr lang="en-IN" dirty="0"/>
            </a:br>
            <a:endParaRPr lang="en-IN" dirty="0"/>
          </a:p>
        </p:txBody>
      </p:sp>
    </p:spTree>
    <p:extLst>
      <p:ext uri="{BB962C8B-B14F-4D97-AF65-F5344CB8AC3E}">
        <p14:creationId xmlns:p14="http://schemas.microsoft.com/office/powerpoint/2010/main" xmlns="" val="678281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571500"/>
            <a:ext cx="10801350" cy="1657350"/>
          </a:xfrm>
        </p:spPr>
        <p:txBody>
          <a:bodyPr/>
          <a:lstStyle/>
          <a:p>
            <a:r>
              <a:rPr lang="en-IN" dirty="0" smtClean="0"/>
              <a:t/>
            </a:r>
            <a:br>
              <a:rPr lang="en-IN" dirty="0" smtClean="0"/>
            </a:br>
            <a:r>
              <a:rPr lang="en-IN" dirty="0"/>
              <a:t/>
            </a:r>
            <a:br>
              <a:rPr lang="en-IN" dirty="0"/>
            </a:br>
            <a:r>
              <a:rPr lang="en-IN" dirty="0" smtClean="0"/>
              <a:t>	BATTERED </a:t>
            </a:r>
            <a:r>
              <a:rPr lang="en-IN" dirty="0"/>
              <a:t>BABY SYNDROME OR </a:t>
            </a:r>
            <a:r>
              <a:rPr lang="en-IN" dirty="0" smtClean="0"/>
              <a:t>	</a:t>
            </a:r>
            <a:br>
              <a:rPr lang="en-IN" dirty="0" smtClean="0"/>
            </a:br>
            <a:r>
              <a:rPr lang="en-IN" dirty="0"/>
              <a:t>	</a:t>
            </a:r>
            <a:r>
              <a:rPr lang="en-IN" dirty="0" smtClean="0"/>
              <a:t>NON ACCIDENTAL </a:t>
            </a:r>
            <a:r>
              <a:rPr lang="en-IN" dirty="0"/>
              <a:t>INJURY OF CHILDHOOD:</a:t>
            </a:r>
            <a:br>
              <a:rPr lang="en-IN" dirty="0"/>
            </a:br>
            <a:r>
              <a:rPr lang="en-IN" dirty="0"/>
              <a:t/>
            </a:r>
            <a:br>
              <a:rPr lang="en-IN" dirty="0"/>
            </a:br>
            <a:endParaRPr lang="en-IN" dirty="0"/>
          </a:p>
        </p:txBody>
      </p:sp>
      <p:sp>
        <p:nvSpPr>
          <p:cNvPr id="3" name="Content Placeholder 2"/>
          <p:cNvSpPr>
            <a:spLocks noGrp="1"/>
          </p:cNvSpPr>
          <p:nvPr>
            <p:ph idx="1"/>
          </p:nvPr>
        </p:nvSpPr>
        <p:spPr>
          <a:xfrm>
            <a:off x="171450" y="2371725"/>
            <a:ext cx="11844338" cy="4300537"/>
          </a:xfrm>
        </p:spPr>
        <p:txBody>
          <a:bodyPr>
            <a:normAutofit fontScale="85000" lnSpcReduction="20000"/>
          </a:bodyPr>
          <a:lstStyle/>
          <a:p>
            <a:pPr marL="0" indent="0" algn="just">
              <a:lnSpc>
                <a:spcPct val="150000"/>
              </a:lnSpc>
              <a:buNone/>
            </a:pPr>
            <a:r>
              <a:rPr lang="en-IN" sz="2100" dirty="0"/>
              <a:t>A battered child is one who has </a:t>
            </a:r>
            <a:r>
              <a:rPr lang="en-IN" sz="2100" dirty="0" smtClean="0"/>
              <a:t>received repetitive </a:t>
            </a:r>
            <a:r>
              <a:rPr lang="en-IN" sz="2100" dirty="0"/>
              <a:t>physical injuries as a result of </a:t>
            </a:r>
            <a:r>
              <a:rPr lang="en-IN" sz="2100" dirty="0" smtClean="0"/>
              <a:t>non accidental </a:t>
            </a:r>
            <a:r>
              <a:rPr lang="en-IN" sz="2100" dirty="0"/>
              <a:t>violence, produced by a parent </a:t>
            </a:r>
            <a:r>
              <a:rPr lang="en-IN" sz="2100" dirty="0" smtClean="0"/>
              <a:t>or guardian</a:t>
            </a:r>
            <a:r>
              <a:rPr lang="en-IN" sz="2100" dirty="0"/>
              <a:t>. In addition to physical injury, there </a:t>
            </a:r>
            <a:r>
              <a:rPr lang="en-IN" sz="2100" dirty="0" smtClean="0"/>
              <a:t>may be </a:t>
            </a:r>
            <a:r>
              <a:rPr lang="en-IN" sz="2100" dirty="0"/>
              <a:t>non-accidental deprivation of nutrition, care </a:t>
            </a:r>
            <a:r>
              <a:rPr lang="en-IN" sz="2100" dirty="0" smtClean="0"/>
              <a:t>and affection.</a:t>
            </a:r>
          </a:p>
          <a:p>
            <a:pPr marL="0" indent="0" algn="just">
              <a:lnSpc>
                <a:spcPct val="150000"/>
              </a:lnSpc>
              <a:buNone/>
            </a:pPr>
            <a:r>
              <a:rPr lang="en-IN" sz="2100" dirty="0"/>
              <a:t/>
            </a:r>
            <a:br>
              <a:rPr lang="en-IN" sz="2100" dirty="0"/>
            </a:br>
            <a:r>
              <a:rPr lang="en-IN" sz="2100" dirty="0"/>
              <a:t>Classical features: The classical features </a:t>
            </a:r>
            <a:r>
              <a:rPr lang="en-IN" sz="2100" dirty="0" smtClean="0"/>
              <a:t>of syndrome </a:t>
            </a:r>
            <a:r>
              <a:rPr lang="en-IN" sz="2100" dirty="0"/>
              <a:t>are obvious discrepancy between the</a:t>
            </a:r>
            <a:br>
              <a:rPr lang="en-IN" sz="2100" dirty="0"/>
            </a:br>
            <a:r>
              <a:rPr lang="en-IN" sz="2100" dirty="0"/>
              <a:t>nature of the injuries and explanation offered by </a:t>
            </a:r>
            <a:r>
              <a:rPr lang="en-IN" sz="2100" dirty="0" smtClean="0"/>
              <a:t>the parents</a:t>
            </a:r>
            <a:r>
              <a:rPr lang="en-IN" sz="2100" dirty="0"/>
              <a:t>, and delay between the injury, and medical</a:t>
            </a:r>
            <a:br>
              <a:rPr lang="en-IN" sz="2100" dirty="0"/>
            </a:br>
            <a:r>
              <a:rPr lang="en-IN" sz="2100" dirty="0"/>
              <a:t>attention which cannot be explained. The </a:t>
            </a:r>
            <a:r>
              <a:rPr lang="en-IN" sz="2100" dirty="0" smtClean="0"/>
              <a:t>constant</a:t>
            </a:r>
            <a:r>
              <a:rPr lang="en-IN" sz="2100" dirty="0"/>
              <a:t> </a:t>
            </a:r>
            <a:r>
              <a:rPr lang="en-IN" sz="2100" dirty="0" smtClean="0"/>
              <a:t>feature </a:t>
            </a:r>
            <a:r>
              <a:rPr lang="en-IN" sz="2100" dirty="0"/>
              <a:t>is repetition </a:t>
            </a:r>
            <a:r>
              <a:rPr lang="en-IN" sz="2100" dirty="0" smtClean="0"/>
              <a:t>of injuries </a:t>
            </a:r>
            <a:r>
              <a:rPr lang="en-IN" sz="2100" dirty="0"/>
              <a:t>at different dates, </a:t>
            </a:r>
            <a:r>
              <a:rPr lang="en-IN" sz="2100" dirty="0" smtClean="0"/>
              <a:t>often progressing </a:t>
            </a:r>
            <a:r>
              <a:rPr lang="en-IN" sz="2100" dirty="0"/>
              <a:t>from minor to more severe</a:t>
            </a:r>
            <a:r>
              <a:rPr lang="en-IN" sz="2100" dirty="0" smtClean="0"/>
              <a:t>.</a:t>
            </a:r>
          </a:p>
          <a:p>
            <a:pPr marL="0" indent="0" algn="just">
              <a:lnSpc>
                <a:spcPct val="150000"/>
              </a:lnSpc>
              <a:buNone/>
            </a:pPr>
            <a:r>
              <a:rPr lang="en-IN" sz="2100" dirty="0"/>
              <a:t/>
            </a:r>
            <a:br>
              <a:rPr lang="en-IN" sz="2100" dirty="0"/>
            </a:br>
            <a:r>
              <a:rPr lang="en-IN" dirty="0"/>
              <a:t/>
            </a:r>
            <a:br>
              <a:rPr lang="en-IN" dirty="0"/>
            </a:br>
            <a:endParaRPr lang="en-IN" dirty="0"/>
          </a:p>
        </p:txBody>
      </p:sp>
    </p:spTree>
    <p:extLst>
      <p:ext uri="{BB962C8B-B14F-4D97-AF65-F5344CB8AC3E}">
        <p14:creationId xmlns:p14="http://schemas.microsoft.com/office/powerpoint/2010/main" xmlns="" val="7827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3" y="2314575"/>
            <a:ext cx="11901487" cy="4371975"/>
          </a:xfrm>
        </p:spPr>
        <p:txBody>
          <a:bodyPr>
            <a:normAutofit fontScale="25000" lnSpcReduction="20000"/>
          </a:bodyPr>
          <a:lstStyle/>
          <a:p>
            <a:pPr marL="0" indent="0" algn="just">
              <a:lnSpc>
                <a:spcPct val="220000"/>
              </a:lnSpc>
              <a:buNone/>
            </a:pPr>
            <a:r>
              <a:rPr lang="en-IN" sz="7200" dirty="0"/>
              <a:t>Features: (1) Age: Usually less than three </a:t>
            </a:r>
            <a:r>
              <a:rPr lang="en-IN" sz="7200" dirty="0" smtClean="0"/>
              <a:t>years old</a:t>
            </a:r>
            <a:r>
              <a:rPr lang="en-IN" sz="7200" dirty="0"/>
              <a:t>, though it may occur at any age. (2) Sex: </a:t>
            </a:r>
            <a:r>
              <a:rPr lang="en-IN" sz="7200" dirty="0" smtClean="0"/>
              <a:t>Slightly more </a:t>
            </a:r>
            <a:r>
              <a:rPr lang="en-IN" sz="7200" dirty="0"/>
              <a:t>in males (55 to 63%). (3) Position in </a:t>
            </a:r>
            <a:r>
              <a:rPr lang="en-IN" sz="7200" dirty="0" smtClean="0"/>
              <a:t>family: One </a:t>
            </a:r>
            <a:r>
              <a:rPr lang="en-IN" sz="7200" dirty="0"/>
              <a:t>child of a family, commonly the eldest or </a:t>
            </a:r>
            <a:r>
              <a:rPr lang="en-IN" sz="7200" dirty="0" smtClean="0"/>
              <a:t>the youngest </a:t>
            </a:r>
            <a:r>
              <a:rPr lang="en-IN" sz="7200" dirty="0"/>
              <a:t>and often unwanted, such as the result </a:t>
            </a:r>
            <a:r>
              <a:rPr lang="en-IN" sz="7200" dirty="0" smtClean="0"/>
              <a:t>of pregnancy </a:t>
            </a:r>
            <a:r>
              <a:rPr lang="en-IN" sz="7200" dirty="0"/>
              <a:t>before marriage, failure of </a:t>
            </a:r>
            <a:r>
              <a:rPr lang="en-IN" sz="7200" dirty="0" smtClean="0"/>
              <a:t>contraception or </a:t>
            </a:r>
            <a:r>
              <a:rPr lang="en-IN" sz="7200" dirty="0"/>
              <a:t>an illegitimate child. (4) Socio-economic factors</a:t>
            </a:r>
            <a:r>
              <a:rPr lang="en-IN" sz="7200" dirty="0" smtClean="0"/>
              <a:t>: </a:t>
            </a:r>
            <a:r>
              <a:rPr lang="en-IN" sz="7200" dirty="0"/>
              <a:t>Parents tend to be young between 20 to 30 years, </a:t>
            </a:r>
            <a:r>
              <a:rPr lang="en-IN" sz="7200" dirty="0" smtClean="0"/>
              <a:t>and belong </a:t>
            </a:r>
            <a:r>
              <a:rPr lang="en-IN" sz="7200" dirty="0"/>
              <a:t>to lower social class and lower education. </a:t>
            </a:r>
            <a:r>
              <a:rPr lang="en-IN" sz="7200" dirty="0" smtClean="0"/>
              <a:t>The family </a:t>
            </a:r>
            <a:r>
              <a:rPr lang="en-IN" sz="7200" dirty="0"/>
              <a:t>is usually isolated. There is often a history </a:t>
            </a:r>
            <a:r>
              <a:rPr lang="en-IN" sz="7200" dirty="0" smtClean="0"/>
              <a:t>of family </a:t>
            </a:r>
            <a:r>
              <a:rPr lang="en-IN" sz="7200" dirty="0"/>
              <a:t>disharmony, long-standing emotional </a:t>
            </a:r>
            <a:r>
              <a:rPr lang="en-IN" sz="7200" dirty="0" smtClean="0"/>
              <a:t>problems or </a:t>
            </a:r>
            <a:r>
              <a:rPr lang="en-IN" sz="7200" dirty="0"/>
              <a:t>financial problems. Many of the fathers </a:t>
            </a:r>
            <a:r>
              <a:rPr lang="en-IN" sz="7200" dirty="0" smtClean="0"/>
              <a:t>have criminal </a:t>
            </a:r>
            <a:r>
              <a:rPr lang="en-IN" sz="7200" dirty="0"/>
              <a:t>records, or unemployed or socially </a:t>
            </a:r>
            <a:r>
              <a:rPr lang="en-IN" sz="7200" dirty="0" smtClean="0"/>
              <a:t>unstable. Many </a:t>
            </a:r>
            <a:r>
              <a:rPr lang="en-IN" sz="7200" dirty="0"/>
              <a:t>mothers have multiple social and </a:t>
            </a:r>
            <a:r>
              <a:rPr lang="en-IN" sz="7200" dirty="0" smtClean="0"/>
              <a:t>psychiatric problems </a:t>
            </a:r>
            <a:r>
              <a:rPr lang="en-IN" sz="7200" dirty="0"/>
              <a:t>with a chaotic and violent home </a:t>
            </a:r>
            <a:r>
              <a:rPr lang="en-IN" sz="7200" dirty="0" smtClean="0"/>
              <a:t>background.</a:t>
            </a:r>
          </a:p>
          <a:p>
            <a:pPr marL="0" indent="0" algn="just">
              <a:lnSpc>
                <a:spcPct val="220000"/>
              </a:lnSpc>
              <a:buNone/>
            </a:pPr>
            <a:r>
              <a:rPr lang="en-IN" sz="7200" dirty="0"/>
              <a:t/>
            </a:r>
            <a:br>
              <a:rPr lang="en-IN" sz="7200" dirty="0"/>
            </a:br>
            <a:r>
              <a:rPr lang="en-IN" sz="7200" dirty="0"/>
              <a:t/>
            </a:r>
            <a:br>
              <a:rPr lang="en-IN" sz="7200" dirty="0"/>
            </a:br>
            <a:endParaRPr lang="en-IN" sz="7200" dirty="0" smtClean="0"/>
          </a:p>
          <a:p>
            <a:pPr marL="0" indent="0" algn="just">
              <a:lnSpc>
                <a:spcPct val="200000"/>
              </a:lnSpc>
              <a:buNone/>
            </a:pPr>
            <a:r>
              <a:rPr lang="en-IN" sz="2400" dirty="0"/>
              <a:t/>
            </a:r>
            <a:br>
              <a:rPr lang="en-IN" sz="2400" dirty="0"/>
            </a:br>
            <a:r>
              <a:rPr lang="en-IN" dirty="0"/>
              <a:t/>
            </a:r>
            <a:br>
              <a:rPr lang="en-IN" dirty="0"/>
            </a:br>
            <a:endParaRPr lang="en-IN" dirty="0"/>
          </a:p>
        </p:txBody>
      </p:sp>
    </p:spTree>
    <p:extLst>
      <p:ext uri="{BB962C8B-B14F-4D97-AF65-F5344CB8AC3E}">
        <p14:creationId xmlns:p14="http://schemas.microsoft.com/office/powerpoint/2010/main" xmlns="" val="2075697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a:t/>
            </a:r>
            <a:br>
              <a:rPr lang="en-IN" dirty="0"/>
            </a:br>
            <a:r>
              <a:rPr lang="en-IN" dirty="0" smtClean="0"/>
              <a:t>SUDDEN INFANT DEATH SYNDROME</a:t>
            </a:r>
            <a:r>
              <a:rPr lang="en-IN" dirty="0"/>
              <a:t/>
            </a:r>
            <a:br>
              <a:rPr lang="en-IN" dirty="0"/>
            </a:br>
            <a:r>
              <a:rPr lang="en-IN" dirty="0"/>
              <a:t/>
            </a:r>
            <a:br>
              <a:rPr lang="en-IN" dirty="0"/>
            </a:br>
            <a:endParaRPr lang="en-IN" dirty="0"/>
          </a:p>
        </p:txBody>
      </p:sp>
      <p:sp>
        <p:nvSpPr>
          <p:cNvPr id="3" name="Content Placeholder 2"/>
          <p:cNvSpPr>
            <a:spLocks noGrp="1"/>
          </p:cNvSpPr>
          <p:nvPr>
            <p:ph idx="1"/>
          </p:nvPr>
        </p:nvSpPr>
        <p:spPr>
          <a:xfrm>
            <a:off x="100013" y="2257425"/>
            <a:ext cx="12091987" cy="4600575"/>
          </a:xfrm>
        </p:spPr>
        <p:txBody>
          <a:bodyPr>
            <a:normAutofit fontScale="92500" lnSpcReduction="20000"/>
          </a:bodyPr>
          <a:lstStyle/>
          <a:p>
            <a:pPr marL="0" indent="0" algn="just">
              <a:lnSpc>
                <a:spcPct val="150000"/>
              </a:lnSpc>
              <a:buNone/>
            </a:pPr>
            <a:r>
              <a:rPr lang="en-IN" dirty="0"/>
              <a:t>Sudden infant death syndrome (SIDS) , or </a:t>
            </a:r>
            <a:r>
              <a:rPr lang="en-IN" dirty="0" smtClean="0"/>
              <a:t>cot death </a:t>
            </a:r>
            <a:r>
              <a:rPr lang="en-IN" dirty="0"/>
              <a:t>or crib death is defined as the sudden </a:t>
            </a:r>
            <a:r>
              <a:rPr lang="en-IN" dirty="0" smtClean="0"/>
              <a:t>and unexpected </a:t>
            </a:r>
            <a:r>
              <a:rPr lang="en-IN" dirty="0"/>
              <a:t>death of seemingly healthy </a:t>
            </a:r>
            <a:r>
              <a:rPr lang="en-IN" dirty="0" smtClean="0"/>
              <a:t>infant, whose </a:t>
            </a:r>
            <a:r>
              <a:rPr lang="en-IN" dirty="0"/>
              <a:t>death remains unexplained even after </a:t>
            </a:r>
            <a:r>
              <a:rPr lang="en-IN" dirty="0" smtClean="0"/>
              <a:t>thorough case </a:t>
            </a:r>
            <a:r>
              <a:rPr lang="en-IN" dirty="0"/>
              <a:t>investigation, death scene examination, </a:t>
            </a:r>
            <a:r>
              <a:rPr lang="en-IN" dirty="0" smtClean="0"/>
              <a:t>review of clinical </a:t>
            </a:r>
            <a:r>
              <a:rPr lang="en-IN" dirty="0"/>
              <a:t>history and complete </a:t>
            </a:r>
            <a:r>
              <a:rPr lang="en-IN" dirty="0" smtClean="0"/>
              <a:t>autopsy. Features</a:t>
            </a:r>
            <a:r>
              <a:rPr lang="en-IN" dirty="0"/>
              <a:t>: (1) Incidence: 0.6 per thousand </a:t>
            </a:r>
            <a:r>
              <a:rPr lang="en-IN" dirty="0" smtClean="0"/>
              <a:t>live births. (</a:t>
            </a:r>
            <a:r>
              <a:rPr lang="en-IN" dirty="0"/>
              <a:t>2) Age: 2 weeks to 2 years, but most deaths take </a:t>
            </a:r>
            <a:r>
              <a:rPr lang="en-IN" dirty="0" smtClean="0"/>
              <a:t>place</a:t>
            </a:r>
            <a:br>
              <a:rPr lang="en-IN" dirty="0" smtClean="0"/>
            </a:br>
            <a:r>
              <a:rPr lang="en-IN" dirty="0" smtClean="0"/>
              <a:t>between </a:t>
            </a:r>
            <a:r>
              <a:rPr lang="en-IN" dirty="0"/>
              <a:t>one and 7 months, with a peak at 2 to 4 months</a:t>
            </a:r>
            <a:r>
              <a:rPr lang="en-IN" dirty="0" smtClean="0"/>
              <a:t>. (</a:t>
            </a:r>
            <a:r>
              <a:rPr lang="en-IN" dirty="0"/>
              <a:t>3) Sex: There is slight increase in males. (4) </a:t>
            </a:r>
            <a:r>
              <a:rPr lang="en-IN" dirty="0" smtClean="0"/>
              <a:t>Twins: There </a:t>
            </a:r>
            <a:r>
              <a:rPr lang="en-IN" dirty="0"/>
              <a:t>is increased risk (threefold) amongst members </a:t>
            </a:r>
            <a:r>
              <a:rPr lang="en-IN" dirty="0" smtClean="0"/>
              <a:t>of a </a:t>
            </a:r>
            <a:r>
              <a:rPr lang="en-IN" dirty="0"/>
              <a:t>twin pair. Most twins are premature and </a:t>
            </a:r>
            <a:r>
              <a:rPr lang="en-IN" dirty="0" smtClean="0"/>
              <a:t>of low birth weight</a:t>
            </a:r>
            <a:r>
              <a:rPr lang="en-IN" dirty="0"/>
              <a:t>. (5) Geographical distribution: The </a:t>
            </a:r>
            <a:r>
              <a:rPr lang="en-IN" dirty="0" smtClean="0"/>
              <a:t>occurrence is </a:t>
            </a:r>
            <a:r>
              <a:rPr lang="en-IN" dirty="0"/>
              <a:t>worldwide. (6) Time </a:t>
            </a:r>
            <a:r>
              <a:rPr lang="en-IN" dirty="0" smtClean="0"/>
              <a:t>of death</a:t>
            </a:r>
            <a:r>
              <a:rPr lang="en-IN" dirty="0"/>
              <a:t>: Death always </a:t>
            </a:r>
            <a:r>
              <a:rPr lang="en-IN" dirty="0" smtClean="0"/>
              <a:t>occurs during </a:t>
            </a:r>
            <a:r>
              <a:rPr lang="en-IN" dirty="0"/>
              <a:t>sleep at all times </a:t>
            </a:r>
            <a:r>
              <a:rPr lang="en-IN" dirty="0" smtClean="0"/>
              <a:t>of night </a:t>
            </a:r>
            <a:r>
              <a:rPr lang="en-IN" dirty="0"/>
              <a:t>with a moderate </a:t>
            </a:r>
            <a:r>
              <a:rPr lang="en-IN" dirty="0" smtClean="0"/>
              <a:t>increase in </a:t>
            </a:r>
            <a:r>
              <a:rPr lang="en-IN" dirty="0"/>
              <a:t>the early morning hours. (7) Prematurity has </a:t>
            </a:r>
            <a:r>
              <a:rPr lang="en-IN" dirty="0" smtClean="0"/>
              <a:t>a higher </a:t>
            </a:r>
            <a:r>
              <a:rPr lang="en-IN" dirty="0"/>
              <a:t>risk. (8) Socio-economic standard </a:t>
            </a:r>
            <a:r>
              <a:rPr lang="en-IN" dirty="0" smtClean="0"/>
              <a:t>of the family is </a:t>
            </a:r>
            <a:r>
              <a:rPr lang="en-IN" dirty="0"/>
              <a:t>usually low. (9) Cigarette smoking and drug </a:t>
            </a:r>
            <a:r>
              <a:rPr lang="en-IN" dirty="0" smtClean="0"/>
              <a:t>abuse by </a:t>
            </a:r>
            <a:r>
              <a:rPr lang="en-IN" dirty="0"/>
              <a:t>pregnant women increase the </a:t>
            </a:r>
            <a:r>
              <a:rPr lang="en-IN"/>
              <a:t>risk</a:t>
            </a:r>
            <a:r>
              <a:rPr lang="en-IN" smtClean="0"/>
              <a:t>.</a:t>
            </a:r>
          </a:p>
          <a:p>
            <a:pPr marL="0" indent="0" algn="just">
              <a:lnSpc>
                <a:spcPct val="150000"/>
              </a:lnSpc>
              <a:buNone/>
            </a:pPr>
            <a:r>
              <a:rPr lang="en-IN" dirty="0"/>
              <a:t/>
            </a:r>
            <a:br>
              <a:rPr lang="en-IN" dirty="0"/>
            </a:br>
            <a:r>
              <a:rPr lang="en-IN" dirty="0"/>
              <a:t/>
            </a:r>
            <a:br>
              <a:rPr lang="en-IN" dirty="0"/>
            </a:br>
            <a:endParaRPr lang="en-IN" dirty="0"/>
          </a:p>
        </p:txBody>
      </p:sp>
    </p:spTree>
    <p:extLst>
      <p:ext uri="{BB962C8B-B14F-4D97-AF65-F5344CB8AC3E}">
        <p14:creationId xmlns:p14="http://schemas.microsoft.com/office/powerpoint/2010/main" xmlns="" val="2115971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85800"/>
            <a:ext cx="8761413" cy="994832"/>
          </a:xfrm>
        </p:spPr>
        <p:txBody>
          <a:bodyPr/>
          <a:lstStyle/>
          <a:p>
            <a:r>
              <a:rPr lang="en-IN" dirty="0" smtClean="0">
                <a:latin typeface="Algerian" panose="04020705040A02060702" pitchFamily="82" charset="0"/>
              </a:rPr>
              <a:t>Definitions:</a:t>
            </a:r>
            <a:r>
              <a:rPr lang="en-IN" dirty="0" smtClean="0"/>
              <a:t/>
            </a:r>
            <a:br>
              <a:rPr lang="en-IN" dirty="0" smtClean="0"/>
            </a:br>
            <a:endParaRPr lang="en-IN" dirty="0"/>
          </a:p>
        </p:txBody>
      </p:sp>
      <p:sp>
        <p:nvSpPr>
          <p:cNvPr id="3" name="Content Placeholder 2"/>
          <p:cNvSpPr>
            <a:spLocks noGrp="1"/>
          </p:cNvSpPr>
          <p:nvPr>
            <p:ph idx="1"/>
          </p:nvPr>
        </p:nvSpPr>
        <p:spPr>
          <a:xfrm>
            <a:off x="442914" y="2371725"/>
            <a:ext cx="11229974" cy="4086225"/>
          </a:xfrm>
        </p:spPr>
        <p:txBody>
          <a:bodyPr>
            <a:normAutofit fontScale="92500" lnSpcReduction="10000"/>
          </a:bodyPr>
          <a:lstStyle/>
          <a:p>
            <a:pPr marL="0" indent="0">
              <a:lnSpc>
                <a:spcPct val="250000"/>
              </a:lnSpc>
              <a:buNone/>
            </a:pPr>
            <a:r>
              <a:rPr lang="en-IN" sz="2400" b="1" dirty="0" smtClean="0">
                <a:solidFill>
                  <a:srgbClr val="FF0000"/>
                </a:solidFill>
                <a:latin typeface="Arial Narrow" panose="020B0606020202030204" pitchFamily="34" charset="0"/>
                <a:cs typeface="Times New Roman" panose="02020603050405020304" pitchFamily="18" charset="0"/>
              </a:rPr>
              <a:t>Infanticide</a:t>
            </a:r>
            <a:r>
              <a:rPr lang="en-IN" sz="2400" dirty="0" smtClean="0">
                <a:solidFill>
                  <a:srgbClr val="FF0000"/>
                </a:solidFill>
                <a:latin typeface="Arial Narrow" panose="020B0606020202030204" pitchFamily="34" charset="0"/>
                <a:cs typeface="Times New Roman" panose="02020603050405020304" pitchFamily="18" charset="0"/>
              </a:rPr>
              <a:t>:</a:t>
            </a:r>
            <a:r>
              <a:rPr lang="en-IN" sz="2400" dirty="0" smtClean="0">
                <a:latin typeface="Arial Narrow" panose="020B0606020202030204" pitchFamily="34" charset="0"/>
                <a:cs typeface="Times New Roman" panose="02020603050405020304" pitchFamily="18" charset="0"/>
              </a:rPr>
              <a:t> Killing of an infant at any time from birth up to the age of 12 months. </a:t>
            </a:r>
          </a:p>
          <a:p>
            <a:pPr marL="0" indent="0">
              <a:lnSpc>
                <a:spcPct val="250000"/>
              </a:lnSpc>
              <a:buNone/>
            </a:pPr>
            <a:r>
              <a:rPr lang="en-IN" sz="2400" b="1" dirty="0" smtClean="0">
                <a:solidFill>
                  <a:srgbClr val="FF0000"/>
                </a:solidFill>
                <a:latin typeface="Arial Narrow" panose="020B0606020202030204" pitchFamily="34" charset="0"/>
                <a:cs typeface="Times New Roman" panose="02020603050405020304" pitchFamily="18" charset="0"/>
              </a:rPr>
              <a:t>Foeticide:</a:t>
            </a:r>
            <a:r>
              <a:rPr lang="en-IN" sz="2400" dirty="0" smtClean="0">
                <a:latin typeface="Arial Narrow" panose="020B0606020202030204" pitchFamily="34" charset="0"/>
                <a:cs typeface="Times New Roman" panose="02020603050405020304" pitchFamily="18" charset="0"/>
              </a:rPr>
              <a:t> Killing of a foetus at any time before birth. (Foetus – from 8 weeks up to delivery)</a:t>
            </a:r>
          </a:p>
          <a:p>
            <a:pPr marL="0" indent="0">
              <a:lnSpc>
                <a:spcPct val="250000"/>
              </a:lnSpc>
              <a:buNone/>
            </a:pPr>
            <a:r>
              <a:rPr lang="en-IN" sz="2400" b="1" dirty="0" err="1" smtClean="0">
                <a:solidFill>
                  <a:srgbClr val="FF0000"/>
                </a:solidFill>
                <a:latin typeface="Arial Narrow" panose="020B0606020202030204" pitchFamily="34" charset="0"/>
                <a:cs typeface="Times New Roman" panose="02020603050405020304" pitchFamily="18" charset="0"/>
              </a:rPr>
              <a:t>Neonaticide</a:t>
            </a:r>
            <a:r>
              <a:rPr lang="en-IN" sz="2400" b="1" dirty="0" smtClean="0">
                <a:solidFill>
                  <a:srgbClr val="FF0000"/>
                </a:solidFill>
                <a:latin typeface="Arial Narrow" panose="020B0606020202030204" pitchFamily="34" charset="0"/>
                <a:cs typeface="Times New Roman" panose="02020603050405020304" pitchFamily="18" charset="0"/>
              </a:rPr>
              <a:t>: </a:t>
            </a:r>
            <a:r>
              <a:rPr lang="en-IN" sz="2400" dirty="0" smtClean="0">
                <a:latin typeface="Arial Narrow" panose="020B0606020202030204" pitchFamily="34" charset="0"/>
                <a:cs typeface="Times New Roman" panose="02020603050405020304" pitchFamily="18" charset="0"/>
              </a:rPr>
              <a:t>Killing of a neonate. ( Neonate – Up to 28 days after delivery)</a:t>
            </a:r>
          </a:p>
          <a:p>
            <a:pPr marL="0" indent="0">
              <a:lnSpc>
                <a:spcPct val="250000"/>
              </a:lnSpc>
              <a:buNone/>
            </a:pPr>
            <a:endParaRPr lang="en-IN" sz="2400" dirty="0" smtClean="0">
              <a:latin typeface="Arial Narrow" panose="020B0606020202030204" pitchFamily="34" charset="0"/>
              <a:cs typeface="Times New Roman" panose="02020603050405020304" pitchFamily="18" charset="0"/>
            </a:endParaRPr>
          </a:p>
          <a:p>
            <a:pPr marL="0" indent="0">
              <a:buNone/>
            </a:pPr>
            <a:r>
              <a:rPr lang="en-IN" dirty="0"/>
              <a:t> </a:t>
            </a:r>
          </a:p>
        </p:txBody>
      </p:sp>
    </p:spTree>
    <p:extLst>
      <p:ext uri="{BB962C8B-B14F-4D97-AF65-F5344CB8AC3E}">
        <p14:creationId xmlns:p14="http://schemas.microsoft.com/office/powerpoint/2010/main" xmlns="" val="38297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lgerian" panose="04020705040A02060702" pitchFamily="82" charset="0"/>
              </a:rPr>
              <a:t>MOTIVES FOR INFANTICIDE:</a:t>
            </a:r>
            <a:endParaRPr lang="en-IN" dirty="0">
              <a:latin typeface="Algerian" panose="04020705040A02060702" pitchFamily="82" charset="0"/>
            </a:endParaRPr>
          </a:p>
        </p:txBody>
      </p:sp>
      <p:sp>
        <p:nvSpPr>
          <p:cNvPr id="3" name="Content Placeholder 2"/>
          <p:cNvSpPr>
            <a:spLocks noGrp="1"/>
          </p:cNvSpPr>
          <p:nvPr>
            <p:ph idx="1"/>
          </p:nvPr>
        </p:nvSpPr>
        <p:spPr>
          <a:xfrm>
            <a:off x="471488" y="2603501"/>
            <a:ext cx="11430000" cy="4040187"/>
          </a:xfrm>
        </p:spPr>
        <p:txBody>
          <a:bodyPr>
            <a:noAutofit/>
          </a:bodyPr>
          <a:lstStyle/>
          <a:p>
            <a:pPr>
              <a:lnSpc>
                <a:spcPct val="200000"/>
              </a:lnSpc>
            </a:pPr>
            <a:r>
              <a:rPr lang="en-IN" sz="2200" dirty="0" smtClean="0">
                <a:latin typeface="Arial Narrow" panose="020B0606020202030204" pitchFamily="34" charset="0"/>
              </a:rPr>
              <a:t>Illegitimacy</a:t>
            </a:r>
          </a:p>
          <a:p>
            <a:pPr>
              <a:lnSpc>
                <a:spcPct val="200000"/>
              </a:lnSpc>
            </a:pPr>
            <a:r>
              <a:rPr lang="en-IN" sz="2200" dirty="0" smtClean="0">
                <a:latin typeface="Arial Narrow" panose="020B0606020202030204" pitchFamily="34" charset="0"/>
              </a:rPr>
              <a:t>Unmarried girls and widows becoming pregnant </a:t>
            </a:r>
          </a:p>
          <a:p>
            <a:pPr>
              <a:lnSpc>
                <a:spcPct val="200000"/>
              </a:lnSpc>
            </a:pPr>
            <a:r>
              <a:rPr lang="en-IN" sz="2200" dirty="0" smtClean="0">
                <a:latin typeface="Arial Narrow" panose="020B0606020202030204" pitchFamily="34" charset="0"/>
              </a:rPr>
              <a:t>Married women living apart from her husband become pregnant</a:t>
            </a:r>
          </a:p>
          <a:p>
            <a:pPr>
              <a:lnSpc>
                <a:spcPct val="200000"/>
              </a:lnSpc>
            </a:pPr>
            <a:r>
              <a:rPr lang="en-IN" sz="2200" dirty="0" smtClean="0">
                <a:latin typeface="Arial Narrow" panose="020B0606020202030204" pitchFamily="34" charset="0"/>
              </a:rPr>
              <a:t>Poverty of parents</a:t>
            </a:r>
          </a:p>
          <a:p>
            <a:pPr>
              <a:lnSpc>
                <a:spcPct val="200000"/>
              </a:lnSpc>
            </a:pPr>
            <a:r>
              <a:rPr lang="en-IN" sz="2200" dirty="0" smtClean="0">
                <a:latin typeface="Arial Narrow" panose="020B0606020202030204" pitchFamily="34" charset="0"/>
              </a:rPr>
              <a:t>Religious superstitions</a:t>
            </a:r>
            <a:endParaRPr lang="en-IN" sz="2200" dirty="0">
              <a:latin typeface="Arial Narrow" panose="020B0606020202030204" pitchFamily="34" charset="0"/>
            </a:endParaRPr>
          </a:p>
        </p:txBody>
      </p:sp>
    </p:spTree>
    <p:extLst>
      <p:ext uri="{BB962C8B-B14F-4D97-AF65-F5344CB8AC3E}">
        <p14:creationId xmlns:p14="http://schemas.microsoft.com/office/powerpoint/2010/main" xmlns="" val="334136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lgerian" panose="04020705040A02060702" pitchFamily="82" charset="0"/>
              </a:rPr>
              <a:t>Still Birth:</a:t>
            </a:r>
            <a:endParaRPr lang="en-IN" dirty="0">
              <a:latin typeface="Algerian" panose="04020705040A02060702" pitchFamily="82" charset="0"/>
            </a:endParaRPr>
          </a:p>
        </p:txBody>
      </p:sp>
      <p:sp>
        <p:nvSpPr>
          <p:cNvPr id="3" name="Content Placeholder 2"/>
          <p:cNvSpPr>
            <a:spLocks noGrp="1"/>
          </p:cNvSpPr>
          <p:nvPr>
            <p:ph idx="1"/>
          </p:nvPr>
        </p:nvSpPr>
        <p:spPr>
          <a:xfrm>
            <a:off x="285750" y="1928814"/>
            <a:ext cx="11644313" cy="4929186"/>
          </a:xfrm>
        </p:spPr>
        <p:txBody>
          <a:bodyPr>
            <a:normAutofit/>
          </a:bodyPr>
          <a:lstStyle/>
          <a:p>
            <a:pPr marL="0" indent="0">
              <a:buNone/>
            </a:pPr>
            <a:r>
              <a:rPr lang="en-IN" dirty="0" smtClean="0"/>
              <a:t> 		</a:t>
            </a:r>
          </a:p>
          <a:p>
            <a:pPr marL="0" indent="0">
              <a:buNone/>
            </a:pPr>
            <a:r>
              <a:rPr lang="en-IN" dirty="0"/>
              <a:t>	</a:t>
            </a:r>
            <a:r>
              <a:rPr lang="en-IN" dirty="0" smtClean="0"/>
              <a:t>	</a:t>
            </a:r>
            <a:r>
              <a:rPr lang="en-IN" sz="2200" dirty="0" smtClean="0">
                <a:latin typeface="Arial Narrow" panose="020B0606020202030204" pitchFamily="34" charset="0"/>
              </a:rPr>
              <a:t>Still born child is one which born after 28 weeks of pregnancy, which did not breathe or show any other signs of life, at any time, after it is completely born.</a:t>
            </a:r>
            <a:endParaRPr lang="en-IN" sz="2200" dirty="0">
              <a:latin typeface="Arial Narrow" panose="020B0606020202030204" pitchFamily="34" charset="0"/>
            </a:endParaRPr>
          </a:p>
          <a:p>
            <a:pPr marL="0" indent="0">
              <a:buNone/>
            </a:pPr>
            <a:r>
              <a:rPr lang="en-IN" sz="2200" dirty="0" smtClean="0">
                <a:latin typeface="Arial Narrow" panose="020B0606020202030204" pitchFamily="34" charset="0"/>
              </a:rPr>
              <a:t>		The child was alive in the uterus and died during the process of delivery.</a:t>
            </a:r>
          </a:p>
          <a:p>
            <a:pPr marL="0" indent="0">
              <a:buNone/>
            </a:pPr>
            <a:r>
              <a:rPr lang="en-IN" sz="2200" dirty="0" smtClean="0">
                <a:latin typeface="Arial Narrow" panose="020B0606020202030204" pitchFamily="34" charset="0"/>
              </a:rPr>
              <a:t>Causes: </a:t>
            </a:r>
          </a:p>
          <a:p>
            <a:pPr>
              <a:buAutoNum type="arabicPeriod"/>
            </a:pPr>
            <a:r>
              <a:rPr lang="en-IN" sz="2200" dirty="0" smtClean="0">
                <a:latin typeface="Arial Narrow" panose="020B0606020202030204" pitchFamily="34" charset="0"/>
              </a:rPr>
              <a:t>Intra uterine asphyxia.</a:t>
            </a:r>
          </a:p>
          <a:p>
            <a:pPr>
              <a:buAutoNum type="arabicPeriod"/>
            </a:pPr>
            <a:r>
              <a:rPr lang="en-IN" sz="2200" dirty="0" smtClean="0">
                <a:latin typeface="Arial Narrow" panose="020B0606020202030204" pitchFamily="34" charset="0"/>
              </a:rPr>
              <a:t>Placental abnormalities</a:t>
            </a:r>
          </a:p>
          <a:p>
            <a:pPr>
              <a:buAutoNum type="arabicPeriod"/>
            </a:pPr>
            <a:r>
              <a:rPr lang="en-IN" sz="2200" dirty="0" smtClean="0">
                <a:latin typeface="Arial Narrow" panose="020B0606020202030204" pitchFamily="34" charset="0"/>
              </a:rPr>
              <a:t>Toxaemias of pregnancy</a:t>
            </a:r>
          </a:p>
          <a:p>
            <a:pPr>
              <a:buAutoNum type="arabicPeriod"/>
            </a:pPr>
            <a:r>
              <a:rPr lang="en-IN" sz="2200" dirty="0" err="1" smtClean="0">
                <a:latin typeface="Arial Narrow" panose="020B0606020202030204" pitchFamily="34" charset="0"/>
              </a:rPr>
              <a:t>Erythroblastosis</a:t>
            </a:r>
            <a:r>
              <a:rPr lang="en-IN" sz="2200" dirty="0" smtClean="0">
                <a:latin typeface="Arial Narrow" panose="020B0606020202030204" pitchFamily="34" charset="0"/>
              </a:rPr>
              <a:t> </a:t>
            </a:r>
            <a:r>
              <a:rPr lang="en-IN" sz="2200" dirty="0" err="1" smtClean="0">
                <a:latin typeface="Arial Narrow" panose="020B0606020202030204" pitchFamily="34" charset="0"/>
              </a:rPr>
              <a:t>foetalis</a:t>
            </a:r>
            <a:endParaRPr lang="en-IN" sz="2200" dirty="0">
              <a:latin typeface="Arial Narrow" panose="020B0606020202030204" pitchFamily="34" charset="0"/>
            </a:endParaRPr>
          </a:p>
          <a:p>
            <a:pPr>
              <a:buAutoNum type="arabicPeriod"/>
            </a:pPr>
            <a:r>
              <a:rPr lang="en-IN" sz="2200" dirty="0" smtClean="0">
                <a:latin typeface="Arial Narrow" panose="020B0606020202030204" pitchFamily="34" charset="0"/>
              </a:rPr>
              <a:t>Intracranial haemorrhage due to excessive moulding.</a:t>
            </a:r>
          </a:p>
          <a:p>
            <a:pPr>
              <a:buAutoNum type="arabicPeriod"/>
            </a:pPr>
            <a:r>
              <a:rPr lang="en-IN" sz="2200" dirty="0" smtClean="0">
                <a:latin typeface="Arial Narrow" panose="020B0606020202030204" pitchFamily="34" charset="0"/>
              </a:rPr>
              <a:t>Congenital defects.</a:t>
            </a:r>
          </a:p>
          <a:p>
            <a:pPr marL="0" indent="0">
              <a:buNone/>
            </a:pPr>
            <a:endParaRPr lang="en-IN" dirty="0"/>
          </a:p>
        </p:txBody>
      </p:sp>
    </p:spTree>
    <p:extLst>
      <p:ext uri="{BB962C8B-B14F-4D97-AF65-F5344CB8AC3E}">
        <p14:creationId xmlns:p14="http://schemas.microsoft.com/office/powerpoint/2010/main" xmlns="" val="297840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DEAD BORN CHILD:</a:t>
            </a:r>
            <a:endParaRPr lang="en-IN" dirty="0"/>
          </a:p>
        </p:txBody>
      </p:sp>
      <p:sp>
        <p:nvSpPr>
          <p:cNvPr id="3" name="Content Placeholder 2"/>
          <p:cNvSpPr>
            <a:spLocks noGrp="1"/>
          </p:cNvSpPr>
          <p:nvPr>
            <p:ph idx="1"/>
          </p:nvPr>
        </p:nvSpPr>
        <p:spPr>
          <a:xfrm>
            <a:off x="628650" y="2371725"/>
            <a:ext cx="11201400" cy="4271963"/>
          </a:xfrm>
        </p:spPr>
        <p:txBody>
          <a:bodyPr/>
          <a:lstStyle/>
          <a:p>
            <a:pPr marL="0" indent="0">
              <a:buNone/>
            </a:pPr>
            <a:r>
              <a:rPr lang="en-IN" dirty="0" smtClean="0"/>
              <a:t>		Dead born baby is one which is already dead in the uterus before birth process began.</a:t>
            </a:r>
          </a:p>
          <a:p>
            <a:pPr marL="0" indent="0">
              <a:buNone/>
            </a:pPr>
            <a:r>
              <a:rPr lang="en-IN" dirty="0" smtClean="0"/>
              <a:t>Signs:</a:t>
            </a:r>
            <a:endParaRPr lang="en-IN" dirty="0"/>
          </a:p>
          <a:p>
            <a:pPr>
              <a:lnSpc>
                <a:spcPct val="200000"/>
              </a:lnSpc>
              <a:buAutoNum type="arabicPeriod"/>
            </a:pPr>
            <a:r>
              <a:rPr lang="en-IN" sz="2200" dirty="0" smtClean="0">
                <a:latin typeface="Arial Narrow" panose="020B0606020202030204" pitchFamily="34" charset="0"/>
              </a:rPr>
              <a:t>Rigor mortis.</a:t>
            </a:r>
          </a:p>
          <a:p>
            <a:pPr>
              <a:lnSpc>
                <a:spcPct val="200000"/>
              </a:lnSpc>
              <a:buAutoNum type="arabicPeriod"/>
            </a:pPr>
            <a:r>
              <a:rPr lang="en-IN" sz="2200" dirty="0" smtClean="0">
                <a:latin typeface="Arial Narrow" panose="020B0606020202030204" pitchFamily="34" charset="0"/>
              </a:rPr>
              <a:t>Maceration</a:t>
            </a:r>
          </a:p>
          <a:p>
            <a:pPr>
              <a:lnSpc>
                <a:spcPct val="200000"/>
              </a:lnSpc>
              <a:buAutoNum type="arabicPeriod"/>
            </a:pPr>
            <a:r>
              <a:rPr lang="en-IN" sz="2200" dirty="0" smtClean="0">
                <a:latin typeface="Arial Narrow" panose="020B0606020202030204" pitchFamily="34" charset="0"/>
              </a:rPr>
              <a:t>Mummification</a:t>
            </a:r>
          </a:p>
          <a:p>
            <a:pPr>
              <a:lnSpc>
                <a:spcPct val="200000"/>
              </a:lnSpc>
              <a:buAutoNum type="arabicPeriod"/>
            </a:pPr>
            <a:r>
              <a:rPr lang="en-IN" sz="2200" dirty="0" smtClean="0">
                <a:latin typeface="Arial Narrow" panose="020B0606020202030204" pitchFamily="34" charset="0"/>
              </a:rPr>
              <a:t>Putrefaction</a:t>
            </a:r>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xmlns="" val="116819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1" y="2200275"/>
            <a:ext cx="11801474" cy="4657725"/>
          </a:xfrm>
        </p:spPr>
        <p:txBody>
          <a:bodyPr>
            <a:normAutofit/>
          </a:bodyPr>
          <a:lstStyle/>
          <a:p>
            <a:pPr marL="0" indent="0">
              <a:buNone/>
            </a:pPr>
            <a:r>
              <a:rPr lang="en-IN" dirty="0" smtClean="0">
                <a:latin typeface="Arial Narrow" panose="020B0606020202030204" pitchFamily="34" charset="0"/>
              </a:rPr>
              <a:t>Rigor mortis: It appears if the baby dead in utero a few ours before birth.</a:t>
            </a:r>
          </a:p>
          <a:p>
            <a:pPr marL="0" indent="0">
              <a:buNone/>
            </a:pPr>
            <a:r>
              <a:rPr lang="en-IN" dirty="0" smtClean="0">
                <a:latin typeface="Arial Narrow" panose="020B0606020202030204" pitchFamily="34" charset="0"/>
              </a:rPr>
              <a:t>Maceration: It is the process of aseptic autolysis. Usually occurs when the child remains in the uterus for 3-4 days. </a:t>
            </a:r>
          </a:p>
          <a:p>
            <a:pPr marL="0" indent="0">
              <a:buNone/>
            </a:pPr>
            <a:r>
              <a:rPr lang="en-IN" dirty="0">
                <a:latin typeface="Arial Narrow" panose="020B0606020202030204" pitchFamily="34" charset="0"/>
              </a:rPr>
              <a:t>	</a:t>
            </a:r>
            <a:r>
              <a:rPr lang="en-IN" dirty="0" smtClean="0">
                <a:latin typeface="Arial Narrow" panose="020B0606020202030204" pitchFamily="34" charset="0"/>
              </a:rPr>
              <a:t>Sings:</a:t>
            </a:r>
          </a:p>
          <a:p>
            <a:pPr lvl="2"/>
            <a:r>
              <a:rPr lang="en-IN" sz="1800" dirty="0" smtClean="0">
                <a:latin typeface="Arial Narrow" panose="020B0606020202030204" pitchFamily="34" charset="0"/>
              </a:rPr>
              <a:t>Skin slippage</a:t>
            </a:r>
          </a:p>
          <a:p>
            <a:pPr lvl="2"/>
            <a:r>
              <a:rPr lang="en-IN" sz="1800" dirty="0" smtClean="0">
                <a:latin typeface="Arial Narrow" panose="020B0606020202030204" pitchFamily="34" charset="0"/>
              </a:rPr>
              <a:t>Body soft, flaccid, flattens out when placed on the table</a:t>
            </a:r>
          </a:p>
          <a:p>
            <a:pPr lvl="2"/>
            <a:r>
              <a:rPr lang="en-IN" sz="1800" dirty="0" smtClean="0">
                <a:latin typeface="Arial Narrow" panose="020B0606020202030204" pitchFamily="34" charset="0"/>
              </a:rPr>
              <a:t>Skin purplish and shows large vesicles after 24 hrs.</a:t>
            </a:r>
          </a:p>
          <a:p>
            <a:pPr lvl="2"/>
            <a:r>
              <a:rPr lang="en-IN" sz="1800" dirty="0" smtClean="0">
                <a:latin typeface="Arial Narrow" panose="020B0606020202030204" pitchFamily="34" charset="0"/>
              </a:rPr>
              <a:t>Abdomen distended</a:t>
            </a:r>
          </a:p>
          <a:p>
            <a:pPr lvl="2"/>
            <a:r>
              <a:rPr lang="en-IN" sz="1800" dirty="0" smtClean="0">
                <a:latin typeface="Arial Narrow" panose="020B0606020202030204" pitchFamily="34" charset="0"/>
              </a:rPr>
              <a:t>Umbilical card will be red and soft.</a:t>
            </a:r>
          </a:p>
          <a:p>
            <a:pPr lvl="2"/>
            <a:r>
              <a:rPr lang="en-IN" sz="1800" dirty="0" smtClean="0">
                <a:latin typeface="Arial Narrow" panose="020B0606020202030204" pitchFamily="34" charset="0"/>
              </a:rPr>
              <a:t>Joints are loose and flexible</a:t>
            </a:r>
          </a:p>
          <a:p>
            <a:pPr lvl="2"/>
            <a:r>
              <a:rPr lang="en-IN" sz="1800" dirty="0" smtClean="0">
                <a:latin typeface="Arial Narrow" panose="020B0606020202030204" pitchFamily="34" charset="0"/>
              </a:rPr>
              <a:t>Brain greyish and pulpy. </a:t>
            </a:r>
          </a:p>
          <a:p>
            <a:pPr lvl="2"/>
            <a:r>
              <a:rPr lang="en-IN" sz="1800" dirty="0" smtClean="0">
                <a:latin typeface="Arial Narrow" panose="020B0606020202030204" pitchFamily="34" charset="0"/>
              </a:rPr>
              <a:t>Spalding’s sign</a:t>
            </a:r>
            <a:r>
              <a:rPr lang="en-IN" sz="1800" dirty="0">
                <a:latin typeface="Arial Narrow" panose="020B0606020202030204" pitchFamily="34" charset="0"/>
              </a:rPr>
              <a:t>	</a:t>
            </a:r>
            <a:r>
              <a:rPr lang="en-IN" sz="1800" dirty="0" smtClean="0">
                <a:latin typeface="Arial Narrow" panose="020B0606020202030204" pitchFamily="34" charset="0"/>
              </a:rPr>
              <a:t>	</a:t>
            </a:r>
          </a:p>
          <a:p>
            <a:pPr marL="0" indent="0">
              <a:buNone/>
            </a:pPr>
            <a:endParaRPr lang="en-IN" dirty="0" smtClean="0"/>
          </a:p>
          <a:p>
            <a:endParaRPr lang="en-IN" dirty="0"/>
          </a:p>
          <a:p>
            <a:endParaRPr lang="en-IN" dirty="0" smtClean="0"/>
          </a:p>
          <a:p>
            <a:endParaRPr lang="en-IN" dirty="0"/>
          </a:p>
          <a:p>
            <a:pPr marL="0" indent="0">
              <a:buNone/>
            </a:pPr>
            <a:endParaRPr lang="en-IN" dirty="0" smtClean="0"/>
          </a:p>
        </p:txBody>
      </p:sp>
    </p:spTree>
    <p:extLst>
      <p:ext uri="{BB962C8B-B14F-4D97-AF65-F5344CB8AC3E}">
        <p14:creationId xmlns:p14="http://schemas.microsoft.com/office/powerpoint/2010/main" xmlns="" val="286764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Spalding’s sign:</a:t>
            </a:r>
            <a:endParaRPr lang="en-IN" dirty="0"/>
          </a:p>
        </p:txBody>
      </p:sp>
      <p:sp>
        <p:nvSpPr>
          <p:cNvPr id="3" name="Content Placeholder 2"/>
          <p:cNvSpPr>
            <a:spLocks noGrp="1"/>
          </p:cNvSpPr>
          <p:nvPr>
            <p:ph idx="1"/>
          </p:nvPr>
        </p:nvSpPr>
        <p:spPr>
          <a:xfrm>
            <a:off x="242888" y="2314575"/>
            <a:ext cx="9737725" cy="4357688"/>
          </a:xfrm>
        </p:spPr>
        <p:txBody>
          <a:bodyPr/>
          <a:lstStyle/>
          <a:p>
            <a:pPr marL="0" indent="0">
              <a:buNone/>
            </a:pPr>
            <a:r>
              <a:rPr lang="en-IN" dirty="0" smtClean="0"/>
              <a:t>This sign is seen in intra-uterine death. Due to the shrinkage of brain, the alignment of skull bones will be lost and there will be overriding.  </a:t>
            </a:r>
          </a:p>
          <a:p>
            <a:pPr marL="0" indent="0">
              <a:buNone/>
            </a:pPr>
            <a:endParaRPr lang="en-IN" dirty="0"/>
          </a:p>
          <a:p>
            <a:pPr marL="0" indent="0">
              <a:buNone/>
            </a:pPr>
            <a:endParaRPr lang="en-IN" dirty="0" smtClean="0"/>
          </a:p>
          <a:p>
            <a:pPr marL="0" indent="0">
              <a:buNone/>
            </a:pPr>
            <a:r>
              <a:rPr lang="en-IN" dirty="0" smtClean="0"/>
              <a:t>Robert’s sign: Appearance of gas shadow in the chambers of heart and aorta on X-ray by 12 hrs.</a:t>
            </a:r>
            <a:endParaRPr lang="en-IN" dirty="0"/>
          </a:p>
        </p:txBody>
      </p:sp>
    </p:spTree>
    <p:extLst>
      <p:ext uri="{BB962C8B-B14F-4D97-AF65-F5344CB8AC3E}">
        <p14:creationId xmlns:p14="http://schemas.microsoft.com/office/powerpoint/2010/main" xmlns="" val="20478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6" y="2400300"/>
            <a:ext cx="11587162" cy="4300538"/>
          </a:xfrm>
        </p:spPr>
        <p:txBody>
          <a:bodyPr/>
          <a:lstStyle/>
          <a:p>
            <a:pPr marL="0" indent="0">
              <a:lnSpc>
                <a:spcPct val="200000"/>
              </a:lnSpc>
              <a:buNone/>
            </a:pPr>
            <a:r>
              <a:rPr lang="en-IN" dirty="0" smtClean="0"/>
              <a:t>Mummification: It occurs when the foetus remains in the uterus for many days after its death and the liquor </a:t>
            </a:r>
            <a:r>
              <a:rPr lang="en-IN" dirty="0" err="1" smtClean="0"/>
              <a:t>amnii</a:t>
            </a:r>
            <a:r>
              <a:rPr lang="en-IN" dirty="0" smtClean="0"/>
              <a:t> is scanty and no air is entering into the uterus due to impact membranes. The foetus becomes dried up and shrivelled. It occurs 2 weeks of intrauterine death.</a:t>
            </a:r>
          </a:p>
          <a:p>
            <a:pPr marL="0" indent="0">
              <a:lnSpc>
                <a:spcPct val="200000"/>
              </a:lnSpc>
              <a:buNone/>
            </a:pPr>
            <a:endParaRPr lang="en-IN" dirty="0" smtClean="0"/>
          </a:p>
          <a:p>
            <a:pPr marL="0" indent="0">
              <a:lnSpc>
                <a:spcPct val="200000"/>
              </a:lnSpc>
              <a:buNone/>
            </a:pPr>
            <a:r>
              <a:rPr lang="en-IN" dirty="0" smtClean="0"/>
              <a:t>Putrefaction: If the membranes are ruptured and the dead foetus remains inside the uterus, the signs of putrefaction may appear on the foetus like bluish discolouration, marbling etc. </a:t>
            </a:r>
            <a:endParaRPr lang="en-IN" dirty="0"/>
          </a:p>
        </p:txBody>
      </p:sp>
    </p:spTree>
    <p:extLst>
      <p:ext uri="{BB962C8B-B14F-4D97-AF65-F5344CB8AC3E}">
        <p14:creationId xmlns:p14="http://schemas.microsoft.com/office/powerpoint/2010/main" xmlns="" val="3921801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Viability of the child:</a:t>
            </a:r>
            <a:endParaRPr lang="en-IN" dirty="0"/>
          </a:p>
        </p:txBody>
      </p:sp>
      <p:sp>
        <p:nvSpPr>
          <p:cNvPr id="3" name="Content Placeholder 2"/>
          <p:cNvSpPr>
            <a:spLocks noGrp="1"/>
          </p:cNvSpPr>
          <p:nvPr>
            <p:ph idx="1"/>
          </p:nvPr>
        </p:nvSpPr>
        <p:spPr>
          <a:xfrm>
            <a:off x="342900" y="2603500"/>
            <a:ext cx="11358563" cy="3416300"/>
          </a:xfrm>
        </p:spPr>
        <p:txBody>
          <a:bodyPr/>
          <a:lstStyle/>
          <a:p>
            <a:pPr marL="0" indent="0">
              <a:lnSpc>
                <a:spcPct val="200000"/>
              </a:lnSpc>
              <a:buNone/>
            </a:pPr>
            <a:r>
              <a:rPr lang="en-IN" dirty="0" smtClean="0"/>
              <a:t>Viability means the ability of the child to have a separate existence after it is separated from its mothers womb. The period of viability is 210 days of gestation for all legal procedures. </a:t>
            </a:r>
            <a:endParaRPr lang="en-IN" dirty="0"/>
          </a:p>
        </p:txBody>
      </p:sp>
    </p:spTree>
    <p:extLst>
      <p:ext uri="{BB962C8B-B14F-4D97-AF65-F5344CB8AC3E}">
        <p14:creationId xmlns:p14="http://schemas.microsoft.com/office/powerpoint/2010/main" xmlns="" val="2012671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260</TotalTime>
  <Words>787</Words>
  <Application>Microsoft Office PowerPoint</Application>
  <PresentationFormat>Custom</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 Boardroom</vt:lpstr>
      <vt:lpstr>INFANTICIDE</vt:lpstr>
      <vt:lpstr>Definitions: </vt:lpstr>
      <vt:lpstr>MOTIVES FOR INFANTICIDE:</vt:lpstr>
      <vt:lpstr>Still Birth:</vt:lpstr>
      <vt:lpstr>DEAD BORN CHILD:</vt:lpstr>
      <vt:lpstr>Slide 6</vt:lpstr>
      <vt:lpstr>Spalding’s sign:</vt:lpstr>
      <vt:lpstr>Slide 8</vt:lpstr>
      <vt:lpstr>Viability of the child:</vt:lpstr>
      <vt:lpstr>PRECIPITATE LABOUR:</vt:lpstr>
      <vt:lpstr>Slide 11</vt:lpstr>
      <vt:lpstr>Slide 12</vt:lpstr>
      <vt:lpstr>   BATTERED BABY SYNDROME OR    NON ACCIDENTAL INJURY OF CHILDHOOD:  </vt:lpstr>
      <vt:lpstr>Slide 14</vt:lpstr>
      <vt:lpstr>  SUDDEN INFANT DEATH SYNDROME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INFANTICIDE</dc:title>
  <dc:creator>Dr.SIJU</dc:creator>
  <cp:lastModifiedBy>New</cp:lastModifiedBy>
  <cp:revision>47</cp:revision>
  <dcterms:created xsi:type="dcterms:W3CDTF">2021-07-17T12:25:17Z</dcterms:created>
  <dcterms:modified xsi:type="dcterms:W3CDTF">2021-11-16T03:59:10Z</dcterms:modified>
</cp:coreProperties>
</file>