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62" r:id="rId5"/>
    <p:sldId id="419" r:id="rId6"/>
    <p:sldId id="263" r:id="rId7"/>
    <p:sldId id="265" r:id="rId8"/>
    <p:sldId id="266" r:id="rId9"/>
    <p:sldId id="267" r:id="rId10"/>
    <p:sldId id="268" r:id="rId11"/>
    <p:sldId id="283" r:id="rId12"/>
    <p:sldId id="284" r:id="rId13"/>
    <p:sldId id="285" r:id="rId14"/>
    <p:sldId id="271" r:id="rId15"/>
    <p:sldId id="286" r:id="rId16"/>
    <p:sldId id="287" r:id="rId17"/>
    <p:sldId id="288" r:id="rId18"/>
    <p:sldId id="273" r:id="rId19"/>
    <p:sldId id="290" r:id="rId20"/>
    <p:sldId id="278" r:id="rId21"/>
    <p:sldId id="297" r:id="rId22"/>
    <p:sldId id="438" r:id="rId23"/>
    <p:sldId id="300" r:id="rId24"/>
    <p:sldId id="301" r:id="rId25"/>
    <p:sldId id="302" r:id="rId26"/>
    <p:sldId id="296" r:id="rId27"/>
    <p:sldId id="306" r:id="rId28"/>
    <p:sldId id="304" r:id="rId29"/>
    <p:sldId id="424" r:id="rId30"/>
    <p:sldId id="428" r:id="rId31"/>
    <p:sldId id="429" r:id="rId32"/>
    <p:sldId id="430" r:id="rId33"/>
    <p:sldId id="421" r:id="rId34"/>
    <p:sldId id="308" r:id="rId35"/>
    <p:sldId id="312" r:id="rId36"/>
    <p:sldId id="309" r:id="rId37"/>
    <p:sldId id="310" r:id="rId38"/>
    <p:sldId id="468" r:id="rId39"/>
    <p:sldId id="324" r:id="rId40"/>
    <p:sldId id="315" r:id="rId41"/>
    <p:sldId id="320" r:id="rId42"/>
    <p:sldId id="321" r:id="rId43"/>
    <p:sldId id="322" r:id="rId44"/>
    <p:sldId id="323" r:id="rId45"/>
    <p:sldId id="325" r:id="rId46"/>
    <p:sldId id="469" r:id="rId47"/>
    <p:sldId id="317" r:id="rId48"/>
    <p:sldId id="431" r:id="rId49"/>
    <p:sldId id="329" r:id="rId50"/>
    <p:sldId id="432" r:id="rId51"/>
    <p:sldId id="433" r:id="rId52"/>
    <p:sldId id="330" r:id="rId53"/>
    <p:sldId id="311" r:id="rId54"/>
    <p:sldId id="313" r:id="rId55"/>
    <p:sldId id="293" r:id="rId56"/>
    <p:sldId id="294" r:id="rId57"/>
    <p:sldId id="295" r:id="rId58"/>
    <p:sldId id="442" r:id="rId59"/>
    <p:sldId id="443" r:id="rId60"/>
    <p:sldId id="445" r:id="rId61"/>
    <p:sldId id="449" r:id="rId62"/>
    <p:sldId id="339" r:id="rId63"/>
    <p:sldId id="340" r:id="rId64"/>
    <p:sldId id="341" r:id="rId65"/>
    <p:sldId id="344" r:id="rId66"/>
    <p:sldId id="453" r:id="rId67"/>
    <p:sldId id="455" r:id="rId68"/>
    <p:sldId id="365" r:id="rId69"/>
    <p:sldId id="349" r:id="rId70"/>
    <p:sldId id="345" r:id="rId71"/>
    <p:sldId id="366" r:id="rId72"/>
    <p:sldId id="456" r:id="rId73"/>
    <p:sldId id="458" r:id="rId74"/>
    <p:sldId id="353" r:id="rId75"/>
    <p:sldId id="461" r:id="rId76"/>
    <p:sldId id="459" r:id="rId77"/>
    <p:sldId id="460" r:id="rId78"/>
    <p:sldId id="354" r:id="rId79"/>
    <p:sldId id="367" r:id="rId80"/>
    <p:sldId id="466" r:id="rId81"/>
    <p:sldId id="378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7B66-3893-4B22-B143-2BFE84A4346D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069664-8063-4269-94E4-C1444B10F4BB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E92F3C-9B4B-4002-A37E-733EA33E8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       Inflammation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5626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Dr. R.S.GOPIKA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DEPT OF PATHOLOGY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SKHMC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534400" cy="6473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arteriolar VD  &amp;  volume of blood flow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intravascular hydrostatic pr             movement of fluid from capillaries into the (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transudate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ultrafiltrate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bl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plasma contains little protein)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increasing vascular permeability       movement of     protein-rich fluid &amp; even cells (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exudate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 into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interstitium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 loss of protein-rich fluid           intravascular osmotic pressure and increases the osmotic pr of the interstitial fluid           outflow of water and ions into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extravascular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tissues.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Fluid accumulation in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extravascular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spaces is called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edema;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the fluid may be 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transudate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exudate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858294" y="265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6934200" y="304800"/>
            <a:ext cx="1219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14300" y="723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5257800" y="8382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91200" y="213360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V="1">
            <a:off x="3962400" y="4343400"/>
            <a:ext cx="914400" cy="7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029200" y="3505200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791200" y="32766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Diagrammatic representation of five mechanisms of increased vascular permeability in inflammation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76400"/>
            <a:ext cx="6705600" cy="4191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7543800" cy="62484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457200"/>
            <a:ext cx="7162800" cy="3030538"/>
          </a:xfrm>
          <a:noFill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701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5626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5562600"/>
            <a:ext cx="2133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153400" cy="6092952"/>
          </a:xfrm>
        </p:spPr>
        <p:txBody>
          <a:bodyPr>
            <a:normAutofit/>
          </a:bodyPr>
          <a:lstStyle/>
          <a:p>
            <a:endParaRPr lang="en-US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Vasodilation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is induced by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histamine 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Increased vascular permeability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is induced by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histamine,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kinins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Cellular Events: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 recruitment of leukocytes to sites of injury and infection &amp;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activate leukocytes to perform their normal functions in host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defence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Sequence of Cellular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events in the recruitment of leukocytes from the vascular lumen to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extravascular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space consists of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 the lumen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(1)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margination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and rolling along the vessel wall;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(2) firm adhesion to the endothelium;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Transmigration between endothelial cells; and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Migration in interstitial tissues toward 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chemotactic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stimulus.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Margination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and Rolling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873752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Margination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is a consequence of blood flow characteristics in small vessels</a:t>
            </a:r>
          </a:p>
          <a:p>
            <a:pPr>
              <a:defRPr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Marginated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leukocytes begin to roll on the endothelial surface by forming transient adhesions via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selectin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family of proteins: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–E-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selectin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on endothelial cells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–P-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selectin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on endothelial cells and platelets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–L-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selectin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on most leukocytes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Rolling, adhesion, and transmigration are mediated by the binding of complementary adhesion molecules on leukocytes and endothelial surfaces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Endothelial and Leukocyte Adhesion Molecules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endothelial                   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leu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receptors             major role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Molecules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selectin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Sialyl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–Lewis X              rolling [N,M,L]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E-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selectin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Sialyl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–Lewis X              rolling, adhesion to activated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Endothelium[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N,M,Tcells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ICAM-1                      CD11,18[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integrins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]       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adhesion,arrest,transmigration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VCAM-1                    VLA4 [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integrins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]             adhesion[E,M,L]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GlyCam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1                  L –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selectin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L homing to endothelium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CD 31                        CD 31                           	transmigration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19050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80206" y="3580606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67794" y="3580606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2438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0" y="3276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0" y="38862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4419600"/>
            <a:ext cx="9144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5105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0" y="5867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838200"/>
            <a:ext cx="7315200" cy="5536722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Inflammation  is a complex reaction to injurious agents such as microbes &amp; damaged usually necrotic cells , that consists of vascular responses ,migration, &amp; activation of  leucocytes  &amp; systemic reactions. </a:t>
            </a:r>
          </a:p>
          <a:p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Transmigration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diapedesis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Occurs after firm adhesion within the systemic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venules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and pulmonary capillaries via PECAM –1 (CD31)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Must then cross basement membrane</a:t>
            </a:r>
          </a:p>
          <a:p>
            <a:pPr lvl="1"/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Collagenases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Integrins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Leukocyte Activation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Once leukocytes have been recruited to the site of infection or tissue necrosis, they must be activated to perform their functions.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Stimuli for activation include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- microbes,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- products of necrotic cells, and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- several mediators.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rtl="0" eaLnBrk="1" hangingPunct="1"/>
            <a:r>
              <a:rPr lang="en-US" altLang="ar-SA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Phagocytosis</a:t>
            </a:r>
            <a:endParaRPr lang="en-US" alt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648200"/>
          </a:xfrm>
        </p:spPr>
        <p:txBody>
          <a:bodyPr/>
          <a:lstStyle/>
          <a:p>
            <a:pPr algn="just" rtl="0" eaLnBrk="1" hangingPunct="1"/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by which </a:t>
            </a:r>
            <a:r>
              <a:rPr lang="en-US" altLang="ar-SA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Phagocytic</a:t>
            </a: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 (microphages  and macrophages) engulf and kill foreign particles (bacteria)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altLang="ar-SA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main types of phagocytes:</a:t>
            </a:r>
          </a:p>
          <a:p>
            <a:pPr algn="just" rtl="0" eaLnBrk="1" hangingPunct="1">
              <a:buFont typeface="Arial" charset="0"/>
              <a:buNone/>
            </a:pPr>
            <a:endParaRPr lang="en-US" altLang="ar-SA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buFont typeface="Arial" charset="0"/>
              <a:buNone/>
            </a:pP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ar-SA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Motile phagocytes</a:t>
            </a: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found in the blood stream and migrate to the inflamed area (microphages)</a:t>
            </a:r>
          </a:p>
          <a:p>
            <a:pPr algn="just" rtl="0" eaLnBrk="1" hangingPunct="1">
              <a:buFont typeface="Arial" charset="0"/>
              <a:buNone/>
            </a:pPr>
            <a:endParaRPr lang="en-US" altLang="ar-SA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buFont typeface="Arial" charset="0"/>
              <a:buNone/>
            </a:pP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ar-SA" sz="28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Histocytes</a:t>
            </a: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(macrophages) of the </a:t>
            </a:r>
            <a:r>
              <a:rPr lang="en-US" altLang="ar-SA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reticuloendothelial</a:t>
            </a: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system (RES) which remove bacteria that escapes from the inflamed area.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800" b="1"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Phagocytosis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73752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three distinct but interrelated steps :</a:t>
            </a:r>
          </a:p>
          <a:p>
            <a:pPr eaLnBrk="1" hangingPunct="1"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(1) recognition and attachment of the particle to the ingesting leukocyte;</a:t>
            </a:r>
          </a:p>
          <a:p>
            <a:pPr eaLnBrk="1" hangingPunct="1"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(2) engulfment, with subsequent formation of 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phagocytic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vacuole; and</a:t>
            </a:r>
          </a:p>
          <a:p>
            <a:pPr eaLnBrk="1" hangingPunct="1"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(3) killing and degradation of the ingested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516563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Leukocytes bind and ingest most microorganisms and dead cells via specific surface receptors 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opsonins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The most important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opsonins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are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antibodies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IgG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class that bind to microbial surface antigens,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breakdown products of the complement protein C3 and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plasma carbohydrate-binding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lectins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called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collectins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which bind to microbial cell-wall sugar groups.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Leukocytes express receptors for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opsonins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that facilitate rapid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phagocytosis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These receptors include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Fc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receptor for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IgG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complement receptors 1 and 3 (CR1 and 3) for complement fragments, and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C1q for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collectins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Phagocytosis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Triggers an oxidative burst engulfment and formation of vacuole which fuses with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lysosomal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granule membrane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phagolysosome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Granules discharge within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phagolysosome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extracellularly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degranulation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The most important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microbicidal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substances are reactive oxygen species (ROS) and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lysosomal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enzymes.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GB" sz="3200" b="1" baseline="-14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 dependent killing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229600" cy="487375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NADPH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oxidase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activated; produces superoxide ion.  This converts to hydrogen peroxide.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GB" sz="2800" baseline="-14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GB" sz="2800" baseline="-14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-Myeloperoxidase-halide system:  produces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HOCl</a:t>
            </a:r>
            <a:r>
              <a:rPr lang="en-GB" sz="2800" baseline="43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GB" sz="3200" b="1" dirty="0" err="1" smtClean="0">
                <a:solidFill>
                  <a:schemeClr val="accent1">
                    <a:lumMod val="75000"/>
                  </a:schemeClr>
                </a:solidFill>
              </a:rPr>
              <a:t>Myeloperoxidase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 independent: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Uses superoxide and hydroxyl radicals.  Less efficient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Oxidative burst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- sudden increase in oxygen consumption,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glycogenolysis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increased glucose oxidation, and production of ROS. </a:t>
            </a:r>
          </a:p>
          <a:p>
            <a:pPr>
              <a:buNone/>
              <a:defRPr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2O</a:t>
            </a:r>
            <a:r>
              <a:rPr lang="en-US" sz="2800" i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+  NADPH 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 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 O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ֺ־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+  NADP</a:t>
            </a:r>
            <a:r>
              <a:rPr lang="en-US" sz="2800" i="1" baseline="30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+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 +  H</a:t>
            </a:r>
            <a:r>
              <a:rPr lang="en-US" sz="2800" i="1" baseline="30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+  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(NADPH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oxidase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superoxide ion ( O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ֺ־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),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 +  2H</a:t>
            </a:r>
            <a:r>
              <a:rPr lang="en-US" sz="2800" i="1" baseline="30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+ 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  H</a:t>
            </a:r>
            <a:r>
              <a:rPr lang="en-US" sz="2800" i="1" baseline="-25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O</a:t>
            </a:r>
            <a:r>
              <a:rPr lang="en-US" sz="2800" i="1" baseline="-25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(dismutase)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These ROS act as free radicals and destroy microbes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H</a:t>
            </a:r>
            <a:r>
              <a:rPr lang="en-US" sz="2800" i="1" baseline="-25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O</a:t>
            </a:r>
            <a:r>
              <a:rPr lang="en-US" sz="2800" i="1" baseline="-25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-MPO-halide system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915400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                            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myeloperoxidase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sym typeface="Symbol" pitchFamily="18" charset="2"/>
            </a:endParaRPr>
          </a:p>
          <a:p>
            <a:pPr>
              <a:buNone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H</a:t>
            </a:r>
            <a:r>
              <a:rPr lang="en-US" sz="3200" i="1" baseline="-25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O</a:t>
            </a:r>
            <a:r>
              <a:rPr lang="en-US" sz="3200" i="1" baseline="-25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+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Cl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/ I  ions                  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HOCl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 + OH</a:t>
            </a:r>
          </a:p>
          <a:p>
            <a:pPr>
              <a:buNone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HOCl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- is a powerful oxidant and antimicrobial agent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sym typeface="Symbol" pitchFamily="18" charset="2"/>
            </a:endParaRPr>
          </a:p>
          <a:p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H</a:t>
            </a:r>
            <a:r>
              <a:rPr lang="en-US" sz="2800" i="1" baseline="-25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O</a:t>
            </a:r>
            <a:r>
              <a:rPr lang="en-US" sz="2800" i="1" baseline="-250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</a:rPr>
              <a:t>-MPO-halide system is the most efficient bactericidal system in </a:t>
            </a:r>
            <a:r>
              <a:rPr lang="en-US" sz="3000" i="1" dirty="0" err="1" smtClean="0">
                <a:solidFill>
                  <a:schemeClr val="accent1">
                    <a:lumMod val="75000"/>
                  </a:schemeClr>
                </a:solidFill>
              </a:rPr>
              <a:t>neutrophils</a:t>
            </a:r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</a:rPr>
              <a:t>MPO-deficient leukocytes are capable of killing bacteria by virtue of the formation of superoxide, hydroxyl radicals,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and singlet-oxygen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                                        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                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3886200" y="2209800"/>
            <a:ext cx="1219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Inflammation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The response of living tissue to injury.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Injurious stimuli          a protective vascular connective tissue reaction.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Dilute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Destroy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Isolate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Initiate repair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Acute and chronic forms</a:t>
            </a:r>
          </a:p>
          <a:p>
            <a:endParaRPr lang="en-GB" sz="28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71800" y="2362200"/>
            <a:ext cx="457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oxygen-independent mechanisms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8839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   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Through the action of substances in leukocyte granules</a:t>
            </a:r>
          </a:p>
          <a:p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Bactericidal permeability increasing protein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(BPI)- causes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phospholipase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activation,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phospholipid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degradation, and increased permeability in the outer membrane of the microorganisms.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Lysozyme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-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hydrolyzes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glycopeptide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coat of  bacteria.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077200" cy="5788152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Lactoferrin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-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an iron-binding protein present in specific granules –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cytotoxic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Major basic protein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 a protein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eosinophils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is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cytotoxic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to many parasites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Defensins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-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cytotoxic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to microbes </a:t>
            </a:r>
          </a:p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Elastase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 microbial killing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After killing, acid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hydrolases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which are normally stored in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lysosomes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degrade the microbes within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phagolysosomes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 pH of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phagolysosome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drops to between 4 and 5 after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phagocytosis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this being the optimal pH for the action of these enzymes.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2800" dirty="0" smtClean="0">
                <a:solidFill>
                  <a:srgbClr val="008000"/>
                </a:solidFill>
                <a:ea typeface="굴림" pitchFamily="34" charset="-127"/>
              </a:rPr>
              <a:t>Tissue damage triggers the inflammatory response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620000" y="6172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1200">
                <a:latin typeface="Times New Roman" pitchFamily="18" charset="0"/>
                <a:ea typeface="굴림" pitchFamily="34" charset="-127"/>
              </a:rPr>
              <a:t>Figure 24.2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/>
          <a:srcRect b="22414"/>
          <a:stretch>
            <a:fillRect/>
          </a:stretch>
        </p:blipFill>
        <p:spPr bwMode="auto">
          <a:xfrm>
            <a:off x="381000" y="31242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609600" y="5403850"/>
            <a:ext cx="20129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Tissue injury; release of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chemical signals such as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histamine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68" name="Oval 8"/>
          <p:cNvSpPr>
            <a:spLocks noChangeArrowheads="1"/>
          </p:cNvSpPr>
          <p:nvPr/>
        </p:nvSpPr>
        <p:spPr bwMode="auto">
          <a:xfrm>
            <a:off x="381000" y="537527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381000" y="5375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45770" name="Oval 10"/>
          <p:cNvSpPr>
            <a:spLocks noChangeArrowheads="1"/>
          </p:cNvSpPr>
          <p:nvPr/>
        </p:nvSpPr>
        <p:spPr bwMode="auto">
          <a:xfrm>
            <a:off x="3124200" y="54038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3124200" y="5403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245772" name="Oval 12"/>
          <p:cNvSpPr>
            <a:spLocks noChangeArrowheads="1"/>
          </p:cNvSpPr>
          <p:nvPr/>
        </p:nvSpPr>
        <p:spPr bwMode="auto">
          <a:xfrm>
            <a:off x="6019800" y="54038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6019800" y="5403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245774" name="Rectangle 14"/>
          <p:cNvSpPr>
            <a:spLocks noChangeArrowheads="1"/>
          </p:cNvSpPr>
          <p:nvPr/>
        </p:nvSpPr>
        <p:spPr bwMode="auto">
          <a:xfrm>
            <a:off x="3352800" y="5432425"/>
            <a:ext cx="2559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Dilation and increased leakiness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of local blood vessels; migration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of phagocytes to the area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6267450" y="5432425"/>
            <a:ext cx="24352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Phagocytes (macrophages and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neutrophils) consume bacteria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and cell debris; tissue heals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 flipH="1" flipV="1">
            <a:off x="990600" y="3113088"/>
            <a:ext cx="609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 flipV="1">
            <a:off x="4876800" y="2960688"/>
            <a:ext cx="2286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V="1">
            <a:off x="7620000" y="3570288"/>
            <a:ext cx="3048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609600" y="2960688"/>
            <a:ext cx="422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Pin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80" name="Rectangle 20"/>
          <p:cNvSpPr>
            <a:spLocks noChangeArrowheads="1"/>
          </p:cNvSpPr>
          <p:nvPr/>
        </p:nvSpPr>
        <p:spPr bwMode="auto">
          <a:xfrm>
            <a:off x="1981200" y="2732088"/>
            <a:ext cx="1089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Skin surface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81" name="Line 21"/>
          <p:cNvSpPr>
            <a:spLocks noChangeShapeType="1"/>
          </p:cNvSpPr>
          <p:nvPr/>
        </p:nvSpPr>
        <p:spPr bwMode="auto">
          <a:xfrm flipH="1">
            <a:off x="2209800" y="2960688"/>
            <a:ext cx="762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2" name="Rectangle 22"/>
          <p:cNvSpPr>
            <a:spLocks noChangeArrowheads="1"/>
          </p:cNvSpPr>
          <p:nvPr/>
        </p:nvSpPr>
        <p:spPr bwMode="auto">
          <a:xfrm>
            <a:off x="1884363" y="3541713"/>
            <a:ext cx="7826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Bacteria</a:t>
            </a:r>
            <a:endParaRPr lang="en-US" altLang="ko-KR" sz="1200" b="1" i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>
            <a:off x="1600200" y="3570288"/>
            <a:ext cx="3048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4" name="Line 24"/>
          <p:cNvSpPr>
            <a:spLocks noChangeShapeType="1"/>
          </p:cNvSpPr>
          <p:nvPr/>
        </p:nvSpPr>
        <p:spPr bwMode="auto">
          <a:xfrm flipV="1">
            <a:off x="1676400" y="3646488"/>
            <a:ext cx="228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5" name="Rectangle 25"/>
          <p:cNvSpPr>
            <a:spLocks noChangeArrowheads="1"/>
          </p:cNvSpPr>
          <p:nvPr/>
        </p:nvSpPr>
        <p:spPr bwMode="auto">
          <a:xfrm>
            <a:off x="1828800" y="3833813"/>
            <a:ext cx="8604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Chemical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signals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86" name="Line 26"/>
          <p:cNvSpPr>
            <a:spLocks noChangeShapeType="1"/>
          </p:cNvSpPr>
          <p:nvPr/>
        </p:nvSpPr>
        <p:spPr bwMode="auto">
          <a:xfrm>
            <a:off x="1600200" y="3951288"/>
            <a:ext cx="325438" cy="104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7" name="Line 27"/>
          <p:cNvSpPr>
            <a:spLocks noChangeShapeType="1"/>
          </p:cNvSpPr>
          <p:nvPr/>
        </p:nvSpPr>
        <p:spPr bwMode="auto">
          <a:xfrm flipV="1">
            <a:off x="1447800" y="4056063"/>
            <a:ext cx="477838" cy="123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Rectangle 28"/>
          <p:cNvSpPr>
            <a:spLocks noChangeArrowheads="1"/>
          </p:cNvSpPr>
          <p:nvPr/>
        </p:nvSpPr>
        <p:spPr bwMode="auto">
          <a:xfrm>
            <a:off x="2225675" y="4214813"/>
            <a:ext cx="898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White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blood cell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89" name="Line 29"/>
          <p:cNvSpPr>
            <a:spLocks noChangeShapeType="1"/>
          </p:cNvSpPr>
          <p:nvPr/>
        </p:nvSpPr>
        <p:spPr bwMode="auto">
          <a:xfrm flipV="1">
            <a:off x="2057400" y="4560888"/>
            <a:ext cx="2286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0" name="Rectangle 30"/>
          <p:cNvSpPr>
            <a:spLocks noChangeArrowheads="1"/>
          </p:cNvSpPr>
          <p:nvPr/>
        </p:nvSpPr>
        <p:spPr bwMode="auto">
          <a:xfrm>
            <a:off x="5062538" y="2808288"/>
            <a:ext cx="8048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Swelling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91" name="Rectangle 31"/>
          <p:cNvSpPr>
            <a:spLocks noChangeArrowheads="1"/>
          </p:cNvSpPr>
          <p:nvPr/>
        </p:nvSpPr>
        <p:spPr bwMode="auto">
          <a:xfrm>
            <a:off x="4572000" y="3617913"/>
            <a:ext cx="13525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Phagocytes and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fluid move</a:t>
            </a:r>
            <a:br>
              <a:rPr lang="en-US" altLang="ko-KR" sz="1200" b="1">
                <a:latin typeface="Arial" pitchFamily="34" charset="0"/>
                <a:ea typeface="굴림" pitchFamily="34" charset="-127"/>
              </a:rPr>
            </a:br>
            <a:r>
              <a:rPr lang="en-US" altLang="ko-KR" sz="1200" b="1">
                <a:latin typeface="Arial" pitchFamily="34" charset="0"/>
                <a:ea typeface="굴림" pitchFamily="34" charset="-127"/>
              </a:rPr>
              <a:t>into area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92" name="Rectangle 32"/>
          <p:cNvSpPr>
            <a:spLocks noChangeArrowheads="1"/>
          </p:cNvSpPr>
          <p:nvPr/>
        </p:nvSpPr>
        <p:spPr bwMode="auto">
          <a:xfrm>
            <a:off x="7543800" y="3313113"/>
            <a:ext cx="1038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>
                <a:latin typeface="Arial" pitchFamily="34" charset="0"/>
                <a:ea typeface="굴림" pitchFamily="34" charset="-127"/>
              </a:rPr>
              <a:t>Phagocytes</a:t>
            </a:r>
            <a:endParaRPr lang="en-US" altLang="ko-KR" sz="1200" b="1" i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793" name="Line 33"/>
          <p:cNvSpPr>
            <a:spLocks noChangeShapeType="1"/>
          </p:cNvSpPr>
          <p:nvPr/>
        </p:nvSpPr>
        <p:spPr bwMode="auto">
          <a:xfrm flipH="1" flipV="1">
            <a:off x="7924800" y="3570288"/>
            <a:ext cx="76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 autoUpdateAnimBg="0"/>
      <p:bldP spid="245768" grpId="0" animBg="1"/>
      <p:bldP spid="245769" grpId="0" autoUpdateAnimBg="0"/>
      <p:bldP spid="245770" grpId="0" animBg="1"/>
      <p:bldP spid="245771" grpId="0" autoUpdateAnimBg="0"/>
      <p:bldP spid="245772" grpId="0" animBg="1"/>
      <p:bldP spid="245773" grpId="0" autoUpdateAnimBg="0"/>
      <p:bldP spid="245774" grpId="0" autoUpdateAnimBg="0"/>
      <p:bldP spid="245775" grpId="0" autoUpdateAnimBg="0"/>
      <p:bldP spid="245776" grpId="0" animBg="1"/>
      <p:bldP spid="245777" grpId="0" animBg="1"/>
      <p:bldP spid="245778" grpId="0" animBg="1"/>
      <p:bldP spid="245779" grpId="0" autoUpdateAnimBg="0"/>
      <p:bldP spid="245780" grpId="0" autoUpdateAnimBg="0"/>
      <p:bldP spid="245781" grpId="0" animBg="1"/>
      <p:bldP spid="245782" grpId="0" autoUpdateAnimBg="0"/>
      <p:bldP spid="245783" grpId="0" animBg="1"/>
      <p:bldP spid="245784" grpId="0" animBg="1"/>
      <p:bldP spid="245785" grpId="0" autoUpdateAnimBg="0"/>
      <p:bldP spid="245786" grpId="0" animBg="1"/>
      <p:bldP spid="245787" grpId="0" animBg="1"/>
      <p:bldP spid="245788" grpId="0" autoUpdateAnimBg="0"/>
      <p:bldP spid="245789" grpId="0" animBg="1"/>
      <p:bldP spid="245790" grpId="0" autoUpdateAnimBg="0"/>
      <p:bldP spid="245791" grpId="0" autoUpdateAnimBg="0"/>
      <p:bldP spid="245792" grpId="0" autoUpdateAnimBg="0"/>
      <p:bldP spid="2457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743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Chemical mediators of inflammation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Cell-derived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924800" cy="48737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Vasoactive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amines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Histamine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released by mast cells,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basophils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platelets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 response to injury, immune reactions,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anaphylatoxins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(C3a, C5a), cytokines (IL-1, IL-8),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neuropeptides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leukocyte-derived histamine-releasing peptides </a:t>
            </a:r>
          </a:p>
          <a:p>
            <a:pPr lvl="1">
              <a:lnSpc>
                <a:spcPct val="90000"/>
              </a:lnSpc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Vasodilation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increased vascular permeability, endothelial activation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VC in large arteries.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Vasoactive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amines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Serotonin: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-  platelet </a:t>
            </a:r>
          </a:p>
          <a:p>
            <a:pPr marL="274320" lvl="1">
              <a:spcBef>
                <a:spcPts val="600"/>
              </a:spcBef>
              <a:buSzPct val="70000"/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release triggered by platelet aggregation</a:t>
            </a:r>
          </a:p>
          <a:p>
            <a:pPr marL="274320" lvl="1">
              <a:spcBef>
                <a:spcPts val="600"/>
              </a:spcBef>
              <a:buSzPct val="70000"/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Vasodilation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increased vascular permeability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Lysozomal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 contents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Arachidonic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Acid (AA) Metabolites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It is released from these phospholipids via cellular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phospholipases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which is activated by mechanical, chemical, or physical stimuli, or by inflammatory mediators such as C5a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Two enzymatic pathways: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Cyclooxygenase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stimulates the synthesis of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prostaglandins and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thromboxanes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</a:p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lipoxygenase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is responsible for production of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leukotrienes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lipoxins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Cardinal signs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-external manifestations of inflammation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result from the vascular changes and cell recruitment 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Main clinical signs: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RUBOR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TUMOR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CALOR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DOLOR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Functio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laesa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Also described in terms of the ‘triple response’: brief blanching, followed by REDDENING, FLARE and WHEAL.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48600" y="57912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VC</a:t>
            </a:r>
            <a:endParaRPr lang="en-IN" dirty="0"/>
          </a:p>
        </p:txBody>
      </p:sp>
      <p:sp>
        <p:nvSpPr>
          <p:cNvPr id="7" name="Right Arrow 6"/>
          <p:cNvSpPr/>
          <p:nvPr/>
        </p:nvSpPr>
        <p:spPr>
          <a:xfrm>
            <a:off x="7467600" y="59436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3244334"/>
            <a:ext cx="5230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 </a:t>
            </a:r>
            <a:r>
              <a:rPr lang="en-IN" dirty="0" err="1" smtClean="0"/>
              <a:t>lym,M,E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5230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 </a:t>
            </a:r>
            <a:r>
              <a:rPr lang="en-IN" dirty="0" err="1" smtClean="0"/>
              <a:t>lym,E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Platelet-activating factor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Leukocytes, endothelial cells </a:t>
            </a: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Vasodilation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increased vascular permeability, leukocyte adhesion,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chemotaxis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degranulation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oxidative burst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Cytokines (TNF, IL-1)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7467600" cy="40355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Macrophages, lymphocytes, endothelial cells, mast cells.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Chemokines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87375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chemoattractants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for leukocytes.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 two main functions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chemokines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-leukocyte recruitment in inflammation and in the normal anatomic organization of cells in lymphoid and other tissues </a:t>
            </a: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Chemokines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are classified into four groups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 are imp in inflammation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33400"/>
            <a:ext cx="86868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CXC / Alpha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chemokines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–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- IL-8 act primarily on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neutrophils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-produced by activated macrophages, endothelial cells, mast cells, and fibroblasts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-  in response to microbial products and other cytokines such as IL-1 and TNF.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-activation  and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chemotaxis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of 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CC/ Beta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chemokines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Attract all leukocytes except N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MCP-1-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monocyte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chemoattractant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protein 1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chemotactic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monocytes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RANTES (regulated and normal T cell expressed and secreted)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chemotactic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memory CD4+ T cells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monocytes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), and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EOTAXIN -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chemotactic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eosinophils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NITRIC OXIDE 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Endothelial cells  and macrophages, in presence of NO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synthase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enzymes. 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VD,  VP,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relaxation, inhibit platelet aggregation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NO free radicals are toxic to microbial   and mammalian cells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991394" y="2361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Plasma derived mediators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Many in “pro-form” requiring activation (enzymatic cleavage)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They gain entry to damaged area through inflammatory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exudate.activated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proteolytic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enzymes. short half life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peroid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.</a:t>
            </a:r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chemeClr val="accent1">
                    <a:lumMod val="75000"/>
                  </a:schemeClr>
                </a:solidFill>
              </a:rPr>
              <a:t>Kinin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system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873752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Leads to formation of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bradykinin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from cleavage of precursor (HMWK)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Vascular permeability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Arteriolar dilation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Non-vascular smooth muscle contraction (e.g., bronchial smooth muscle)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Causes pain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Rapidly inactivated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kininases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CARDINAL SIGNS OF ACUTE INFLAMMATION</a:t>
            </a:r>
          </a:p>
        </p:txBody>
      </p:sp>
      <p:pic>
        <p:nvPicPr>
          <p:cNvPr id="10243" name="Picture 5" descr="acute inflam int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467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0" y="56388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itchFamily="18" charset="0"/>
              </a:rPr>
              <a:t>              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Heat        Redness    Swelling           Pain     Loss of function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62000" y="0"/>
            <a:ext cx="7696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990600" y="6248400"/>
            <a:ext cx="815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      Celsius (30 BC)		          Virchow (1902)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447800" y="6248400"/>
            <a:ext cx="4724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6553200" y="6248400"/>
            <a:ext cx="19050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Clotting cascade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7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Cascade of plasma proteases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Hageman factor (factor XII)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Collagen, basement membrane, activated platelets converts XII to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XIIa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Ultimately converts soluble fibrinogen to insoluble fibrin clot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Factor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XIIa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simultaneously activates the “brakes” through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fibrinolytic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system to prevent continuous clot propagation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Fibrinolytic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system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Fibrin to fibrin split products by the action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plasmin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.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Increases vascular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permiability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Complement system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Components C1-C9 present in inactive form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Activated via classic (C1) or alternative (C3) pathways to generate MAC (C5 – C9) that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produce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holes in microbe membranes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 acute inflammation</a:t>
            </a:r>
          </a:p>
          <a:p>
            <a:pPr lvl="2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Vasodilation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vascular permeability, mast cell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degranulation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(C3a, C5a)</a:t>
            </a:r>
          </a:p>
          <a:p>
            <a:pPr lvl="2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Leukocyte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chemotaxis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activation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(C5a)</a:t>
            </a:r>
          </a:p>
          <a:p>
            <a:pPr lvl="2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 an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opsonin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increases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phagocytosis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(C3b,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7338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/>
              <a:t>Ag,Ab,immune</a:t>
            </a:r>
            <a:r>
              <a:rPr lang="en-IN" dirty="0" smtClean="0"/>
              <a:t> complex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066801" y="1295400"/>
            <a:ext cx="4900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                    &amp; tumour cells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752600" y="6096000"/>
            <a:ext cx="338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microbes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743200"/>
            <a:ext cx="1371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Chemotactic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,C5 – C5a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61722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762500" y="636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4196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VP,VD,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contr,pain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52400" y="4572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24600" y="2057400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Bind to P,SM,EC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Mobilization of P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selectin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COX-2.PG,PAF,NO,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leucocyte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recruitment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b"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SYSTEMIC EFFECTS OF ACUTE INFLAMMATION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5105400"/>
          </a:xfrm>
          <a:noFill/>
          <a:ln/>
        </p:spPr>
        <p:txBody>
          <a:bodyPr lIns="90487" tIns="44450" rIns="90487" bIns="4445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Fever</a:t>
            </a:r>
          </a:p>
          <a:p>
            <a:pPr lvl="1">
              <a:lnSpc>
                <a:spcPct val="90000"/>
              </a:lnSpc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‘Endogenous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pyrogens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’ produced: IL1 and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TNF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a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IL1  - prostaglandins in hypothalamus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hence aspirin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etc  reduce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fever</a:t>
            </a:r>
          </a:p>
          <a:p>
            <a:pPr>
              <a:lnSpc>
                <a:spcPct val="90000"/>
              </a:lnSpc>
            </a:pP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Leukocytosis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IL1 and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TNF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produce an accelerated release from marrow</a:t>
            </a:r>
          </a:p>
          <a:p>
            <a:pPr lvl="1">
              <a:lnSpc>
                <a:spcPct val="90000"/>
              </a:lnSpc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Macrophages, T lymphocytes produce colony-stimulating factors</a:t>
            </a:r>
          </a:p>
          <a:p>
            <a:pPr lvl="1">
              <a:lnSpc>
                <a:spcPct val="90000"/>
              </a:lnSpc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Bacterial infections  -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neutrophils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viral  - 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lymphocytes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b"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SYSTEMIC EFFECTS OF ACUTE INFLAMMATION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73752"/>
          </a:xfrm>
          <a:noFill/>
          <a:ln/>
        </p:spPr>
        <p:txBody>
          <a:bodyPr lIns="90487" tIns="44450" rIns="90487" bIns="44450">
            <a:no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Acute phase response</a:t>
            </a:r>
          </a:p>
          <a:p>
            <a:pPr lvl="1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Decreased appetite, altered sleep patterns and changes in plasma concentrations of:</a:t>
            </a:r>
          </a:p>
          <a:p>
            <a:pPr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      -Acute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phase proteins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C-reactive protein (CRP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</a:t>
            </a:r>
            <a:r>
              <a:rPr lang="en-GB" sz="2800" baseline="-13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antitrypsin</a:t>
            </a:r>
          </a:p>
          <a:p>
            <a:pPr lvl="1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Haptoglobin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Fibrinogen</a:t>
            </a:r>
          </a:p>
          <a:p>
            <a:pPr lvl="1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Serum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amyloid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 protein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b"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PROBLEMS CAUSED BY ACUTE INFLAMMATION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724400"/>
          </a:xfrm>
          <a:noFill/>
          <a:ln/>
        </p:spPr>
        <p:txBody>
          <a:bodyPr lIns="90487" tIns="44450" rIns="90487" bIns="44450"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Local</a:t>
            </a:r>
          </a:p>
          <a:p>
            <a:pPr lvl="1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Swelling: Blockage of tubes, e.g. bile duct, intestine</a:t>
            </a:r>
          </a:p>
          <a:p>
            <a:pPr lvl="1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Exudate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: Compression e.g. cardiac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tamponade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Loss of fluid e.g. burns</a:t>
            </a:r>
          </a:p>
          <a:p>
            <a:pPr lvl="1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Pain &amp; loss of function - especially if prolonged</a:t>
            </a:r>
          </a:p>
          <a:p>
            <a:pPr lvl="1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‘Bystander effect’ exacerbates damage, may initiate autoimmunity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altLang="ar-SA" sz="3600" dirty="0" smtClean="0">
                <a:solidFill>
                  <a:schemeClr val="accent1">
                    <a:lumMod val="75000"/>
                  </a:schemeClr>
                </a:solidFill>
              </a:rPr>
              <a:t>Types of acute inflammation</a:t>
            </a:r>
            <a:br>
              <a:rPr lang="en-US" altLang="ar-SA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ar-SA" sz="3600" dirty="0" smtClean="0">
                <a:solidFill>
                  <a:schemeClr val="accent1">
                    <a:lumMod val="75000"/>
                  </a:schemeClr>
                </a:solidFill>
              </a:rPr>
              <a:t>(based on type of exudates)</a:t>
            </a:r>
            <a:endParaRPr lang="en-US" alt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858000" cy="4419600"/>
          </a:xfrm>
        </p:spPr>
        <p:txBody>
          <a:bodyPr>
            <a:normAutofit/>
          </a:bodyPr>
          <a:lstStyle/>
          <a:p>
            <a:pPr algn="just" rtl="0" eaLnBrk="1" hangingPunct="1">
              <a:buFont typeface="Arial" charset="0"/>
              <a:buNone/>
            </a:pP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18" charset="-78"/>
              </a:rPr>
              <a:t>1-Catarrhal</a:t>
            </a:r>
            <a:endParaRPr lang="en-US" altLang="ar-SA" sz="2800" dirty="0" smtClean="0">
              <a:solidFill>
                <a:schemeClr val="accent1">
                  <a:lumMod val="75000"/>
                </a:schemeClr>
              </a:solidFill>
              <a:cs typeface="Traditional Arabic" pitchFamily="18" charset="-78"/>
            </a:endParaRPr>
          </a:p>
          <a:p>
            <a:pPr algn="just" rtl="0" eaLnBrk="1" hangingPunct="1">
              <a:buFont typeface="Arial" charset="0"/>
              <a:buNone/>
            </a:pP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18" charset="-78"/>
              </a:rPr>
              <a:t>2-Serous </a:t>
            </a: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cs typeface="Traditional Arabic" pitchFamily="18" charset="-78"/>
              </a:rPr>
              <a:t>: 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18" charset="-78"/>
              </a:rPr>
              <a:t>3-Fibrinous</a:t>
            </a:r>
            <a:endParaRPr lang="en-US" altLang="ar-SA" sz="2800" dirty="0" smtClean="0">
              <a:solidFill>
                <a:schemeClr val="accent1">
                  <a:lumMod val="75000"/>
                </a:schemeClr>
              </a:solidFill>
              <a:cs typeface="Traditional Arabic" pitchFamily="18" charset="-78"/>
            </a:endParaRPr>
          </a:p>
          <a:p>
            <a:pPr algn="just" rtl="0" eaLnBrk="1" hangingPunct="1">
              <a:buFont typeface="Arial" charset="0"/>
              <a:buNone/>
            </a:pP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18" charset="-78"/>
              </a:rPr>
              <a:t>4-Membranous</a:t>
            </a:r>
            <a:endParaRPr lang="en-US" altLang="ar-SA" sz="2800" dirty="0" smtClean="0">
              <a:solidFill>
                <a:schemeClr val="accent1">
                  <a:lumMod val="75000"/>
                </a:schemeClr>
              </a:solidFill>
              <a:cs typeface="Traditional Arabic" pitchFamily="18" charset="-78"/>
            </a:endParaRPr>
          </a:p>
          <a:p>
            <a:pPr algn="just" rtl="0" eaLnBrk="1" hangingPunct="1">
              <a:buFont typeface="Arial" charset="0"/>
              <a:buNone/>
            </a:pP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18" charset="-78"/>
              </a:rPr>
              <a:t>5-Hemorrhagic</a:t>
            </a:r>
            <a:endParaRPr lang="en-US" altLang="ar-SA" sz="2800" dirty="0" smtClean="0">
              <a:solidFill>
                <a:schemeClr val="accent1">
                  <a:lumMod val="75000"/>
                </a:schemeClr>
              </a:solidFill>
              <a:cs typeface="Traditional Arabic" pitchFamily="18" charset="-78"/>
            </a:endParaRPr>
          </a:p>
          <a:p>
            <a:pPr algn="just" rtl="0" eaLnBrk="1" hangingPunct="1">
              <a:buFont typeface="Arial" charset="0"/>
              <a:buNone/>
            </a:pP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18" charset="-78"/>
              </a:rPr>
              <a:t>6-Suppurative /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18" charset="-78"/>
              </a:rPr>
              <a:t>     purulent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18" charset="-78"/>
              </a:rPr>
              <a:t> </a:t>
            </a:r>
            <a:endParaRPr lang="en-US" altLang="en-US" sz="2800" dirty="0" smtClean="0">
              <a:solidFill>
                <a:schemeClr val="accent1">
                  <a:lumMod val="75000"/>
                </a:schemeClr>
              </a:solidFill>
              <a:cs typeface="Traditional Arabic" pitchFamily="18" charset="-78"/>
            </a:endParaRPr>
          </a:p>
        </p:txBody>
      </p:sp>
      <p:pic>
        <p:nvPicPr>
          <p:cNvPr id="30724" name="Picture 3" descr="typesofinmflammato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192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682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Occur 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Characterized by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Catarrhal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Mild inflammation in mucous membrane of respiratory or alimentary tracts e.g. common cold and catarrhal appendicitis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Exudates rich in mucous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Serous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Mild inflammation in serous surface such as pleural cavity, joint cavity where no damage in endothelium ex. Tuberculosis pleurisy and Common blisters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Extensive watery low protein exudates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Fibrinous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Outpouring of exudates with high protein and less volume ex. in lobar pneumonia due to </a:t>
                      </a: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Streptococcus pneumonia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&amp; pericardium inflammation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Exudates rich in fibrinogen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Membranous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Fibrinous inflammation in which network of fibrin entangling inflammatory cells and bacteria forms pseudo-membrane. Example: Diphtheria , Bacillary dysentery.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Yellowish grey pseudo membrane rich in fibrin , polymorphs &amp; necrotic tissues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Hemorrhagic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blood vessels e.g. in plague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Exudates rich RBCs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Gangrenous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Acute appendicitis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Necrotic tissues resulting from thrombi or emboli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Allergic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 to Ag – Ab reaction Hypersensitivity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Presence of edema &amp;                                           increase in vascularity.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Suppurative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Caused by  pyogenic bacteria and is characterized by pus formation Example: Abscess.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Large amount of Pus &amp; Purulent exudates produced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8915400" cy="571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Acute inflammation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is rapid in onset and of short duration, lasting from a few minutes to as long as a few days, and is characterized by fluid and plasma protein exudation and a predominantly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neutrophilic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leukocyte accumulation.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Chronic inflammation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may be more insidious, is of longer duration (days to years), and is characterized by influx of lymphocytes and macrophages with associated vascular proliferation and fibrosis (scarring).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altLang="ar-SA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Suppurative</a:t>
            </a:r>
            <a:r>
              <a:rPr lang="en-US" altLang="ar-SA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or purulent inflammation</a:t>
            </a:r>
            <a:endParaRPr lang="en-US" alt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algn="just" rtl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ar-SA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Pus:</a:t>
            </a: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thick fluid containing viable and necrotic polymorph and necrotic tissue </a:t>
            </a:r>
          </a:p>
          <a:p>
            <a:pPr marL="457200" indent="-457200" algn="just" rtl="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ar-SA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Localized</a:t>
            </a: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rtl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ex. Abscess:  </a:t>
            </a:r>
          </a:p>
          <a:p>
            <a:pPr marL="457200" indent="-457200" algn="just" rtl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Abscess is the localized collection of pus, commonly seen solid block of tissue - Example: dermis, liver, kidney, brain etc. Pus consists of partly or completely liquefied dead tissue mixed with dead or dying neutrophils and living or dead bacteria,</a:t>
            </a:r>
          </a:p>
          <a:p>
            <a:pPr marL="457200" indent="-457200" algn="just" rtl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altLang="ar-SA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Diffused:</a:t>
            </a:r>
            <a:r>
              <a:rPr lang="en-US" altLang="ar-S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Spreading of pus to adjacent areas e.g. cellulites occurring in subcutaneous tissue . Usually caused by </a:t>
            </a:r>
            <a:r>
              <a:rPr lang="en-US" altLang="ar-SA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streptococci.</a:t>
            </a:r>
            <a:endParaRPr lang="en-US" altLang="en-US" sz="28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rtl="0"/>
            <a:r>
              <a:rPr lang="en-US" altLang="ar-SA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Fate of acute inflammation</a:t>
            </a:r>
            <a:endParaRPr lang="en-US" altLang="en-US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632700" cy="4608512"/>
          </a:xfrm>
        </p:spPr>
        <p:txBody>
          <a:bodyPr/>
          <a:lstStyle/>
          <a:p>
            <a:pPr algn="just" rtl="0">
              <a:buFontTx/>
              <a:buNone/>
            </a:pPr>
            <a:r>
              <a:rPr lang="en-US" altLang="ar-SA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Resolution: exudates are reabsorbed and tissue becomes normal again.</a:t>
            </a:r>
          </a:p>
          <a:p>
            <a:pPr algn="just" rtl="0">
              <a:buFontTx/>
              <a:buNone/>
            </a:pPr>
            <a:r>
              <a:rPr lang="en-US" altLang="ar-SA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Healing: by repair and regeneration.</a:t>
            </a:r>
          </a:p>
          <a:p>
            <a:pPr algn="just" rtl="0">
              <a:buFontTx/>
              <a:buNone/>
            </a:pPr>
            <a:r>
              <a:rPr lang="en-US" altLang="ar-SA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 Spread: through </a:t>
            </a:r>
            <a:r>
              <a:rPr lang="en-US" altLang="ar-SA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altLang="ar-SA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blood stream.</a:t>
            </a:r>
          </a:p>
          <a:p>
            <a:pPr algn="just" rtl="0">
              <a:buFontTx/>
              <a:buNone/>
            </a:pPr>
            <a:r>
              <a:rPr lang="en-US" altLang="ar-SA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altLang="ar-SA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Chronicity</a:t>
            </a:r>
            <a:endParaRPr lang="en-US" altLang="ar-SA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u="sng" dirty="0" smtClean="0">
                <a:solidFill>
                  <a:schemeClr val="accent1">
                    <a:lumMod val="50000"/>
                  </a:schemeClr>
                </a:solidFill>
              </a:rPr>
              <a:t>Chronic inflammation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3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inflammation of prolonged duration in which active inflammation, tissue injury, and healing proceed simultaneously.</a:t>
            </a:r>
          </a:p>
          <a:p>
            <a:endParaRPr lang="en-US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000" b="1" i="1" u="sng" dirty="0" smtClean="0">
                <a:solidFill>
                  <a:schemeClr val="accent1">
                    <a:lumMod val="50000"/>
                  </a:schemeClr>
                </a:solidFill>
              </a:rPr>
              <a:t>chronic inflammation is characterized by</a:t>
            </a:r>
          </a:p>
          <a:p>
            <a:pPr>
              <a:buNone/>
            </a:pPr>
            <a:r>
              <a:rPr lang="en-US" sz="3000" b="1" i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 -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Infiltration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with mononuclear cells, including macrophages, lymphocytes, and plasma cells</a:t>
            </a:r>
          </a:p>
          <a:p>
            <a:pPr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Tissue destruction-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largely induced by the products of the inflammatory cells</a:t>
            </a:r>
          </a:p>
          <a:p>
            <a:pPr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- 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Repair-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involving new vessel proliferation and fibrosis 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Causes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0600" cy="487375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Persistent infections-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elicit a T lymphocyte-mediated immune response called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delayed-type hypersensitivity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Immune-mediated inflammatory diseases</a:t>
            </a:r>
          </a:p>
          <a:p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Prolonged exposure to potentially toxic agents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       -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exogenous materials -  inhaled silica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    - endogenous agents such as chronically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elevated plasma lipid components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pathogenesis of chronic inflammatory reactions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Cellular infiltrate consists of macrophages, lymphocytes, plasma cells; fibrosis is often prominent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Mediated by cytokines produced by macrophages and T lymphocytes.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bidirectional interactions between these cells tend to amplify and prolong the inflammatory reaction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Cells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534400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The roles of activated macrophages in chronic inflammation. 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Macrophages are activated by cytokines from immune-activated T cells (IFN-gamma) or by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nonimmunologic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stimuli such as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endotoxin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The products made by activated macrophages that cause tissue injury and fibrosis are AA, PDGF, FGF, TGF- 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924800" cy="5940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Macrophages 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Functions:</a:t>
            </a:r>
          </a:p>
          <a:p>
            <a:pPr lvl="1">
              <a:lnSpc>
                <a:spcPct val="90000"/>
              </a:lnSpc>
            </a:pP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</a:rPr>
              <a:t>Phagocytosis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 and destruction of debris &amp; bacteria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Processing and 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presentation of antigen to immune system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Control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of other cells by cytokine release</a:t>
            </a:r>
          </a:p>
          <a:p>
            <a:pPr lvl="1">
              <a:lnSpc>
                <a:spcPct val="90000"/>
              </a:lnSpc>
            </a:pP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Synthesis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; not only cytokines, but also complement components, blood clotting factors, proteases, ....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b"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Lymphocytes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7" tIns="44450" rIns="90487" bIns="4445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Sometimes called ‘chronic inflammatory cells’ </a:t>
            </a:r>
            <a:br>
              <a:rPr lang="en-GB" sz="2800" dirty="0">
                <a:solidFill>
                  <a:schemeClr val="accent3">
                    <a:lumMod val="75000"/>
                  </a:schemeClr>
                </a:solidFill>
              </a:rPr>
            </a:b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Functions:</a:t>
            </a:r>
          </a:p>
          <a:p>
            <a:pPr lvl="1">
              <a:lnSpc>
                <a:spcPct val="90000"/>
              </a:lnSpc>
            </a:pP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B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lymphocytes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differentiate to produce antibodies.</a:t>
            </a:r>
          </a:p>
          <a:p>
            <a:pPr lvl="1">
              <a:lnSpc>
                <a:spcPct val="90000"/>
              </a:lnSpc>
            </a:pP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T lymphocytes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involved in control &amp; some </a:t>
            </a:r>
            <a:r>
              <a:rPr lang="en-GB" sz="2800" dirty="0" err="1">
                <a:solidFill>
                  <a:schemeClr val="accent3">
                    <a:lumMod val="75000"/>
                  </a:schemeClr>
                </a:solidFill>
              </a:rPr>
              <a:t>cytotoxic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 functions.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Macrophage-lymphocyte interactions in chronic inflammation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Macrophages from 3 sources: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		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) recruitment</a:t>
            </a:r>
          </a:p>
          <a:p>
            <a:pPr marL="457200" indent="-45720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		2) local proliferation</a:t>
            </a:r>
          </a:p>
          <a:p>
            <a:pPr marL="457200" indent="-45720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		3) prolonged survival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Stimuli for Acute Inflammation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Infections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(bacterial, viral, fungal, parasitic)</a:t>
            </a:r>
          </a:p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Trauma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(blunt and penetrating)</a:t>
            </a:r>
          </a:p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Physical and chemical agents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(thermal injury; irradiation, environmental chemicals)</a:t>
            </a:r>
          </a:p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Tissue necrosis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(from any cause</a:t>
            </a:r>
          </a:p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Foreign bodies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(splinters, dirt, sutures)</a:t>
            </a:r>
          </a:p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Immune reactions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(hypersensitivity reactions)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Mechanisms of macrophage accumulation in tissues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97833"/>
            <a:ext cx="7239000" cy="516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38100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C5a,PDGF,TGF</a:t>
            </a:r>
          </a:p>
          <a:p>
            <a:r>
              <a:rPr lang="en-US" dirty="0" err="1" smtClean="0"/>
              <a:t>collagen,fibronectin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7600" y="34290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oxidized </a:t>
            </a:r>
            <a:r>
              <a:rPr lang="en-US" dirty="0" err="1" smtClean="0"/>
              <a:t>lipds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b"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Other cells involved in chronic inflammation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873752"/>
          </a:xfrm>
          <a:noFill/>
          <a:ln/>
        </p:spPr>
        <p:txBody>
          <a:bodyPr lIns="90487" tIns="44450" rIns="90487" bIns="44450">
            <a:norm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Plasma cells:  </a:t>
            </a:r>
          </a:p>
          <a:p>
            <a:pPr lvl="1"/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Differentiated antibody-producing B lymphocytes. Implies considerable </a:t>
            </a:r>
            <a:r>
              <a:rPr lang="en-GB" sz="2800" dirty="0" err="1">
                <a:solidFill>
                  <a:schemeClr val="accent3">
                    <a:lumMod val="75000"/>
                  </a:schemeClr>
                </a:solidFill>
              </a:rPr>
              <a:t>chronicity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GB" sz="2800" dirty="0" err="1">
                <a:solidFill>
                  <a:schemeClr val="accent3">
                    <a:lumMod val="75000"/>
                  </a:schemeClr>
                </a:solidFill>
              </a:rPr>
              <a:t>Eosinophils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pPr lvl="1"/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Allergic reactions,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parasitic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infestations, some tumours.</a:t>
            </a:r>
          </a:p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Fibroblasts / </a:t>
            </a:r>
            <a:r>
              <a:rPr lang="en-GB" sz="2800" dirty="0" err="1">
                <a:solidFill>
                  <a:schemeClr val="accent3">
                    <a:lumMod val="75000"/>
                  </a:schemeClr>
                </a:solidFill>
              </a:rPr>
              <a:t>Myofibroblasts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pPr lvl="1"/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Recruited by macrophages; make collagen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.  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CHRONIC NON-SPECIFIC (NON-GRANULOMATOUS) INFLAMMATION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8763000" cy="58674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50000"/>
              </a:spcBef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It is the continuation of a partially successful acute inflammation &amp; mostly reaction to persistent extracellular bacteria</a:t>
            </a:r>
          </a:p>
          <a:p>
            <a:pPr algn="just">
              <a:spcBef>
                <a:spcPct val="50000"/>
              </a:spcBef>
            </a:pP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Histologically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-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structureless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unorganized diffuse infiltration of tissues by PMN’s .</a:t>
            </a:r>
          </a:p>
          <a:p>
            <a:pPr algn="just">
              <a:spcBef>
                <a:spcPct val="50000"/>
              </a:spcBef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Dominated by B cell immune response, with local amplification by B cell-derived plasma cells secreting specific antibodies to enhance bacterial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phagocytosis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and killing by WBC</a:t>
            </a:r>
          </a:p>
          <a:p>
            <a:pPr algn="just">
              <a:spcBef>
                <a:spcPct val="50000"/>
              </a:spcBef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Local tissue damage is caused directly by persistence of toxin producing bacteria and indirectly by release of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lysosomal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enzymes from host phagocytes, especially dead PMNs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Granulomatous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inflammation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is a distinctive pattern of chronic inflammation characterized by aggregates of activated macrophages that assume an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epithelioid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appearance. </a:t>
            </a: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Immune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granulomas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foreign body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granulomas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8600"/>
            <a:ext cx="7772400" cy="1143000"/>
          </a:xfrm>
          <a:noFill/>
          <a:ln/>
        </p:spPr>
        <p:txBody>
          <a:bodyPr lIns="90487" tIns="44450" rIns="90487" bIns="44450" anchor="b"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Main causes of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granulomatous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inflammation: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  <a:noFill/>
          <a:ln/>
        </p:spPr>
        <p:txBody>
          <a:bodyPr lIns="90487" tIns="44450" rIns="90487" bIns="44450"/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Mildly irritant ‘foreign’ material</a:t>
            </a:r>
            <a:br>
              <a:rPr lang="en-GB" sz="2800" dirty="0">
                <a:solidFill>
                  <a:schemeClr val="accent3">
                    <a:lumMod val="75000"/>
                  </a:schemeClr>
                </a:solidFill>
              </a:rPr>
            </a:b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800" dirty="0" err="1">
                <a:solidFill>
                  <a:schemeClr val="accent3">
                    <a:lumMod val="75000"/>
                  </a:schemeClr>
                </a:solidFill>
              </a:rPr>
              <a:t>Mycobacteria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:  Tuberculosis, leprosy</a:t>
            </a:r>
          </a:p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Syphilis</a:t>
            </a:r>
          </a:p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Other rare infections e.g. some fungi</a:t>
            </a:r>
          </a:p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Unknown causes:	</a:t>
            </a:r>
            <a:r>
              <a:rPr lang="en-GB" sz="2800" dirty="0" err="1">
                <a:solidFill>
                  <a:schemeClr val="accent3">
                    <a:lumMod val="75000"/>
                  </a:schemeClr>
                </a:solidFill>
              </a:rPr>
              <a:t>Sarcoid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				Wegener’s </a:t>
            </a:r>
            <a:r>
              <a:rPr lang="en-GB" sz="2800" dirty="0" err="1">
                <a:solidFill>
                  <a:schemeClr val="accent3">
                    <a:lumMod val="75000"/>
                  </a:schemeClr>
                </a:solidFill>
              </a:rPr>
              <a:t>granulomatosis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				</a:t>
            </a:r>
            <a:r>
              <a:rPr lang="en-GB" sz="2800" dirty="0" err="1">
                <a:solidFill>
                  <a:schemeClr val="accent3">
                    <a:lumMod val="75000"/>
                  </a:schemeClr>
                </a:solidFill>
              </a:rPr>
              <a:t>Crohn’s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 disease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GRANULOMA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any small nodular delimited aggregation of mononuclear inflammatory cells, or  such a collection of modified  macrophages resembling epithelial cells (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epitheloid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cells) usually surrounded by a rim of lymphocytes, often with multinucleated giant cells. </a:t>
            </a: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Some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granulomas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 contain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eosinophils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and plasma cells, and fibrosis is commonly seen around the lesion.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685800"/>
            <a:ext cx="64135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8839200" cy="6400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Older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granulomas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may have a rim of fibroblasts and connective tissue. 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multinucleated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giant cells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40 to 50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μm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are found in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granulomas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granulomas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associated with certain infectious organisms a central zone of necrosis.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tb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- GRANULOMA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737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Grossly- has a granular, cheesy appearance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caseous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necrosis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Microscopically-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necrotic material appears as amorphous,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structureless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, granular debris, with complete loss of cellular details.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Acute inflammation has two major components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Vascular changes: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alterations in vessel caliber resulting in increased blood flow (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vasodilation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 and structural changes that permit plasma proteins to leave the circulation (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increased vascular permeability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Cellular events: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emigration of the leukocytes from the microcirculation and accumulation in the focus of injury (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cellular recruitment and activation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). The principal leukocytes in acute inflammation are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neutrophils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76200"/>
            <a:ext cx="7772400" cy="727075"/>
          </a:xfrm>
          <a:noFill/>
          <a:ln/>
        </p:spPr>
        <p:txBody>
          <a:bodyPr lIns="90487" tIns="44450" rIns="90487" bIns="44450" anchor="b"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‘Giant’ Cells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181600"/>
          </a:xfrm>
          <a:noFill/>
          <a:ln/>
        </p:spPr>
        <p:txBody>
          <a:bodyPr lIns="90487" tIns="44450" rIns="90487" bIns="44450"/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Multinucleate cells made by fusion of macrophages.  Several types.</a:t>
            </a:r>
          </a:p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Morphology of most chronic inflammatory reactions is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non-specific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For example:</a:t>
            </a:r>
          </a:p>
          <a:p>
            <a:pPr lvl="1"/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Rheumatoid arthritis:  Mainly plasma cells.</a:t>
            </a:r>
          </a:p>
          <a:p>
            <a:pPr lvl="1"/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Chronic gastritis:  Mainly lymphocytes.</a:t>
            </a:r>
          </a:p>
          <a:p>
            <a:pPr lvl="1"/>
            <a:r>
              <a:rPr lang="en-GB" sz="2800" dirty="0" err="1">
                <a:solidFill>
                  <a:schemeClr val="accent3">
                    <a:lumMod val="75000"/>
                  </a:schemeClr>
                </a:solidFill>
              </a:rPr>
              <a:t>Leishmaniasis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:Mainly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macrophages.</a:t>
            </a:r>
          </a:p>
          <a:p>
            <a:pPr lvl="1"/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Giant cell type may be a help to diagnosis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fibrosis in chronic inflammation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Vascular Changes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Changes in Vascular Caliber and Flow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depending on the nature and severity of the original inflammatory stimulus.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transient vasoconstriction            arteriolar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vasodilation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locally increased blood flow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redness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and warmth                microvasculature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permeablity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protein-rich fluid moves into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extravascular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tissues             red blood cells to become more concentrated               increasing blood viscosity             slowing the circulation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stasis </a:t>
            </a: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leukocytes</a:t>
            </a:r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begin to accumulate along the vascular endothelial surface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margination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2819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2743200" y="3200400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V="1">
            <a:off x="4953000" y="3429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0" y="3657600"/>
            <a:ext cx="838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14600" y="41148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038600" y="4495800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29200" y="4876800"/>
            <a:ext cx="990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828800" y="5334000"/>
            <a:ext cx="990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086600" y="5410200"/>
            <a:ext cx="914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V="1">
            <a:off x="4572000" y="2819399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V="1">
            <a:off x="1219200" y="5867400"/>
            <a:ext cx="762000" cy="45719"/>
          </a:xfrm>
          <a:prstGeom prst="rightArrow">
            <a:avLst>
              <a:gd name="adj1" fmla="val 50000"/>
              <a:gd name="adj2" fmla="val 31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881</TotalTime>
  <Words>2936</Words>
  <Application>Microsoft Office PowerPoint</Application>
  <PresentationFormat>On-screen Show (4:3)</PresentationFormat>
  <Paragraphs>424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Arial</vt:lpstr>
      <vt:lpstr>Arial Narrow</vt:lpstr>
      <vt:lpstr>Century Schoolbook</vt:lpstr>
      <vt:lpstr>굴림</vt:lpstr>
      <vt:lpstr>Symbol</vt:lpstr>
      <vt:lpstr>Times New Roman</vt:lpstr>
      <vt:lpstr>Traditional Arabic</vt:lpstr>
      <vt:lpstr>Wingdings</vt:lpstr>
      <vt:lpstr>Wingdings 2</vt:lpstr>
      <vt:lpstr>Oriel</vt:lpstr>
      <vt:lpstr>PowerPoint Presentation</vt:lpstr>
      <vt:lpstr>PowerPoint Presentation</vt:lpstr>
      <vt:lpstr>  Inflammation </vt:lpstr>
      <vt:lpstr>PowerPoint Presentation</vt:lpstr>
      <vt:lpstr>CARDINAL SIGNS OF ACUTE INFLAMMATION</vt:lpstr>
      <vt:lpstr>types</vt:lpstr>
      <vt:lpstr>Stimuli for Acute Inflammation</vt:lpstr>
      <vt:lpstr>Acute inflammation has two major components</vt:lpstr>
      <vt:lpstr>Vascular Changes</vt:lpstr>
      <vt:lpstr>PowerPoint Presentation</vt:lpstr>
      <vt:lpstr>Diagrammatic representation of five mechanisms of increased vascular permeability in inflammation</vt:lpstr>
      <vt:lpstr>PowerPoint Presentation</vt:lpstr>
      <vt:lpstr>PowerPoint Presentation</vt:lpstr>
      <vt:lpstr>PowerPoint Presentation</vt:lpstr>
      <vt:lpstr>Cellular Events:</vt:lpstr>
      <vt:lpstr>The Sequence of Cellular Events</vt:lpstr>
      <vt:lpstr>Margination  and Rolling </vt:lpstr>
      <vt:lpstr>PowerPoint Presentation</vt:lpstr>
      <vt:lpstr>Endothelial and Leukocyte Adhesion Molecules  </vt:lpstr>
      <vt:lpstr>Transmigration (diapedesis)</vt:lpstr>
      <vt:lpstr>Leukocyte Activation</vt:lpstr>
      <vt:lpstr>Phagocytosis</vt:lpstr>
      <vt:lpstr>Phagocytosis</vt:lpstr>
      <vt:lpstr>PowerPoint Presentation</vt:lpstr>
      <vt:lpstr>PowerPoint Presentation</vt:lpstr>
      <vt:lpstr>Phagocytosis </vt:lpstr>
      <vt:lpstr>O2 dependent killing </vt:lpstr>
      <vt:lpstr>PowerPoint Presentation</vt:lpstr>
      <vt:lpstr>H2O2 -MPO-halide system </vt:lpstr>
      <vt:lpstr>oxygen-independent mechanisms</vt:lpstr>
      <vt:lpstr>PowerPoint Presentation</vt:lpstr>
      <vt:lpstr>PowerPoint Presentation</vt:lpstr>
      <vt:lpstr>PowerPoint Presentation</vt:lpstr>
      <vt:lpstr>Chemical mediators of inflammation</vt:lpstr>
      <vt:lpstr>PowerPoint Presentation</vt:lpstr>
      <vt:lpstr>Cell-derived</vt:lpstr>
      <vt:lpstr>Vasoactive amines </vt:lpstr>
      <vt:lpstr>Lysozomal  contents</vt:lpstr>
      <vt:lpstr>Arachidonic Acid (AA) Metabolites</vt:lpstr>
      <vt:lpstr>PowerPoint Presentation</vt:lpstr>
      <vt:lpstr>Platelet-activating factor</vt:lpstr>
      <vt:lpstr>Cytokines (TNF, IL-1)</vt:lpstr>
      <vt:lpstr>PowerPoint Presentation</vt:lpstr>
      <vt:lpstr>Chemokines</vt:lpstr>
      <vt:lpstr>PowerPoint Presentation</vt:lpstr>
      <vt:lpstr>CC/ Beta chemokines  </vt:lpstr>
      <vt:lpstr>PowerPoint Presentation</vt:lpstr>
      <vt:lpstr>Plasma derived mediators </vt:lpstr>
      <vt:lpstr>Kinin system</vt:lpstr>
      <vt:lpstr>Clotting cascade</vt:lpstr>
      <vt:lpstr>Fibrinolytic system</vt:lpstr>
      <vt:lpstr>Complement system</vt:lpstr>
      <vt:lpstr>PowerPoint Presentation</vt:lpstr>
      <vt:lpstr>PowerPoint Presentation</vt:lpstr>
      <vt:lpstr>SYSTEMIC EFFECTS OF ACUTE INFLAMMATION</vt:lpstr>
      <vt:lpstr>SYSTEMIC EFFECTS OF ACUTE INFLAMMATION</vt:lpstr>
      <vt:lpstr>PROBLEMS CAUSED BY ACUTE INFLAMMATION</vt:lpstr>
      <vt:lpstr>Types of acute inflammation (based on type of exudates)</vt:lpstr>
      <vt:lpstr>PowerPoint Presentation</vt:lpstr>
      <vt:lpstr>Suppurative or purulent inflammation</vt:lpstr>
      <vt:lpstr>Fate of acute inflammation</vt:lpstr>
      <vt:lpstr>Chronic inflammation</vt:lpstr>
      <vt:lpstr>Causes </vt:lpstr>
      <vt:lpstr>pathogenesis of chronic inflammatory reactions</vt:lpstr>
      <vt:lpstr>Cells </vt:lpstr>
      <vt:lpstr>PowerPoint Presentation</vt:lpstr>
      <vt:lpstr>Lymphocytes</vt:lpstr>
      <vt:lpstr>Macrophage-lymphocyte interactions in chronic inflammation</vt:lpstr>
      <vt:lpstr>Macrophages from 3 sources: </vt:lpstr>
      <vt:lpstr>Mechanisms of macrophage accumulation in tissues</vt:lpstr>
      <vt:lpstr>PowerPoint Presentation</vt:lpstr>
      <vt:lpstr>Other cells involved in chronic inflammation</vt:lpstr>
      <vt:lpstr>CHRONIC NON-SPECIFIC (NON-GRANULOMATOUS) INFLAMMATION </vt:lpstr>
      <vt:lpstr>Granulomatous inflammation</vt:lpstr>
      <vt:lpstr>Main causes of granulomatous inflammation:</vt:lpstr>
      <vt:lpstr>GRANULOMA</vt:lpstr>
      <vt:lpstr>PowerPoint Presentation</vt:lpstr>
      <vt:lpstr>PowerPoint Presentation</vt:lpstr>
      <vt:lpstr> tb - GRANULOMA</vt:lpstr>
      <vt:lpstr>‘Giant’ Cells</vt:lpstr>
      <vt:lpstr>Development of fibrosis in chronic inflammation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Lib Lab One</cp:lastModifiedBy>
  <cp:revision>107</cp:revision>
  <dcterms:created xsi:type="dcterms:W3CDTF">2014-03-24T03:44:39Z</dcterms:created>
  <dcterms:modified xsi:type="dcterms:W3CDTF">2019-12-30T07:43:44Z</dcterms:modified>
</cp:coreProperties>
</file>