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6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864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7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207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40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85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4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8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0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5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1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9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8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0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harecdn.com/wounds-150427102056-conversion-gate02/95/wounds-7-638.jpg?cb=1430148176" TargetMode="External"/><Relationship Id="rId2" Type="http://schemas.openxmlformats.org/officeDocument/2006/relationships/hyperlink" Target="https://image.slidesharecdn.com/wounds-150427102056-conversion-gate02/95/wounds-6-638.jpg?cb=143014817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INJURIES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Prepared By</a:t>
            </a:r>
          </a:p>
          <a:p>
            <a:r>
              <a:rPr lang="en-US" b="1" dirty="0" smtClean="0"/>
              <a:t>                           Dr. </a:t>
            </a:r>
            <a:r>
              <a:rPr lang="en-US" b="1" dirty="0" err="1" smtClean="0"/>
              <a:t>Panchajani.R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wound healing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factors affecting wound healing </a:t>
            </a:r>
          </a:p>
          <a:p>
            <a:r>
              <a:rPr lang="en-US" dirty="0" smtClean="0"/>
              <a:t> Systemic factors affecting wound healing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wound healing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400" b="1" dirty="0" smtClean="0"/>
              <a:t>Local factors </a:t>
            </a:r>
            <a:r>
              <a:rPr lang="en-US" sz="4400" dirty="0" smtClean="0"/>
              <a:t>affecting wound healing</a:t>
            </a:r>
          </a:p>
          <a:p>
            <a:r>
              <a:rPr lang="en-US" dirty="0" smtClean="0"/>
              <a:t> Site </a:t>
            </a:r>
          </a:p>
          <a:p>
            <a:r>
              <a:rPr lang="en-US" dirty="0" smtClean="0"/>
              <a:t>Structures involved</a:t>
            </a:r>
          </a:p>
          <a:p>
            <a:r>
              <a:rPr lang="en-US" dirty="0" smtClean="0"/>
              <a:t>Mechanism of wounding</a:t>
            </a:r>
          </a:p>
          <a:p>
            <a:r>
              <a:rPr lang="en-US" dirty="0" smtClean="0"/>
              <a:t>Contamination</a:t>
            </a:r>
          </a:p>
          <a:p>
            <a:r>
              <a:rPr lang="en-US" dirty="0" smtClean="0"/>
              <a:t>Loss of tissue</a:t>
            </a:r>
          </a:p>
          <a:p>
            <a:r>
              <a:rPr lang="en-US" b="1" dirty="0" smtClean="0"/>
              <a:t> Infection </a:t>
            </a:r>
          </a:p>
          <a:p>
            <a:r>
              <a:rPr lang="en-US" dirty="0" smtClean="0"/>
              <a:t> Surgical Technique </a:t>
            </a:r>
          </a:p>
          <a:p>
            <a:r>
              <a:rPr lang="en-US" dirty="0" smtClean="0"/>
              <a:t> Movement</a:t>
            </a:r>
          </a:p>
          <a:p>
            <a:r>
              <a:rPr lang="en-US" dirty="0" smtClean="0"/>
              <a:t> Hematoma formation </a:t>
            </a:r>
          </a:p>
          <a:p>
            <a:r>
              <a:rPr lang="en-US" b="1" dirty="0" smtClean="0"/>
              <a:t>Vascular insufficiency – poor blood supply</a:t>
            </a:r>
          </a:p>
          <a:p>
            <a:r>
              <a:rPr lang="en-US" dirty="0" smtClean="0"/>
              <a:t> Tissue ischemia- </a:t>
            </a:r>
            <a:r>
              <a:rPr lang="en-US" b="1" dirty="0" smtClean="0"/>
              <a:t>hypoxia </a:t>
            </a:r>
          </a:p>
          <a:p>
            <a:r>
              <a:rPr lang="en-US" dirty="0" smtClean="0"/>
              <a:t>Presence of foreign body </a:t>
            </a:r>
          </a:p>
          <a:p>
            <a:r>
              <a:rPr lang="en-US" dirty="0" smtClean="0"/>
              <a:t> Exposure to radiation</a:t>
            </a:r>
          </a:p>
          <a:p>
            <a:r>
              <a:rPr lang="en-US" dirty="0" smtClean="0"/>
              <a:t>Pressure </a:t>
            </a:r>
          </a:p>
          <a:p>
            <a:r>
              <a:rPr lang="en-US" dirty="0" smtClean="0"/>
              <a:t>Faulty technique of wound closure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Systemic factors affecting </a:t>
            </a:r>
            <a:r>
              <a:rPr lang="en-US" dirty="0" smtClean="0"/>
              <a:t>wound healing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Aging </a:t>
            </a:r>
          </a:p>
          <a:p>
            <a:r>
              <a:rPr lang="en-US" dirty="0" smtClean="0"/>
              <a:t> Nutritional status – </a:t>
            </a:r>
            <a:r>
              <a:rPr lang="en-US" dirty="0" err="1" smtClean="0"/>
              <a:t>vit</a:t>
            </a:r>
            <a:r>
              <a:rPr lang="en-US" dirty="0" smtClean="0"/>
              <a:t>. &amp; mineral deficiency</a:t>
            </a:r>
          </a:p>
          <a:p>
            <a:r>
              <a:rPr lang="en-US" dirty="0" smtClean="0"/>
              <a:t> Diseases states</a:t>
            </a:r>
          </a:p>
          <a:p>
            <a:r>
              <a:rPr lang="en-US" dirty="0" smtClean="0"/>
              <a:t> Uremia </a:t>
            </a:r>
          </a:p>
          <a:p>
            <a:r>
              <a:rPr lang="en-US" dirty="0" smtClean="0"/>
              <a:t> Jaundice </a:t>
            </a:r>
          </a:p>
          <a:p>
            <a:r>
              <a:rPr lang="en-US" dirty="0" smtClean="0"/>
              <a:t> Diabetes</a:t>
            </a:r>
          </a:p>
          <a:p>
            <a:r>
              <a:rPr lang="en-US" dirty="0" smtClean="0"/>
              <a:t> Malignancies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Immunosuppression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Smoking </a:t>
            </a:r>
          </a:p>
          <a:p>
            <a:r>
              <a:rPr lang="en-US" dirty="0" smtClean="0"/>
              <a:t> Drugs </a:t>
            </a:r>
          </a:p>
          <a:p>
            <a:r>
              <a:rPr lang="en-US" dirty="0" smtClean="0"/>
              <a:t> Steroids </a:t>
            </a:r>
          </a:p>
          <a:p>
            <a:r>
              <a:rPr lang="en-US" dirty="0" smtClean="0"/>
              <a:t> anti-</a:t>
            </a:r>
            <a:r>
              <a:rPr lang="en-US" dirty="0" err="1" smtClean="0"/>
              <a:t>neoplastics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NSAIDs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Dehiscence – wound rupture along the incision</a:t>
            </a:r>
          </a:p>
          <a:p>
            <a:r>
              <a:rPr lang="en-US" dirty="0" smtClean="0"/>
              <a:t> Evisceration – to push outside  through incision </a:t>
            </a:r>
          </a:p>
          <a:p>
            <a:r>
              <a:rPr lang="en-US" dirty="0" smtClean="0"/>
              <a:t> Hemorrhage </a:t>
            </a:r>
          </a:p>
          <a:p>
            <a:r>
              <a:rPr lang="en-US" dirty="0" smtClean="0"/>
              <a:t> Adhesions </a:t>
            </a:r>
          </a:p>
          <a:p>
            <a:r>
              <a:rPr lang="en-US" dirty="0" smtClean="0"/>
              <a:t> Infection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Herniation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Fistula formation </a:t>
            </a:r>
          </a:p>
          <a:p>
            <a:r>
              <a:rPr lang="en-US" dirty="0" smtClean="0"/>
              <a:t> Sinus formation </a:t>
            </a:r>
          </a:p>
          <a:p>
            <a:r>
              <a:rPr lang="en-US" dirty="0" smtClean="0"/>
              <a:t> Suture complications </a:t>
            </a:r>
          </a:p>
          <a:p>
            <a:r>
              <a:rPr lang="en-US" dirty="0" smtClean="0"/>
              <a:t> Hypertrophic scar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Keloids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Malignant changes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WOUNDS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Surgical toilet with:- </a:t>
            </a:r>
          </a:p>
          <a:p>
            <a:r>
              <a:rPr lang="en-US" dirty="0" smtClean="0"/>
              <a:t> Primary closure </a:t>
            </a:r>
          </a:p>
          <a:p>
            <a:r>
              <a:rPr lang="en-US" dirty="0" smtClean="0"/>
              <a:t> Delayed closure </a:t>
            </a:r>
          </a:p>
          <a:p>
            <a:r>
              <a:rPr lang="en-US" dirty="0" smtClean="0"/>
              <a:t> Delayed primary closure </a:t>
            </a:r>
          </a:p>
          <a:p>
            <a:r>
              <a:rPr lang="en-US" dirty="0" smtClean="0"/>
              <a:t> Skin grafting </a:t>
            </a:r>
          </a:p>
          <a:p>
            <a:r>
              <a:rPr lang="en-US" dirty="0" smtClean="0"/>
              <a:t> Flaps </a:t>
            </a:r>
          </a:p>
          <a:p>
            <a:r>
              <a:rPr lang="en-US" dirty="0" smtClean="0"/>
              <a:t>Wound dressing </a:t>
            </a:r>
          </a:p>
          <a:p>
            <a:r>
              <a:rPr lang="en-US" dirty="0" smtClean="0"/>
              <a:t> Skin grafting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Blunt injuries </a:t>
            </a:r>
          </a:p>
          <a:p>
            <a:r>
              <a:rPr lang="en-US" dirty="0" smtClean="0"/>
              <a:t> RTA </a:t>
            </a:r>
          </a:p>
          <a:p>
            <a:r>
              <a:rPr lang="en-US" dirty="0" smtClean="0"/>
              <a:t> Falls </a:t>
            </a:r>
          </a:p>
          <a:p>
            <a:r>
              <a:rPr lang="en-US" dirty="0" smtClean="0"/>
              <a:t> Assault </a:t>
            </a:r>
          </a:p>
          <a:p>
            <a:r>
              <a:rPr lang="en-US" dirty="0" smtClean="0"/>
              <a:t> Sport injuries </a:t>
            </a:r>
          </a:p>
          <a:p>
            <a:r>
              <a:rPr lang="en-US" dirty="0" smtClean="0"/>
              <a:t> Bite injuries [animal or human]</a:t>
            </a:r>
          </a:p>
          <a:p>
            <a:pPr>
              <a:buNone/>
            </a:pPr>
            <a:r>
              <a:rPr lang="en-US" dirty="0" smtClean="0">
                <a:hlinkClick r:id="rId2" tooltip="Penetrating injuries&#10; Stab wounds&#10; Gunshot wounds&#10; "/>
              </a:rPr>
              <a:t> </a:t>
            </a:r>
            <a:r>
              <a:rPr lang="en-US" b="1" dirty="0" smtClean="0"/>
              <a:t>Penetrating injurie</a:t>
            </a:r>
            <a:r>
              <a:rPr lang="en-US" dirty="0" smtClean="0"/>
              <a:t>s</a:t>
            </a:r>
          </a:p>
          <a:p>
            <a:r>
              <a:rPr lang="en-US" dirty="0" smtClean="0"/>
              <a:t> Stab wounds </a:t>
            </a:r>
          </a:p>
          <a:p>
            <a:r>
              <a:rPr lang="en-US" dirty="0" smtClean="0"/>
              <a:t> Gunshot wounds</a:t>
            </a:r>
          </a:p>
          <a:p>
            <a:pPr>
              <a:buNone/>
            </a:pPr>
            <a:r>
              <a:rPr lang="en-US" b="1" dirty="0" smtClean="0">
                <a:hlinkClick r:id="rId3" tooltip="Surgical wounds&#10; Wounds caused by a surgical&#10;procedure&#10; "/>
              </a:rPr>
              <a:t> </a:t>
            </a:r>
            <a:r>
              <a:rPr lang="en-US" b="1" dirty="0" smtClean="0"/>
              <a:t>Surgical wounds</a:t>
            </a:r>
          </a:p>
          <a:p>
            <a:r>
              <a:rPr lang="en-US" dirty="0" smtClean="0"/>
              <a:t> Wounds caused by a surgical procedure</a:t>
            </a:r>
          </a:p>
          <a:p>
            <a:pPr>
              <a:buNone/>
            </a:pPr>
            <a:r>
              <a:rPr lang="en-US" b="1" dirty="0" smtClean="0"/>
              <a:t>Burn injuries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Thermal burn</a:t>
            </a:r>
          </a:p>
          <a:p>
            <a:r>
              <a:rPr lang="en-US" dirty="0" smtClean="0"/>
              <a:t> Chemical burn </a:t>
            </a:r>
          </a:p>
          <a:p>
            <a:r>
              <a:rPr lang="en-US" dirty="0" smtClean="0"/>
              <a:t> Electrical burn</a:t>
            </a:r>
          </a:p>
          <a:p>
            <a:r>
              <a:rPr lang="en-US" dirty="0" smtClean="0"/>
              <a:t> Radiation burn</a:t>
            </a:r>
          </a:p>
          <a:p>
            <a:r>
              <a:rPr lang="en-US" dirty="0" smtClean="0"/>
              <a:t> Cold injury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According to </a:t>
            </a:r>
            <a:r>
              <a:rPr lang="en-US" b="1" dirty="0" smtClean="0"/>
              <a:t>morphological</a:t>
            </a:r>
            <a:r>
              <a:rPr lang="en-US" dirty="0" smtClean="0"/>
              <a:t> characteristics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Bruises / contusion </a:t>
            </a:r>
          </a:p>
          <a:p>
            <a:r>
              <a:rPr lang="en-US" dirty="0" smtClean="0"/>
              <a:t> These are closed wounds </a:t>
            </a:r>
          </a:p>
          <a:p>
            <a:r>
              <a:rPr lang="en-US" dirty="0" smtClean="0"/>
              <a:t> Caused by blunt trauma that damage the tissue under the skin without breaking the skin </a:t>
            </a:r>
          </a:p>
          <a:p>
            <a:r>
              <a:rPr lang="en-US" dirty="0" smtClean="0"/>
              <a:t> Characterized by skin discoloration due to bleeding into the tissues </a:t>
            </a:r>
          </a:p>
          <a:p>
            <a:r>
              <a:rPr lang="en-US" dirty="0" smtClean="0"/>
              <a:t> Blows to the chest, abdomen, or head with a blunt instrument can cause contusions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Crush Injury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z="3600" b="1" dirty="0" smtClean="0"/>
              <a:t>crush injury </a:t>
            </a:r>
            <a:r>
              <a:rPr lang="en-US" dirty="0" smtClean="0"/>
              <a:t>is injury by an object that causes compression of the body. This form of injury is common following a natural disaster or after some form of trauma from a deliberate attack. Common concerns after an injury of this type are </a:t>
            </a:r>
            <a:r>
              <a:rPr lang="en-US" dirty="0" err="1" smtClean="0"/>
              <a:t>rhabdomyolysis</a:t>
            </a:r>
            <a:r>
              <a:rPr lang="en-US" dirty="0" smtClean="0"/>
              <a:t> and crush syndrome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Abrasions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abrasion is a shearing injury of the skin in which the surface is rubbed off </a:t>
            </a:r>
          </a:p>
          <a:p>
            <a:r>
              <a:rPr lang="en-US" dirty="0" smtClean="0"/>
              <a:t> Most are superficial and will heal by </a:t>
            </a:r>
            <a:r>
              <a:rPr lang="en-US" dirty="0" err="1" smtClean="0"/>
              <a:t>epithelialization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Penetrated wound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Cause by sharp pointed objects like nails </a:t>
            </a:r>
          </a:p>
          <a:p>
            <a:r>
              <a:rPr lang="en-US" dirty="0" smtClean="0"/>
              <a:t> Have relatively small opening </a:t>
            </a:r>
          </a:p>
          <a:p>
            <a:r>
              <a:rPr lang="en-US" dirty="0" smtClean="0"/>
              <a:t> May be very deep </a:t>
            </a:r>
          </a:p>
          <a:p>
            <a:r>
              <a:rPr lang="en-US" dirty="0" smtClean="0"/>
              <a:t> Infection/ foreign particles might have been carried deep in to wound opening is inadequate for drainage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: punctured wound on foot due to gathered nail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Phases of wound healing </a:t>
            </a:r>
          </a:p>
          <a:p>
            <a:pPr>
              <a:buNone/>
            </a:pPr>
            <a:r>
              <a:rPr lang="en-US" dirty="0" smtClean="0"/>
              <a:t> Three phases of wound healing include:-</a:t>
            </a:r>
          </a:p>
          <a:p>
            <a:r>
              <a:rPr lang="en-US" dirty="0" smtClean="0"/>
              <a:t> Inflammatory phase </a:t>
            </a:r>
          </a:p>
          <a:p>
            <a:r>
              <a:rPr lang="en-US" dirty="0" smtClean="0"/>
              <a:t> Proliferative phase </a:t>
            </a:r>
          </a:p>
          <a:p>
            <a:r>
              <a:rPr lang="en-US" dirty="0" smtClean="0"/>
              <a:t> Maturation and remodeling phase</a:t>
            </a:r>
          </a:p>
          <a:p>
            <a:r>
              <a:rPr lang="en-US" dirty="0" err="1" smtClean="0"/>
              <a:t>Occassionally</a:t>
            </a:r>
            <a:r>
              <a:rPr lang="en-US" dirty="0" smtClean="0"/>
              <a:t> a haemostatic phase before the inflammatory phase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wound healing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Healing by </a:t>
            </a:r>
            <a:r>
              <a:rPr lang="en-US" b="1" dirty="0" smtClean="0"/>
              <a:t>primary </a:t>
            </a:r>
            <a:r>
              <a:rPr lang="en-US" dirty="0" smtClean="0"/>
              <a:t>intention (Primary closure)</a:t>
            </a:r>
          </a:p>
          <a:p>
            <a:r>
              <a:rPr lang="en-US" dirty="0" smtClean="0"/>
              <a:t> Healing by </a:t>
            </a:r>
            <a:r>
              <a:rPr lang="en-US" b="1" dirty="0" smtClean="0"/>
              <a:t>secondary i</a:t>
            </a:r>
            <a:r>
              <a:rPr lang="en-US" dirty="0" smtClean="0"/>
              <a:t>ntention (Secondary closure) </a:t>
            </a:r>
          </a:p>
          <a:p>
            <a:r>
              <a:rPr lang="en-US" dirty="0" smtClean="0"/>
              <a:t> Healing by </a:t>
            </a:r>
            <a:r>
              <a:rPr lang="en-US" b="1" dirty="0" smtClean="0"/>
              <a:t>tertiary intention </a:t>
            </a:r>
            <a:r>
              <a:rPr lang="en-US" dirty="0" smtClean="0"/>
              <a:t>(Delayed primary closure)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 healing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factors adversely affects healing </a:t>
            </a:r>
          </a:p>
          <a:p>
            <a:r>
              <a:rPr lang="en-US" dirty="0" smtClean="0"/>
              <a:t>Delayed healing results in loss of function or poor cosmetic outcome</a:t>
            </a:r>
          </a:p>
          <a:p>
            <a:r>
              <a:rPr lang="en-US" dirty="0" smtClean="0"/>
              <a:t>Aim is to achieve healing by primary intention &amp; reduce the inflammation &amp; proliferative responses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487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INJURIES </vt:lpstr>
      <vt:lpstr>CLASSIFICATION</vt:lpstr>
      <vt:lpstr>INJURIES </vt:lpstr>
      <vt:lpstr>Crush Injury </vt:lpstr>
      <vt:lpstr>Abrasions  </vt:lpstr>
      <vt:lpstr>Penetrated wound </vt:lpstr>
      <vt:lpstr>WOUND HEALING</vt:lpstr>
      <vt:lpstr>Types of wound healing  </vt:lpstr>
      <vt:lpstr>Abnormal  healing </vt:lpstr>
      <vt:lpstr>Factors affecting wound healing  </vt:lpstr>
      <vt:lpstr>Factors affecting wound healing  </vt:lpstr>
      <vt:lpstr>Systemic factors affecting wound healing  </vt:lpstr>
      <vt:lpstr>Complications of wound healing</vt:lpstr>
      <vt:lpstr>MANAGEMENT OF WOUNDS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INJURIES </dc:title>
  <dc:creator>SURGERY</dc:creator>
  <cp:lastModifiedBy>Lib Lab One</cp:lastModifiedBy>
  <cp:revision>2</cp:revision>
  <dcterms:created xsi:type="dcterms:W3CDTF">2006-08-16T00:00:00Z</dcterms:created>
  <dcterms:modified xsi:type="dcterms:W3CDTF">2021-11-27T10:04:22Z</dcterms:modified>
</cp:coreProperties>
</file>