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14" r:id="rId1"/>
  </p:sldMasterIdLst>
  <p:sldIdLst>
    <p:sldId id="328" r:id="rId2"/>
    <p:sldId id="257" r:id="rId3"/>
    <p:sldId id="317" r:id="rId4"/>
    <p:sldId id="258" r:id="rId5"/>
    <p:sldId id="316" r:id="rId6"/>
    <p:sldId id="333" r:id="rId7"/>
    <p:sldId id="315" r:id="rId8"/>
    <p:sldId id="259" r:id="rId9"/>
    <p:sldId id="311" r:id="rId10"/>
    <p:sldId id="260" r:id="rId11"/>
    <p:sldId id="261" r:id="rId12"/>
    <p:sldId id="312" r:id="rId13"/>
    <p:sldId id="262" r:id="rId14"/>
    <p:sldId id="309" r:id="rId15"/>
    <p:sldId id="263" r:id="rId16"/>
    <p:sldId id="330" r:id="rId17"/>
    <p:sldId id="310" r:id="rId18"/>
    <p:sldId id="264" r:id="rId19"/>
    <p:sldId id="318" r:id="rId20"/>
    <p:sldId id="265" r:id="rId21"/>
    <p:sldId id="266" r:id="rId22"/>
    <p:sldId id="319" r:id="rId23"/>
    <p:sldId id="267" r:id="rId24"/>
    <p:sldId id="268" r:id="rId25"/>
    <p:sldId id="269" r:id="rId26"/>
    <p:sldId id="320" r:id="rId27"/>
    <p:sldId id="270" r:id="rId28"/>
    <p:sldId id="313" r:id="rId29"/>
    <p:sldId id="271" r:id="rId30"/>
    <p:sldId id="331" r:id="rId31"/>
    <p:sldId id="272" r:id="rId32"/>
    <p:sldId id="273" r:id="rId33"/>
    <p:sldId id="321" r:id="rId34"/>
    <p:sldId id="332" r:id="rId35"/>
    <p:sldId id="274" r:id="rId36"/>
    <p:sldId id="275" r:id="rId37"/>
    <p:sldId id="276" r:id="rId38"/>
    <p:sldId id="277" r:id="rId39"/>
    <p:sldId id="278" r:id="rId40"/>
    <p:sldId id="279" r:id="rId41"/>
    <p:sldId id="337" r:id="rId42"/>
    <p:sldId id="280" r:id="rId43"/>
    <p:sldId id="336" r:id="rId44"/>
    <p:sldId id="322" r:id="rId45"/>
    <p:sldId id="281" r:id="rId46"/>
    <p:sldId id="335" r:id="rId47"/>
    <p:sldId id="282" r:id="rId48"/>
    <p:sldId id="334" r:id="rId49"/>
    <p:sldId id="283" r:id="rId50"/>
    <p:sldId id="284" r:id="rId51"/>
    <p:sldId id="285" r:id="rId52"/>
    <p:sldId id="286" r:id="rId53"/>
    <p:sldId id="287" r:id="rId54"/>
    <p:sldId id="323" r:id="rId55"/>
    <p:sldId id="288" r:id="rId56"/>
    <p:sldId id="324" r:id="rId57"/>
    <p:sldId id="289" r:id="rId58"/>
    <p:sldId id="325" r:id="rId59"/>
    <p:sldId id="290" r:id="rId60"/>
    <p:sldId id="291" r:id="rId61"/>
    <p:sldId id="292" r:id="rId62"/>
    <p:sldId id="293" r:id="rId63"/>
    <p:sldId id="326" r:id="rId64"/>
    <p:sldId id="338" r:id="rId65"/>
    <p:sldId id="294" r:id="rId66"/>
    <p:sldId id="295" r:id="rId67"/>
    <p:sldId id="296" r:id="rId68"/>
    <p:sldId id="339" r:id="rId69"/>
    <p:sldId id="314" r:id="rId70"/>
    <p:sldId id="297" r:id="rId71"/>
    <p:sldId id="340" r:id="rId72"/>
    <p:sldId id="298" r:id="rId73"/>
    <p:sldId id="299" r:id="rId74"/>
    <p:sldId id="341" r:id="rId75"/>
    <p:sldId id="300" r:id="rId76"/>
    <p:sldId id="301" r:id="rId77"/>
    <p:sldId id="302" r:id="rId78"/>
    <p:sldId id="303" r:id="rId79"/>
    <p:sldId id="329" r:id="rId80"/>
  </p:sldIdLst>
  <p:sldSz cx="9144000" cy="6858000" type="screen4x3"/>
  <p:notesSz cx="6858000" cy="9144000"/>
  <p:defaultTextStyle>
    <a:defPPr>
      <a:defRPr lang="ar-SA"/>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66"/>
    <a:srgbClr val="F84912"/>
    <a:srgbClr val="003300"/>
    <a:srgbClr val="4C9C4C"/>
    <a:srgbClr val="CC99FF"/>
    <a:srgbClr val="FFFF00"/>
    <a:srgbClr val="076B21"/>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380"/>
    <p:restoredTop sz="94660"/>
  </p:normalViewPr>
  <p:slideViewPr>
    <p:cSldViewPr>
      <p:cViewPr varScale="1">
        <p:scale>
          <a:sx n="102" d="100"/>
          <a:sy n="102" d="100"/>
        </p:scale>
        <p:origin x="67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1382D0C-9BDE-4CB7-A8DB-5A9BDD50C93B}" type="slidenum">
              <a:rPr lang="en-US" smtClean="0"/>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7DD233D-AD8A-409A-8BCD-F8DCAEA972DA}" type="slidenum">
              <a:rPr lang="en-US" smtClean="0"/>
              <a:pPr>
                <a:defRPr/>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FD34D22-77D0-45CA-96F0-1E47AA9E2CE2}" type="slidenum">
              <a:rPr lang="en-US" smtClean="0"/>
              <a:pPr>
                <a:defRPr/>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B233CAC-CD8A-4EC4-A28C-81A69062FE94}" type="slidenum">
              <a:rPr lang="en-US" smtClean="0"/>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A88C322-7061-4B0E-B02F-55B3DF35022D}" type="slidenum">
              <a:rPr lang="en-US" smtClean="0"/>
              <a:pPr>
                <a:defRPr/>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DDD1429-B1B7-46B7-B31F-8FC8F042BBFF}" type="slidenum">
              <a:rPr lang="en-US" smtClean="0"/>
              <a:pPr>
                <a:defRPr/>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663D3BE9-BE7E-48B4-965E-ED3F6E225DD5}" type="slidenum">
              <a:rPr lang="en-US" smtClean="0"/>
              <a:pPr>
                <a:defRPr/>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08FE187D-8543-4836-9AF4-B39EBA296AB1}" type="slidenum">
              <a:rPr lang="en-US" smtClean="0"/>
              <a:pPr>
                <a:defRPr/>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97B4753D-288D-4E87-92B3-C1D9EDA23B28}"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28775C3-7A01-46DD-9055-E2F691EF97D8}" type="slidenum">
              <a:rPr lang="en-US" smtClean="0"/>
              <a:pPr>
                <a:defRPr/>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C2859DD-840A-482C-BA6B-217FFEB26953}" type="slidenum">
              <a:rPr lang="en-US" smtClean="0"/>
              <a:pPr>
                <a:defRPr/>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2876DD88-B4F0-4026-8842-37D5687BF667}"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dissolve">
                                      <p:cBhvr>
                                        <p:cTn id="15" dur="500"/>
                                        <p:tgtEl>
                                          <p:spTgt spid="3">
                                            <p:txEl>
                                              <p:pRg st="1" end="1"/>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dissolve">
                                      <p:cBhvr>
                                        <p:cTn id="18" dur="500"/>
                                        <p:tgtEl>
                                          <p:spTgt spid="3">
                                            <p:txEl>
                                              <p:pRg st="2" end="2"/>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dissolve">
                                      <p:cBhvr>
                                        <p:cTn id="21" dur="500"/>
                                        <p:tgtEl>
                                          <p:spTgt spid="3">
                                            <p:txEl>
                                              <p:pRg st="3" end="3"/>
                                            </p:txEl>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dissolve">
                                      <p:cBhvr>
                                        <p:cTn id="2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83" name="WordArt 11"/>
          <p:cNvSpPr>
            <a:spLocks noChangeArrowheads="1" noChangeShapeType="1" noTextEdit="1"/>
          </p:cNvSpPr>
          <p:nvPr/>
        </p:nvSpPr>
        <p:spPr bwMode="auto">
          <a:xfrm>
            <a:off x="467545" y="548680"/>
            <a:ext cx="8208912" cy="3528391"/>
          </a:xfrm>
          <a:prstGeom prst="rect">
            <a:avLst/>
          </a:prstGeom>
        </p:spPr>
        <p:txBody>
          <a:bodyPr spcFirstLastPara="1" wrap="none" fromWordArt="1">
            <a:prstTxWarp prst="textArchUp">
              <a:avLst>
                <a:gd name="adj" fmla="val 11771011"/>
              </a:avLst>
            </a:prstTxWarp>
          </a:bodyPr>
          <a:lstStyle/>
          <a:p>
            <a:pPr algn="ctr"/>
            <a:r>
              <a:rPr lang="en-US" sz="9600" kern="10" dirty="0">
                <a:ln w="9525">
                  <a:solidFill>
                    <a:srgbClr val="00FF00"/>
                  </a:solidFill>
                  <a:round/>
                  <a:headEnd/>
                  <a:tailEnd/>
                </a:ln>
                <a:solidFill>
                  <a:srgbClr val="FF6600"/>
                </a:solidFill>
                <a:latin typeface="Arial Black"/>
              </a:rPr>
              <a:t>INTRAUTERINE CONTRACEPTIVE DEVICES</a:t>
            </a:r>
          </a:p>
        </p:txBody>
      </p:sp>
      <p:sp>
        <p:nvSpPr>
          <p:cNvPr id="2" name="TextBox 1"/>
          <p:cNvSpPr txBox="1"/>
          <p:nvPr/>
        </p:nvSpPr>
        <p:spPr>
          <a:xfrm>
            <a:off x="971600" y="4509120"/>
            <a:ext cx="7704857" cy="2462213"/>
          </a:xfrm>
          <a:prstGeom prst="rect">
            <a:avLst/>
          </a:prstGeom>
          <a:noFill/>
        </p:spPr>
        <p:txBody>
          <a:bodyPr wrap="square" rtlCol="0">
            <a:spAutoFit/>
          </a:bodyPr>
          <a:lstStyle/>
          <a:p>
            <a:pPr>
              <a:lnSpc>
                <a:spcPct val="170000"/>
              </a:lnSpc>
            </a:pPr>
            <a:r>
              <a:rPr lang="en-US" sz="1600" dirty="0">
                <a:solidFill>
                  <a:srgbClr val="00B050"/>
                </a:solidFill>
              </a:rPr>
              <a:t>DR. L. GIRIJA. </a:t>
            </a:r>
            <a:r>
              <a:rPr lang="en-US" sz="1600" smtClean="0">
                <a:solidFill>
                  <a:srgbClr val="00B050"/>
                </a:solidFill>
              </a:rPr>
              <a:t>M.D. </a:t>
            </a:r>
            <a:r>
              <a:rPr lang="en-US" sz="1600" dirty="0">
                <a:solidFill>
                  <a:srgbClr val="00B050"/>
                </a:solidFill>
              </a:rPr>
              <a:t>(</a:t>
            </a:r>
            <a:r>
              <a:rPr lang="en-US" sz="1600" dirty="0" err="1">
                <a:solidFill>
                  <a:srgbClr val="00B050"/>
                </a:solidFill>
              </a:rPr>
              <a:t>Hom</a:t>
            </a:r>
            <a:r>
              <a:rPr lang="en-US" sz="1600" dirty="0">
                <a:solidFill>
                  <a:srgbClr val="00B050"/>
                </a:solidFill>
              </a:rPr>
              <a:t>.), </a:t>
            </a:r>
          </a:p>
          <a:p>
            <a:pPr>
              <a:lnSpc>
                <a:spcPct val="170000"/>
              </a:lnSpc>
            </a:pPr>
            <a:r>
              <a:rPr lang="en-US" sz="1600" dirty="0">
                <a:solidFill>
                  <a:srgbClr val="00B050"/>
                </a:solidFill>
              </a:rPr>
              <a:t>Associate professor,</a:t>
            </a:r>
          </a:p>
          <a:p>
            <a:pPr>
              <a:lnSpc>
                <a:spcPct val="170000"/>
              </a:lnSpc>
            </a:pPr>
            <a:r>
              <a:rPr lang="en-US" sz="1600" dirty="0">
                <a:solidFill>
                  <a:srgbClr val="00B050"/>
                </a:solidFill>
              </a:rPr>
              <a:t>DEPARTMENT OF GYNAECOLOGY AND OBSTETRICS,</a:t>
            </a:r>
          </a:p>
          <a:p>
            <a:pPr>
              <a:lnSpc>
                <a:spcPct val="170000"/>
              </a:lnSpc>
            </a:pPr>
            <a:r>
              <a:rPr lang="en-US" sz="1600" dirty="0">
                <a:solidFill>
                  <a:srgbClr val="00B050"/>
                </a:solidFill>
              </a:rPr>
              <a:t>SARADA KRISHNA HOMOEOPATHIC MEDICAL COLLEGE,</a:t>
            </a:r>
          </a:p>
          <a:p>
            <a:pPr>
              <a:lnSpc>
                <a:spcPct val="170000"/>
              </a:lnSpc>
            </a:pPr>
            <a:r>
              <a:rPr lang="en-US" sz="1600" dirty="0">
                <a:solidFill>
                  <a:srgbClr val="00B050"/>
                </a:solidFill>
              </a:rPr>
              <a:t> KULASEKHARAM</a:t>
            </a:r>
          </a:p>
          <a:p>
            <a:endParaRPr lang="en-IN"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mph" presetSubtype="2" repeatCount="3000" fill="hold" grpId="0" nodeType="afterEffect">
                                  <p:stCondLst>
                                    <p:cond delay="0"/>
                                  </p:stCondLst>
                                  <p:childTnLst>
                                    <p:animClr clrSpc="rgb" dir="cw">
                                      <p:cBhvr>
                                        <p:cTn id="6" dur="5000" fill="hold"/>
                                        <p:tgtEl>
                                          <p:spTgt spid="79883"/>
                                        </p:tgtEl>
                                        <p:attrNameLst>
                                          <p:attrName>style.color</p:attrName>
                                        </p:attrNameLst>
                                      </p:cBhvr>
                                      <p:to>
                                        <a:schemeClr val="accent2"/>
                                      </p:to>
                                    </p:animClr>
                                    <p:set>
                                      <p:cBhvr>
                                        <p:cTn id="7" dur="5000" fill="hold"/>
                                        <p:tgtEl>
                                          <p:spTgt spid="79883"/>
                                        </p:tgtEl>
                                        <p:attrNameLst>
                                          <p:attrName>fill.type</p:attrName>
                                        </p:attrNameLst>
                                      </p:cBhvr>
                                      <p:to>
                                        <p:strVal val="solid"/>
                                      </p:to>
                                    </p:set>
                                    <p:set>
                                      <p:cBhvr>
                                        <p:cTn id="8" dur="5000" fill="hold"/>
                                        <p:tgtEl>
                                          <p:spTgt spid="79883"/>
                                        </p:tgtEl>
                                        <p:attrNameLst>
                                          <p:attrName>fill.on</p:attrName>
                                        </p:attrNameLst>
                                      </p:cBhvr>
                                      <p:to>
                                        <p:strVal val="true"/>
                                      </p:to>
                                    </p:set>
                                  </p:childTnLst>
                                </p:cTn>
                              </p:par>
                            </p:childTnLst>
                          </p:cTn>
                        </p:par>
                        <p:par>
                          <p:cTn id="9" fill="hold">
                            <p:stCondLst>
                              <p:cond delay="15000"/>
                            </p:stCondLst>
                            <p:childTnLst>
                              <p:par>
                                <p:cTn id="10" presetID="7" presetClass="emph" presetSubtype="2" repeatCount="3000" fill="hold" nodeType="afterEffect">
                                  <p:stCondLst>
                                    <p:cond delay="0"/>
                                  </p:stCondLst>
                                  <p:childTnLst>
                                    <p:animClr clrSpc="rgb" dir="cw">
                                      <p:cBhvr>
                                        <p:cTn id="11" dur="5000" fill="hold"/>
                                        <p:tgtEl>
                                          <p:spTgt spid="79883"/>
                                        </p:tgtEl>
                                        <p:attrNameLst>
                                          <p:attrName>stroke.color</p:attrName>
                                        </p:attrNameLst>
                                      </p:cBhvr>
                                      <p:to>
                                        <a:schemeClr val="accent2"/>
                                      </p:to>
                                    </p:animClr>
                                    <p:set>
                                      <p:cBhvr>
                                        <p:cTn id="12" dur="5000" fill="hold"/>
                                        <p:tgtEl>
                                          <p:spTgt spid="79883"/>
                                        </p:tgtEl>
                                        <p:attrNameLst>
                                          <p:attrName>stroke.on</p:attrName>
                                        </p:attrNameLst>
                                      </p:cBhvr>
                                      <p:to>
                                        <p:strVal val="true"/>
                                      </p:to>
                                    </p:set>
                                  </p:childTnLst>
                                </p:cTn>
                              </p:par>
                              <p:par>
                                <p:cTn id="13" presetID="25" presetClass="entr" presetSubtype="0" repeatCount="3000" fill="hold" grpId="1" nodeType="withEffect">
                                  <p:stCondLst>
                                    <p:cond delay="0"/>
                                  </p:stCondLst>
                                  <p:childTnLst>
                                    <p:set>
                                      <p:cBhvr>
                                        <p:cTn id="14" dur="1" fill="hold">
                                          <p:stCondLst>
                                            <p:cond delay="0"/>
                                          </p:stCondLst>
                                        </p:cTn>
                                        <p:tgtEl>
                                          <p:spTgt spid="79883"/>
                                        </p:tgtEl>
                                        <p:attrNameLst>
                                          <p:attrName>style.visibility</p:attrName>
                                        </p:attrNameLst>
                                      </p:cBhvr>
                                      <p:to>
                                        <p:strVal val="visible"/>
                                      </p:to>
                                    </p:set>
                                    <p:anim calcmode="lin" valueType="num">
                                      <p:cBhvr>
                                        <p:cTn id="15" dur="2500" decel="50000" fill="hold">
                                          <p:stCondLst>
                                            <p:cond delay="0"/>
                                          </p:stCondLst>
                                        </p:cTn>
                                        <p:tgtEl>
                                          <p:spTgt spid="79883"/>
                                        </p:tgtEl>
                                        <p:attrNameLst>
                                          <p:attrName>style.rotation</p:attrName>
                                        </p:attrNameLst>
                                      </p:cBhvr>
                                      <p:tavLst>
                                        <p:tav tm="0">
                                          <p:val>
                                            <p:fltVal val="-90"/>
                                          </p:val>
                                        </p:tav>
                                        <p:tav tm="100000">
                                          <p:val>
                                            <p:fltVal val="0"/>
                                          </p:val>
                                        </p:tav>
                                      </p:tavLst>
                                    </p:anim>
                                    <p:anim calcmode="lin" valueType="num">
                                      <p:cBhvr>
                                        <p:cTn id="16" dur="2500" decel="50000" fill="hold">
                                          <p:stCondLst>
                                            <p:cond delay="0"/>
                                          </p:stCondLst>
                                        </p:cTn>
                                        <p:tgtEl>
                                          <p:spTgt spid="79883"/>
                                        </p:tgtEl>
                                        <p:attrNameLst>
                                          <p:attrName>ppt_w</p:attrName>
                                        </p:attrNameLst>
                                      </p:cBhvr>
                                      <p:tavLst>
                                        <p:tav tm="0">
                                          <p:val>
                                            <p:strVal val="#ppt_w"/>
                                          </p:val>
                                        </p:tav>
                                        <p:tav tm="100000">
                                          <p:val>
                                            <p:strVal val="#ppt_w*.05"/>
                                          </p:val>
                                        </p:tav>
                                      </p:tavLst>
                                    </p:anim>
                                    <p:anim calcmode="lin" valueType="num">
                                      <p:cBhvr>
                                        <p:cTn id="17" dur="2500" accel="50000" fill="hold">
                                          <p:stCondLst>
                                            <p:cond delay="2500"/>
                                          </p:stCondLst>
                                        </p:cTn>
                                        <p:tgtEl>
                                          <p:spTgt spid="79883"/>
                                        </p:tgtEl>
                                        <p:attrNameLst>
                                          <p:attrName>ppt_w</p:attrName>
                                        </p:attrNameLst>
                                      </p:cBhvr>
                                      <p:tavLst>
                                        <p:tav tm="0">
                                          <p:val>
                                            <p:strVal val="#ppt_w*.05"/>
                                          </p:val>
                                        </p:tav>
                                        <p:tav tm="100000">
                                          <p:val>
                                            <p:strVal val="#ppt_w"/>
                                          </p:val>
                                        </p:tav>
                                      </p:tavLst>
                                    </p:anim>
                                    <p:anim calcmode="lin" valueType="num">
                                      <p:cBhvr>
                                        <p:cTn id="18" dur="5000" fill="hold"/>
                                        <p:tgtEl>
                                          <p:spTgt spid="79883"/>
                                        </p:tgtEl>
                                        <p:attrNameLst>
                                          <p:attrName>ppt_h</p:attrName>
                                        </p:attrNameLst>
                                      </p:cBhvr>
                                      <p:tavLst>
                                        <p:tav tm="0">
                                          <p:val>
                                            <p:strVal val="#ppt_h"/>
                                          </p:val>
                                        </p:tav>
                                        <p:tav tm="100000">
                                          <p:val>
                                            <p:strVal val="#ppt_h"/>
                                          </p:val>
                                        </p:tav>
                                      </p:tavLst>
                                    </p:anim>
                                    <p:anim calcmode="lin" valueType="num">
                                      <p:cBhvr>
                                        <p:cTn id="19" dur="2500" decel="50000" fill="hold">
                                          <p:stCondLst>
                                            <p:cond delay="0"/>
                                          </p:stCondLst>
                                        </p:cTn>
                                        <p:tgtEl>
                                          <p:spTgt spid="79883"/>
                                        </p:tgtEl>
                                        <p:attrNameLst>
                                          <p:attrName>ppt_x</p:attrName>
                                        </p:attrNameLst>
                                      </p:cBhvr>
                                      <p:tavLst>
                                        <p:tav tm="0">
                                          <p:val>
                                            <p:strVal val="#ppt_x+.4"/>
                                          </p:val>
                                        </p:tav>
                                        <p:tav tm="100000">
                                          <p:val>
                                            <p:strVal val="#ppt_x"/>
                                          </p:val>
                                        </p:tav>
                                      </p:tavLst>
                                    </p:anim>
                                    <p:anim calcmode="lin" valueType="num">
                                      <p:cBhvr>
                                        <p:cTn id="20" dur="2500" decel="50000" fill="hold">
                                          <p:stCondLst>
                                            <p:cond delay="0"/>
                                          </p:stCondLst>
                                        </p:cTn>
                                        <p:tgtEl>
                                          <p:spTgt spid="79883"/>
                                        </p:tgtEl>
                                        <p:attrNameLst>
                                          <p:attrName>ppt_y</p:attrName>
                                        </p:attrNameLst>
                                      </p:cBhvr>
                                      <p:tavLst>
                                        <p:tav tm="0">
                                          <p:val>
                                            <p:strVal val="#ppt_y-.2"/>
                                          </p:val>
                                        </p:tav>
                                        <p:tav tm="100000">
                                          <p:val>
                                            <p:strVal val="#ppt_y+.1"/>
                                          </p:val>
                                        </p:tav>
                                      </p:tavLst>
                                    </p:anim>
                                    <p:anim calcmode="lin" valueType="num">
                                      <p:cBhvr>
                                        <p:cTn id="21" dur="2500" accel="50000" fill="hold">
                                          <p:stCondLst>
                                            <p:cond delay="2500"/>
                                          </p:stCondLst>
                                        </p:cTn>
                                        <p:tgtEl>
                                          <p:spTgt spid="79883"/>
                                        </p:tgtEl>
                                        <p:attrNameLst>
                                          <p:attrName>ppt_y</p:attrName>
                                        </p:attrNameLst>
                                      </p:cBhvr>
                                      <p:tavLst>
                                        <p:tav tm="0">
                                          <p:val>
                                            <p:strVal val="#ppt_y+.1"/>
                                          </p:val>
                                        </p:tav>
                                        <p:tav tm="100000">
                                          <p:val>
                                            <p:strVal val="#ppt_y"/>
                                          </p:val>
                                        </p:tav>
                                      </p:tavLst>
                                    </p:anim>
                                    <p:animEffect transition="in" filter="fade">
                                      <p:cBhvr>
                                        <p:cTn id="22" dur="5000" decel="50000">
                                          <p:stCondLst>
                                            <p:cond delay="0"/>
                                          </p:stCondLst>
                                        </p:cTn>
                                        <p:tgtEl>
                                          <p:spTgt spid="798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83" grpId="0" animBg="1"/>
      <p:bldP spid="79883" grpId="1"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0"/>
            <a:ext cx="9144000" cy="981075"/>
          </a:xfrm>
          <a:ln>
            <a:solidFill>
              <a:schemeClr val="tx1"/>
            </a:solidFill>
          </a:ln>
        </p:spPr>
        <p:txBody>
          <a:bodyPr/>
          <a:lstStyle/>
          <a:p>
            <a:pPr fontAlgn="auto">
              <a:spcAft>
                <a:spcPts val="0"/>
              </a:spcAft>
              <a:defRPr/>
            </a:pPr>
            <a:r>
              <a:rPr lang="en-US" sz="4000">
                <a:solidFill>
                  <a:schemeClr val="folHlink"/>
                </a:solidFill>
              </a:rPr>
              <a:t>RELATIVE CONTRAINDICATIONS</a:t>
            </a:r>
          </a:p>
        </p:txBody>
      </p:sp>
      <p:sp>
        <p:nvSpPr>
          <p:cNvPr id="15363" name="Rectangle 3"/>
          <p:cNvSpPr>
            <a:spLocks noGrp="1" noChangeArrowheads="1"/>
          </p:cNvSpPr>
          <p:nvPr>
            <p:ph idx="1"/>
          </p:nvPr>
        </p:nvSpPr>
        <p:spPr>
          <a:xfrm>
            <a:off x="0" y="1052513"/>
            <a:ext cx="9144000" cy="5805487"/>
          </a:xfrm>
        </p:spPr>
        <p:txBody>
          <a:bodyPr/>
          <a:lstStyle/>
          <a:p>
            <a:pPr marL="609600" indent="-609600">
              <a:buFont typeface="Wingdings" pitchFamily="2" charset="2"/>
              <a:buNone/>
            </a:pPr>
            <a:r>
              <a:rPr lang="en-US" sz="3600" smtClean="0">
                <a:solidFill>
                  <a:schemeClr val="hlink"/>
                </a:solidFill>
                <a:cs typeface="Tahoma" pitchFamily="34" charset="0"/>
              </a:rPr>
              <a:t>1.</a:t>
            </a:r>
            <a:r>
              <a:rPr lang="en-US" sz="3600" smtClean="0">
                <a:cs typeface="Tahoma" pitchFamily="34" charset="0"/>
              </a:rPr>
              <a:t> </a:t>
            </a:r>
            <a:r>
              <a:rPr lang="en-US" sz="3600" smtClean="0">
                <a:solidFill>
                  <a:schemeClr val="hlink"/>
                </a:solidFill>
                <a:cs typeface="Tahoma" pitchFamily="34" charset="0"/>
              </a:rPr>
              <a:t>Risk factor for STIs or human immunodeficiency virus (HIV)</a:t>
            </a:r>
          </a:p>
          <a:p>
            <a:pPr marL="609600" indent="-609600">
              <a:buFont typeface="Wingdings" pitchFamily="2" charset="2"/>
              <a:buNone/>
            </a:pPr>
            <a:r>
              <a:rPr lang="en-US" sz="3600" smtClean="0">
                <a:solidFill>
                  <a:schemeClr val="hlink"/>
                </a:solidFill>
                <a:cs typeface="Tahoma" pitchFamily="34" charset="0"/>
              </a:rPr>
              <a:t>2. Impaired response to infection</a:t>
            </a:r>
          </a:p>
          <a:p>
            <a:pPr marL="609600" indent="-609600">
              <a:buFontTx/>
              <a:buNone/>
            </a:pPr>
            <a:r>
              <a:rPr lang="en-US" sz="3600" smtClean="0">
                <a:solidFill>
                  <a:schemeClr val="hlink"/>
                </a:solidFill>
                <a:cs typeface="Tahoma" pitchFamily="34" charset="0"/>
              </a:rPr>
              <a:t>      - in HIV-positive women </a:t>
            </a:r>
          </a:p>
          <a:p>
            <a:pPr marL="609600" indent="-609600">
              <a:buFontTx/>
              <a:buNone/>
            </a:pPr>
            <a:r>
              <a:rPr lang="en-US" sz="3600" smtClean="0">
                <a:solidFill>
                  <a:schemeClr val="hlink"/>
                </a:solidFill>
                <a:cs typeface="Tahoma" pitchFamily="34" charset="0"/>
              </a:rPr>
              <a:t>      - in women undergoing corticosteroid therapy from 48 hours to 4 weeks postpartum</a:t>
            </a:r>
          </a:p>
          <a:p>
            <a:pPr marL="609600" indent="-609600">
              <a:buFont typeface="Wingdings" pitchFamily="2" charset="2"/>
              <a:buNone/>
            </a:pPr>
            <a:r>
              <a:rPr lang="en-US" sz="3600" smtClean="0">
                <a:solidFill>
                  <a:schemeClr val="hlink"/>
                </a:solidFill>
                <a:cs typeface="Tahoma" pitchFamily="34" charset="0"/>
              </a:rPr>
              <a:t>3. Ovarian cancer</a:t>
            </a:r>
          </a:p>
          <a:p>
            <a:pPr marL="609600" indent="-609600">
              <a:buFont typeface="Wingdings" pitchFamily="2" charset="2"/>
              <a:buNone/>
            </a:pPr>
            <a:r>
              <a:rPr lang="en-US" sz="3600" smtClean="0">
                <a:solidFill>
                  <a:schemeClr val="hlink"/>
                </a:solidFill>
                <a:cs typeface="Tahoma" pitchFamily="34" charset="0"/>
              </a:rPr>
              <a:t>4. Benign gestational trophoblastic disease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0" y="0"/>
            <a:ext cx="9144000" cy="706438"/>
          </a:xfrm>
          <a:ln>
            <a:solidFill>
              <a:schemeClr val="tx1"/>
            </a:solidFill>
          </a:ln>
        </p:spPr>
        <p:txBody>
          <a:bodyPr/>
          <a:lstStyle/>
          <a:p>
            <a:pPr fontAlgn="auto">
              <a:spcAft>
                <a:spcPts val="0"/>
              </a:spcAft>
              <a:defRPr/>
            </a:pPr>
            <a:r>
              <a:rPr lang="en-US" sz="4000">
                <a:solidFill>
                  <a:schemeClr val="folHlink"/>
                </a:solidFill>
              </a:rPr>
              <a:t>NON-CONTRACEPTIVE BENEFITS</a:t>
            </a:r>
          </a:p>
        </p:txBody>
      </p:sp>
      <p:sp>
        <p:nvSpPr>
          <p:cNvPr id="16387" name="Rectangle 3"/>
          <p:cNvSpPr>
            <a:spLocks noGrp="1" noChangeArrowheads="1"/>
          </p:cNvSpPr>
          <p:nvPr>
            <p:ph idx="1"/>
          </p:nvPr>
        </p:nvSpPr>
        <p:spPr>
          <a:xfrm>
            <a:off x="0" y="765175"/>
            <a:ext cx="9144000" cy="6092825"/>
          </a:xfrm>
        </p:spPr>
        <p:txBody>
          <a:bodyPr/>
          <a:lstStyle/>
          <a:p>
            <a:r>
              <a:rPr lang="en-US" sz="4800" smtClean="0">
                <a:solidFill>
                  <a:schemeClr val="hlink"/>
                </a:solidFill>
                <a:latin typeface="Arial Narrow" pitchFamily="34" charset="0"/>
                <a:cs typeface="Tahoma" pitchFamily="34" charset="0"/>
              </a:rPr>
              <a:t>Case-control studies provide some evidence that use of non-medicated or copper IUDs reduces the risk of endometrial cancer.</a:t>
            </a:r>
          </a:p>
          <a:p>
            <a:r>
              <a:rPr lang="en-US" sz="4800" smtClean="0">
                <a:solidFill>
                  <a:schemeClr val="hlink"/>
                </a:solidFill>
                <a:latin typeface="Arial Narrow" pitchFamily="34" charset="0"/>
                <a:cs typeface="Tahoma" pitchFamily="34" charset="0"/>
              </a:rPr>
              <a:t>This protective effect is not related to the duration or timing of use, and its mechanism is not well understood.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idx="1"/>
          </p:nvPr>
        </p:nvSpPr>
        <p:spPr>
          <a:xfrm>
            <a:off x="0" y="765175"/>
            <a:ext cx="9144000" cy="6092825"/>
          </a:xfrm>
        </p:spPr>
        <p:txBody>
          <a:bodyPr/>
          <a:lstStyle/>
          <a:p>
            <a:r>
              <a:rPr lang="en-US" smtClean="0">
                <a:solidFill>
                  <a:schemeClr val="hlink"/>
                </a:solidFill>
                <a:cs typeface="Tahoma" pitchFamily="34" charset="0"/>
              </a:rPr>
              <a:t>Menorrhagia responds favourably to use of the LNG-IUS, with reported reductions in menstrual blood loss of 74 to 97% and favourable effects on hemoglobin levels.</a:t>
            </a:r>
          </a:p>
          <a:p>
            <a:r>
              <a:rPr lang="en-US" smtClean="0">
                <a:solidFill>
                  <a:schemeClr val="hlink"/>
                </a:solidFill>
                <a:cs typeface="Tahoma" pitchFamily="34" charset="0"/>
              </a:rPr>
              <a:t>In 2 studies of women scheduled to undergo hysterectomy for menorrhagia, 64 to 80% of women randomized preoperatively to LNG-IUS insertion subsequently cancelled their hysterectomy, compared with 9 to 14% of women randomized to receive other medical treatments.</a:t>
            </a:r>
          </a:p>
        </p:txBody>
      </p:sp>
      <p:sp>
        <p:nvSpPr>
          <p:cNvPr id="17411" name="Rectangle 4"/>
          <p:cNvSpPr>
            <a:spLocks noChangeArrowheads="1"/>
          </p:cNvSpPr>
          <p:nvPr/>
        </p:nvSpPr>
        <p:spPr bwMode="auto">
          <a:xfrm>
            <a:off x="0" y="0"/>
            <a:ext cx="9144000" cy="706438"/>
          </a:xfrm>
          <a:prstGeom prst="rect">
            <a:avLst/>
          </a:prstGeom>
          <a:noFill/>
          <a:ln w="9525">
            <a:solidFill>
              <a:schemeClr val="tx1"/>
            </a:solidFill>
            <a:miter lim="800000"/>
            <a:headEnd/>
            <a:tailEnd/>
          </a:ln>
        </p:spPr>
        <p:txBody>
          <a:bodyPr anchor="ctr"/>
          <a:lstStyle/>
          <a:p>
            <a:r>
              <a:rPr lang="en-US" sz="4000" b="1" i="1">
                <a:solidFill>
                  <a:schemeClr val="folHlink"/>
                </a:solidFill>
                <a:latin typeface="Arial Narrow" pitchFamily="34" charset="0"/>
              </a:rPr>
              <a:t>NON-CONTRACEPTIVE BENEFITS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idx="1"/>
          </p:nvPr>
        </p:nvSpPr>
        <p:spPr>
          <a:xfrm>
            <a:off x="0" y="1052513"/>
            <a:ext cx="9144000" cy="5805487"/>
          </a:xfrm>
        </p:spPr>
        <p:txBody>
          <a:bodyPr>
            <a:normAutofit lnSpcReduction="10000"/>
          </a:bodyPr>
          <a:lstStyle/>
          <a:p>
            <a:r>
              <a:rPr lang="en-US" sz="4000" smtClean="0">
                <a:solidFill>
                  <a:schemeClr val="hlink"/>
                </a:solidFill>
                <a:cs typeface="Tahoma" pitchFamily="34" charset="0"/>
              </a:rPr>
              <a:t>Dysmenorrhea may also improve in LNG-IUS users.</a:t>
            </a:r>
          </a:p>
          <a:p>
            <a:r>
              <a:rPr lang="en-US" sz="4000" smtClean="0">
                <a:solidFill>
                  <a:schemeClr val="hlink"/>
                </a:solidFill>
                <a:cs typeface="Tahoma" pitchFamily="34" charset="0"/>
              </a:rPr>
              <a:t>A randomized controlled study found that use of the LNGIUS protects against endometrial hyperplasia in women on tamoxifen.</a:t>
            </a:r>
          </a:p>
          <a:p>
            <a:r>
              <a:rPr lang="en-US" sz="4000" smtClean="0">
                <a:solidFill>
                  <a:schemeClr val="hlink"/>
                </a:solidFill>
                <a:cs typeface="Tahoma" pitchFamily="34" charset="0"/>
              </a:rPr>
              <a:t>Small reports support a beneficial effect in the treatment of fibroid-related menorrhagia.</a:t>
            </a:r>
          </a:p>
        </p:txBody>
      </p:sp>
      <p:sp>
        <p:nvSpPr>
          <p:cNvPr id="18435" name="Rectangle 4"/>
          <p:cNvSpPr>
            <a:spLocks noChangeArrowheads="1"/>
          </p:cNvSpPr>
          <p:nvPr/>
        </p:nvSpPr>
        <p:spPr bwMode="auto">
          <a:xfrm>
            <a:off x="0" y="0"/>
            <a:ext cx="9144000" cy="908050"/>
          </a:xfrm>
          <a:prstGeom prst="rect">
            <a:avLst/>
          </a:prstGeom>
          <a:noFill/>
          <a:ln w="9525">
            <a:solidFill>
              <a:schemeClr val="tx1"/>
            </a:solidFill>
            <a:miter lim="800000"/>
            <a:headEnd/>
            <a:tailEnd/>
          </a:ln>
        </p:spPr>
        <p:txBody>
          <a:bodyPr anchor="ctr"/>
          <a:lstStyle/>
          <a:p>
            <a:r>
              <a:rPr lang="en-US" sz="4000" b="1" i="1">
                <a:solidFill>
                  <a:schemeClr val="folHlink"/>
                </a:solidFill>
                <a:latin typeface="Arial Narrow" pitchFamily="34" charset="0"/>
              </a:rPr>
              <a:t>NON-CONTRACEPTIVE BENEFITS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4" name="Rectangle 4"/>
          <p:cNvSpPr>
            <a:spLocks noGrp="1" noChangeArrowheads="1"/>
          </p:cNvSpPr>
          <p:nvPr>
            <p:ph type="title"/>
          </p:nvPr>
        </p:nvSpPr>
        <p:spPr>
          <a:ln>
            <a:solidFill>
              <a:schemeClr val="tx1"/>
            </a:solidFill>
          </a:ln>
        </p:spPr>
        <p:txBody>
          <a:bodyPr/>
          <a:lstStyle/>
          <a:p>
            <a:pPr fontAlgn="auto">
              <a:spcAft>
                <a:spcPts val="0"/>
              </a:spcAft>
              <a:defRPr/>
            </a:pPr>
            <a:r>
              <a:rPr lang="en-US" sz="5900">
                <a:solidFill>
                  <a:schemeClr val="folHlink"/>
                </a:solidFill>
              </a:rPr>
              <a:t>SIDE EFFECTS</a:t>
            </a:r>
          </a:p>
        </p:txBody>
      </p:sp>
      <p:sp>
        <p:nvSpPr>
          <p:cNvPr id="19459" name="Text Box 5"/>
          <p:cNvSpPr txBox="1">
            <a:spLocks noChangeArrowheads="1"/>
          </p:cNvSpPr>
          <p:nvPr/>
        </p:nvSpPr>
        <p:spPr bwMode="auto">
          <a:xfrm>
            <a:off x="250825" y="2060575"/>
            <a:ext cx="8675688" cy="2530475"/>
          </a:xfrm>
          <a:prstGeom prst="rect">
            <a:avLst/>
          </a:prstGeom>
          <a:noFill/>
          <a:ln w="9525">
            <a:noFill/>
            <a:miter lim="800000"/>
            <a:headEnd/>
            <a:tailEnd/>
          </a:ln>
        </p:spPr>
        <p:txBody>
          <a:bodyPr>
            <a:spAutoFit/>
          </a:bodyPr>
          <a:lstStyle/>
          <a:p>
            <a:pPr marL="342900" indent="-342900" eaLnBrk="1" hangingPunct="1">
              <a:spcBef>
                <a:spcPct val="50000"/>
              </a:spcBef>
              <a:buFontTx/>
              <a:buAutoNum type="arabicPeriod"/>
            </a:pPr>
            <a:r>
              <a:rPr lang="en-US" sz="4000">
                <a:solidFill>
                  <a:srgbClr val="FFFF00"/>
                </a:solidFill>
              </a:rPr>
              <a:t> </a:t>
            </a:r>
            <a:r>
              <a:rPr lang="en-US" sz="4000">
                <a:solidFill>
                  <a:schemeClr val="hlink"/>
                </a:solidFill>
              </a:rPr>
              <a:t>BLEEDING</a:t>
            </a:r>
          </a:p>
          <a:p>
            <a:pPr marL="342900" indent="-342900" rtl="1" eaLnBrk="1" hangingPunct="1"/>
            <a:r>
              <a:rPr lang="en-US" sz="4000">
                <a:solidFill>
                  <a:schemeClr val="hlink"/>
                </a:solidFill>
              </a:rPr>
              <a:t>2. PAIN OR DYSMENORRHEA</a:t>
            </a:r>
          </a:p>
          <a:p>
            <a:pPr marL="342900" indent="-342900" rtl="1" eaLnBrk="1" hangingPunct="1"/>
            <a:r>
              <a:rPr lang="en-US" sz="4000">
                <a:solidFill>
                  <a:schemeClr val="hlink"/>
                </a:solidFill>
              </a:rPr>
              <a:t>3. HORMONAL</a:t>
            </a:r>
          </a:p>
          <a:p>
            <a:pPr marL="342900" indent="-342900" rtl="1" eaLnBrk="1" hangingPunct="1"/>
            <a:r>
              <a:rPr lang="en-US" sz="4000">
                <a:solidFill>
                  <a:schemeClr val="hlink"/>
                </a:solidFill>
              </a:rPr>
              <a:t>4. FUNCTIONAL OVARIAN CYSTS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Grp="1" noChangeArrowheads="1"/>
          </p:cNvSpPr>
          <p:nvPr>
            <p:ph type="title"/>
          </p:nvPr>
        </p:nvSpPr>
        <p:spPr>
          <a:xfrm>
            <a:off x="0" y="0"/>
            <a:ext cx="9144000" cy="908050"/>
          </a:xfrm>
          <a:ln>
            <a:solidFill>
              <a:schemeClr val="tx1"/>
            </a:solidFill>
          </a:ln>
        </p:spPr>
        <p:txBody>
          <a:bodyPr/>
          <a:lstStyle/>
          <a:p>
            <a:pPr fontAlgn="auto">
              <a:spcAft>
                <a:spcPts val="0"/>
              </a:spcAft>
              <a:defRPr/>
            </a:pPr>
            <a:r>
              <a:rPr lang="en-US" sz="4800">
                <a:solidFill>
                  <a:schemeClr val="folHlink"/>
                </a:solidFill>
              </a:rPr>
              <a:t>1. BLEEDING</a:t>
            </a:r>
          </a:p>
        </p:txBody>
      </p:sp>
      <p:sp>
        <p:nvSpPr>
          <p:cNvPr id="20483" name="Rectangle 3"/>
          <p:cNvSpPr>
            <a:spLocks noGrp="1" noChangeArrowheads="1"/>
          </p:cNvSpPr>
          <p:nvPr>
            <p:ph idx="1"/>
          </p:nvPr>
        </p:nvSpPr>
        <p:spPr>
          <a:xfrm>
            <a:off x="0" y="908050"/>
            <a:ext cx="9144000" cy="5949950"/>
          </a:xfrm>
        </p:spPr>
        <p:txBody>
          <a:bodyPr/>
          <a:lstStyle/>
          <a:p>
            <a:r>
              <a:rPr lang="en-US" sz="4400" smtClean="0">
                <a:solidFill>
                  <a:schemeClr val="hlink"/>
                </a:solidFill>
                <a:cs typeface="Tahoma" pitchFamily="34" charset="0"/>
              </a:rPr>
              <a:t>Irregular menstrual bleeding or an increase in the amount of bleeding are the most common side effects of IUDs in the first months after insertion. </a:t>
            </a:r>
          </a:p>
          <a:p>
            <a:r>
              <a:rPr lang="en-US" sz="4400" smtClean="0">
                <a:solidFill>
                  <a:schemeClr val="hlink"/>
                </a:solidFill>
                <a:cs typeface="Tahoma" pitchFamily="34" charset="0"/>
              </a:rPr>
              <a:t>Menstrual blood loss in users of copper IUDs increases by up to 65% over non-users.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4" name="Rectangle 4"/>
          <p:cNvSpPr>
            <a:spLocks noGrp="1" noChangeArrowheads="1"/>
          </p:cNvSpPr>
          <p:nvPr>
            <p:ph type="title"/>
          </p:nvPr>
        </p:nvSpPr>
        <p:spPr>
          <a:xfrm>
            <a:off x="0" y="0"/>
            <a:ext cx="9144000" cy="1052513"/>
          </a:xfrm>
          <a:ln>
            <a:solidFill>
              <a:schemeClr val="tx1"/>
            </a:solidFill>
          </a:ln>
        </p:spPr>
        <p:txBody>
          <a:bodyPr anchorCtr="1"/>
          <a:lstStyle/>
          <a:p>
            <a:pPr fontAlgn="auto">
              <a:spcAft>
                <a:spcPts val="0"/>
              </a:spcAft>
              <a:defRPr/>
            </a:pPr>
            <a:r>
              <a:rPr lang="en-US" sz="5400">
                <a:solidFill>
                  <a:schemeClr val="folHlink"/>
                </a:solidFill>
              </a:rPr>
              <a:t>1. BLEEDING</a:t>
            </a:r>
          </a:p>
        </p:txBody>
      </p:sp>
      <p:sp>
        <p:nvSpPr>
          <p:cNvPr id="21507" name="Rectangle 3"/>
          <p:cNvSpPr>
            <a:spLocks noGrp="1" noChangeArrowheads="1"/>
          </p:cNvSpPr>
          <p:nvPr>
            <p:ph idx="1"/>
          </p:nvPr>
        </p:nvSpPr>
        <p:spPr>
          <a:xfrm>
            <a:off x="468313" y="1196975"/>
            <a:ext cx="8301037" cy="5111750"/>
          </a:xfrm>
        </p:spPr>
        <p:txBody>
          <a:bodyPr/>
          <a:lstStyle/>
          <a:p>
            <a:pPr algn="ctr"/>
            <a:r>
              <a:rPr lang="en-US" sz="5400" smtClean="0">
                <a:solidFill>
                  <a:schemeClr val="hlink"/>
                </a:solidFill>
                <a:cs typeface="Tahoma" pitchFamily="34" charset="0"/>
              </a:rPr>
              <a:t>Use of non-steroidal anti-inflammatory agents (NSAIDs) or tranexamic acid may help to decrease the amount of menstrual blood loss. </a:t>
            </a:r>
            <a:endParaRPr lang="en-US" sz="4800" smtClean="0">
              <a:solidFill>
                <a:schemeClr val="hlink"/>
              </a:solidFill>
              <a:cs typeface="Tahoma"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8" name="Rectangle 4"/>
          <p:cNvSpPr>
            <a:spLocks noGrp="1" noChangeArrowheads="1"/>
          </p:cNvSpPr>
          <p:nvPr>
            <p:ph type="title"/>
          </p:nvPr>
        </p:nvSpPr>
        <p:spPr>
          <a:xfrm>
            <a:off x="0" y="0"/>
            <a:ext cx="9144000" cy="776288"/>
          </a:xfrm>
          <a:ln>
            <a:solidFill>
              <a:schemeClr val="tx1"/>
            </a:solidFill>
          </a:ln>
        </p:spPr>
        <p:txBody>
          <a:bodyPr/>
          <a:lstStyle/>
          <a:p>
            <a:pPr fontAlgn="auto">
              <a:spcAft>
                <a:spcPts val="0"/>
              </a:spcAft>
              <a:defRPr/>
            </a:pPr>
            <a:r>
              <a:rPr lang="en-US">
                <a:solidFill>
                  <a:schemeClr val="folHlink"/>
                </a:solidFill>
              </a:rPr>
              <a:t>1. BLEEDING</a:t>
            </a:r>
          </a:p>
        </p:txBody>
      </p:sp>
      <p:sp>
        <p:nvSpPr>
          <p:cNvPr id="22531" name="Rectangle 3"/>
          <p:cNvSpPr>
            <a:spLocks noGrp="1" noChangeArrowheads="1"/>
          </p:cNvSpPr>
          <p:nvPr>
            <p:ph idx="1"/>
          </p:nvPr>
        </p:nvSpPr>
        <p:spPr>
          <a:xfrm>
            <a:off x="0" y="836613"/>
            <a:ext cx="9144000" cy="6021387"/>
          </a:xfrm>
        </p:spPr>
        <p:txBody>
          <a:bodyPr/>
          <a:lstStyle/>
          <a:p>
            <a:r>
              <a:rPr lang="en-US" sz="3600" smtClean="0">
                <a:solidFill>
                  <a:schemeClr val="hlink"/>
                </a:solidFill>
                <a:cs typeface="Tahoma" pitchFamily="34" charset="0"/>
              </a:rPr>
              <a:t>The average number of days of spotting or bleeding appears to decrease over time. </a:t>
            </a:r>
          </a:p>
          <a:p>
            <a:r>
              <a:rPr lang="en-US" sz="3600" smtClean="0">
                <a:solidFill>
                  <a:schemeClr val="hlink"/>
                </a:solidFill>
                <a:cs typeface="Tahoma" pitchFamily="34" charset="0"/>
              </a:rPr>
              <a:t>Users of copper IUDs have an average of     13 days of bleeding or spotting in the first month after insertion, decreasing to an average of 6 days at 12 months after insertion</a:t>
            </a:r>
          </a:p>
          <a:p>
            <a:r>
              <a:rPr lang="en-US" sz="3600" smtClean="0">
                <a:solidFill>
                  <a:schemeClr val="hlink"/>
                </a:solidFill>
                <a:cs typeface="Tahoma" pitchFamily="34" charset="0"/>
              </a:rPr>
              <a:t>The cumulative termination rates for bleeding problems after 5 years of use are up to 20% for copper IUDs.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5"/>
          <p:cNvSpPr>
            <a:spLocks noGrp="1" noChangeArrowheads="1"/>
          </p:cNvSpPr>
          <p:nvPr>
            <p:ph type="title"/>
          </p:nvPr>
        </p:nvSpPr>
        <p:spPr>
          <a:xfrm>
            <a:off x="0" y="0"/>
            <a:ext cx="9144000" cy="1052513"/>
          </a:xfrm>
          <a:ln>
            <a:solidFill>
              <a:schemeClr val="tx1"/>
            </a:solidFill>
          </a:ln>
        </p:spPr>
        <p:txBody>
          <a:bodyPr/>
          <a:lstStyle/>
          <a:p>
            <a:pPr fontAlgn="auto">
              <a:spcAft>
                <a:spcPts val="0"/>
              </a:spcAft>
              <a:defRPr/>
            </a:pPr>
            <a:r>
              <a:rPr lang="en-US">
                <a:solidFill>
                  <a:schemeClr val="folHlink"/>
                </a:solidFill>
              </a:rPr>
              <a:t>1. BLEEDING</a:t>
            </a:r>
          </a:p>
        </p:txBody>
      </p:sp>
      <p:sp>
        <p:nvSpPr>
          <p:cNvPr id="23555" name="Rectangle 3"/>
          <p:cNvSpPr>
            <a:spLocks noGrp="1" noChangeArrowheads="1"/>
          </p:cNvSpPr>
          <p:nvPr>
            <p:ph idx="1"/>
          </p:nvPr>
        </p:nvSpPr>
        <p:spPr>
          <a:xfrm>
            <a:off x="0" y="1412875"/>
            <a:ext cx="9144000" cy="5445125"/>
          </a:xfrm>
        </p:spPr>
        <p:txBody>
          <a:bodyPr/>
          <a:lstStyle/>
          <a:p>
            <a:pPr>
              <a:lnSpc>
                <a:spcPct val="90000"/>
              </a:lnSpc>
            </a:pPr>
            <a:r>
              <a:rPr lang="en-US" sz="4000" smtClean="0">
                <a:solidFill>
                  <a:schemeClr val="hlink"/>
                </a:solidFill>
                <a:cs typeface="Tahoma" pitchFamily="34" charset="0"/>
              </a:rPr>
              <a:t>By contrast, users of the LNG-IUS experience a reduction in menstrual blood loss of between 74 and 97%.</a:t>
            </a:r>
          </a:p>
          <a:p>
            <a:pPr>
              <a:lnSpc>
                <a:spcPct val="90000"/>
              </a:lnSpc>
            </a:pPr>
            <a:r>
              <a:rPr lang="en-US" sz="4000" smtClean="0">
                <a:solidFill>
                  <a:schemeClr val="hlink"/>
                </a:solidFill>
                <a:cs typeface="Tahoma" pitchFamily="34" charset="0"/>
              </a:rPr>
              <a:t>Women using the LNG-IUS have an average of 16 days of bleeding or spotting at 1 month after insertion, and this decreases to an average of   4 days by 12 months after insertion.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6" name="Rectangle 4"/>
          <p:cNvSpPr>
            <a:spLocks noGrp="1" noChangeArrowheads="1"/>
          </p:cNvSpPr>
          <p:nvPr>
            <p:ph type="title"/>
          </p:nvPr>
        </p:nvSpPr>
        <p:spPr>
          <a:xfrm>
            <a:off x="0" y="0"/>
            <a:ext cx="9144000" cy="908050"/>
          </a:xfrm>
          <a:ln>
            <a:solidFill>
              <a:schemeClr val="tx1"/>
            </a:solidFill>
          </a:ln>
        </p:spPr>
        <p:txBody>
          <a:bodyPr/>
          <a:lstStyle/>
          <a:p>
            <a:pPr fontAlgn="auto">
              <a:spcAft>
                <a:spcPts val="0"/>
              </a:spcAft>
              <a:defRPr/>
            </a:pPr>
            <a:r>
              <a:rPr lang="en-US">
                <a:solidFill>
                  <a:schemeClr val="folHlink"/>
                </a:solidFill>
              </a:rPr>
              <a:t>1. BLEEDING</a:t>
            </a:r>
          </a:p>
        </p:txBody>
      </p:sp>
      <p:sp>
        <p:nvSpPr>
          <p:cNvPr id="24579" name="Rectangle 3"/>
          <p:cNvSpPr>
            <a:spLocks noGrp="1" noChangeArrowheads="1"/>
          </p:cNvSpPr>
          <p:nvPr>
            <p:ph idx="1"/>
          </p:nvPr>
        </p:nvSpPr>
        <p:spPr>
          <a:xfrm>
            <a:off x="0" y="981075"/>
            <a:ext cx="9144000" cy="5876925"/>
          </a:xfrm>
        </p:spPr>
        <p:txBody>
          <a:bodyPr/>
          <a:lstStyle/>
          <a:p>
            <a:r>
              <a:rPr lang="en-US" sz="3600" smtClean="0">
                <a:solidFill>
                  <a:schemeClr val="hlink"/>
                </a:solidFill>
                <a:cs typeface="Tahoma" pitchFamily="34" charset="0"/>
              </a:rPr>
              <a:t>The cumulative termination rates for bleeding problems after 5 years of use are up to 14% for the LNG-IUS.</a:t>
            </a:r>
          </a:p>
          <a:p>
            <a:r>
              <a:rPr lang="en-US" sz="3600" smtClean="0">
                <a:solidFill>
                  <a:schemeClr val="hlink"/>
                </a:solidFill>
                <a:cs typeface="Tahoma" pitchFamily="34" charset="0"/>
              </a:rPr>
              <a:t>Between 16 and 35% of LNG-IUS users will become amenorrheic after one year of use. </a:t>
            </a:r>
          </a:p>
          <a:p>
            <a:r>
              <a:rPr lang="en-US" sz="3600" smtClean="0">
                <a:solidFill>
                  <a:schemeClr val="hlink"/>
                </a:solidFill>
                <a:cs typeface="Tahoma" pitchFamily="34" charset="0"/>
              </a:rPr>
              <a:t>Since information received in advance will improve user satisfaction, patients should be carefully counselled regarding potential menstrual changes prior to IUD insertion.</a:t>
            </a:r>
            <a:endParaRPr lang="en-US" smtClean="0">
              <a:solidFill>
                <a:schemeClr val="hlink"/>
              </a:solidFill>
              <a:cs typeface="Tahom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4"/>
          <p:cNvSpPr>
            <a:spLocks noGrp="1" noChangeArrowheads="1"/>
          </p:cNvSpPr>
          <p:nvPr>
            <p:ph type="title"/>
          </p:nvPr>
        </p:nvSpPr>
        <p:spPr>
          <a:xfrm>
            <a:off x="457200" y="188913"/>
            <a:ext cx="8229600" cy="865187"/>
          </a:xfrm>
          <a:ln>
            <a:solidFill>
              <a:schemeClr val="tx1"/>
            </a:solidFill>
          </a:ln>
        </p:spPr>
        <p:txBody>
          <a:bodyPr/>
          <a:lstStyle/>
          <a:p>
            <a:pPr fontAlgn="auto">
              <a:spcAft>
                <a:spcPts val="0"/>
              </a:spcAft>
              <a:defRPr/>
            </a:pPr>
            <a:r>
              <a:rPr lang="en-US" sz="4800">
                <a:solidFill>
                  <a:schemeClr val="folHlink"/>
                </a:solidFill>
              </a:rPr>
              <a:t>INTRODUCTION</a:t>
            </a:r>
          </a:p>
        </p:txBody>
      </p:sp>
      <p:sp>
        <p:nvSpPr>
          <p:cNvPr id="3075" name="Rectangle 3"/>
          <p:cNvSpPr>
            <a:spLocks noGrp="1" noChangeArrowheads="1"/>
          </p:cNvSpPr>
          <p:nvPr>
            <p:ph idx="1"/>
          </p:nvPr>
        </p:nvSpPr>
        <p:spPr>
          <a:xfrm>
            <a:off x="468313" y="1196975"/>
            <a:ext cx="8280400" cy="5400675"/>
          </a:xfrm>
        </p:spPr>
        <p:txBody>
          <a:bodyPr>
            <a:normAutofit/>
          </a:bodyPr>
          <a:lstStyle/>
          <a:p>
            <a:pPr marL="265176" indent="-265176" fontAlgn="auto">
              <a:lnSpc>
                <a:spcPct val="90000"/>
              </a:lnSpc>
              <a:spcAft>
                <a:spcPts val="0"/>
              </a:spcAft>
              <a:buFont typeface="Wingdings 2"/>
              <a:buChar char=""/>
              <a:defRPr/>
            </a:pPr>
            <a:r>
              <a:rPr lang="en-US" sz="4400">
                <a:solidFill>
                  <a:schemeClr val="hlink"/>
                </a:solidFill>
              </a:rPr>
              <a:t>Worldwide, over 100 million women have used the intrauterine contraceptive device (IUD). </a:t>
            </a:r>
          </a:p>
          <a:p>
            <a:pPr marL="265176" indent="-265176" fontAlgn="auto">
              <a:lnSpc>
                <a:spcPct val="90000"/>
              </a:lnSpc>
              <a:spcAft>
                <a:spcPts val="0"/>
              </a:spcAft>
              <a:buFont typeface="Wingdings 2"/>
              <a:buChar char=""/>
              <a:defRPr/>
            </a:pPr>
            <a:r>
              <a:rPr lang="en-US" sz="4400">
                <a:solidFill>
                  <a:schemeClr val="hlink"/>
                </a:solidFill>
              </a:rPr>
              <a:t>However, in North America  less than 1% of women use this highly effective method of contraception.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04800" y="457200"/>
            <a:ext cx="7772400" cy="777875"/>
          </a:xfrm>
          <a:ln>
            <a:solidFill>
              <a:schemeClr val="tx1"/>
            </a:solidFill>
          </a:ln>
        </p:spPr>
        <p:txBody>
          <a:bodyPr/>
          <a:lstStyle/>
          <a:p>
            <a:pPr fontAlgn="auto">
              <a:spcAft>
                <a:spcPts val="0"/>
              </a:spcAft>
              <a:defRPr/>
            </a:pPr>
            <a:r>
              <a:rPr lang="en-US" sz="4000">
                <a:solidFill>
                  <a:schemeClr val="folHlink"/>
                </a:solidFill>
              </a:rPr>
              <a:t>2. PAIN OR DYSMENORRHEA</a:t>
            </a:r>
          </a:p>
        </p:txBody>
      </p:sp>
      <p:sp>
        <p:nvSpPr>
          <p:cNvPr id="25603" name="Rectangle 3"/>
          <p:cNvSpPr>
            <a:spLocks noGrp="1" noChangeArrowheads="1"/>
          </p:cNvSpPr>
          <p:nvPr>
            <p:ph idx="1"/>
          </p:nvPr>
        </p:nvSpPr>
        <p:spPr>
          <a:xfrm>
            <a:off x="0" y="1196975"/>
            <a:ext cx="9144000" cy="5661025"/>
          </a:xfrm>
        </p:spPr>
        <p:txBody>
          <a:bodyPr/>
          <a:lstStyle/>
          <a:p>
            <a:r>
              <a:rPr lang="en-US" smtClean="0">
                <a:solidFill>
                  <a:schemeClr val="hlink"/>
                </a:solidFill>
                <a:cs typeface="Tahoma" pitchFamily="34" charset="0"/>
              </a:rPr>
              <a:t>Up to 6% of copper IUD and LNG-IUS users will have discontinued use at 5 years because of pain.</a:t>
            </a:r>
          </a:p>
          <a:p>
            <a:r>
              <a:rPr lang="en-US" smtClean="0">
                <a:solidFill>
                  <a:schemeClr val="hlink"/>
                </a:solidFill>
                <a:cs typeface="Tahoma" pitchFamily="34" charset="0"/>
              </a:rPr>
              <a:t>Pain may be a physiological response to the presence of the device, but the possibility of infection, malposition of the device (including perforation), and pregnancy should be excluded. </a:t>
            </a:r>
          </a:p>
          <a:p>
            <a:r>
              <a:rPr lang="en-US" smtClean="0">
                <a:solidFill>
                  <a:schemeClr val="hlink"/>
                </a:solidFill>
                <a:cs typeface="Tahoma" pitchFamily="34" charset="0"/>
              </a:rPr>
              <a:t>The LNG-IUS has been associated with a decrease in menstrual pain.</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304800" y="457200"/>
            <a:ext cx="7772400" cy="777875"/>
          </a:xfrm>
          <a:ln>
            <a:solidFill>
              <a:schemeClr val="tx1"/>
            </a:solidFill>
          </a:ln>
        </p:spPr>
        <p:txBody>
          <a:bodyPr/>
          <a:lstStyle/>
          <a:p>
            <a:pPr fontAlgn="auto">
              <a:spcAft>
                <a:spcPts val="0"/>
              </a:spcAft>
              <a:defRPr/>
            </a:pPr>
            <a:r>
              <a:rPr lang="en-US">
                <a:solidFill>
                  <a:schemeClr val="folHlink"/>
                </a:solidFill>
              </a:rPr>
              <a:t>3. HORMONAL</a:t>
            </a:r>
          </a:p>
        </p:txBody>
      </p:sp>
      <p:sp>
        <p:nvSpPr>
          <p:cNvPr id="26627" name="Rectangle 3"/>
          <p:cNvSpPr>
            <a:spLocks noGrp="1" noChangeArrowheads="1"/>
          </p:cNvSpPr>
          <p:nvPr>
            <p:ph idx="1"/>
          </p:nvPr>
        </p:nvSpPr>
        <p:spPr>
          <a:xfrm>
            <a:off x="250825" y="1341438"/>
            <a:ext cx="8569325" cy="5111750"/>
          </a:xfrm>
        </p:spPr>
        <p:txBody>
          <a:bodyPr/>
          <a:lstStyle/>
          <a:p>
            <a:r>
              <a:rPr lang="en-US" sz="4000" smtClean="0">
                <a:solidFill>
                  <a:schemeClr val="hlink"/>
                </a:solidFill>
                <a:cs typeface="Tahoma" pitchFamily="34" charset="0"/>
              </a:rPr>
              <a:t>The LNG-IUS appears to exert some systemic hormonal effects, even though the daily dose of levonorgestrel is extremely low.</a:t>
            </a:r>
          </a:p>
          <a:p>
            <a:r>
              <a:rPr lang="en-US" sz="4000" smtClean="0">
                <a:solidFill>
                  <a:schemeClr val="hlink"/>
                </a:solidFill>
                <a:cs typeface="Tahoma" pitchFamily="34" charset="0"/>
              </a:rPr>
              <a:t>Hormonal side effects include depression, acne, headache, and breast tenderness.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idx="1"/>
          </p:nvPr>
        </p:nvSpPr>
        <p:spPr>
          <a:xfrm>
            <a:off x="250825" y="1268413"/>
            <a:ext cx="8435975" cy="5256212"/>
          </a:xfrm>
        </p:spPr>
        <p:txBody>
          <a:bodyPr/>
          <a:lstStyle/>
          <a:p>
            <a:pPr>
              <a:lnSpc>
                <a:spcPct val="90000"/>
              </a:lnSpc>
            </a:pPr>
            <a:r>
              <a:rPr lang="en-US" sz="3600" smtClean="0">
                <a:solidFill>
                  <a:schemeClr val="hlink"/>
                </a:solidFill>
                <a:cs typeface="Tahoma" pitchFamily="34" charset="0"/>
              </a:rPr>
              <a:t>Most studies report a low incidence of such adverse effects, which appear to be maximal at 3 months after insertion and then decrease. </a:t>
            </a:r>
          </a:p>
          <a:p>
            <a:pPr>
              <a:lnSpc>
                <a:spcPct val="90000"/>
              </a:lnSpc>
            </a:pPr>
            <a:r>
              <a:rPr lang="en-US" sz="3600" smtClean="0">
                <a:solidFill>
                  <a:schemeClr val="hlink"/>
                </a:solidFill>
                <a:cs typeface="Tahoma" pitchFamily="34" charset="0"/>
              </a:rPr>
              <a:t>Although weight gain has been reported as a side effect of LNG-IUS use, a large trial reported no significant difference in weight gain over 5 years in LNGIUS users and copper IUD users.</a:t>
            </a:r>
          </a:p>
        </p:txBody>
      </p:sp>
      <p:sp>
        <p:nvSpPr>
          <p:cNvPr id="27651" name="Rectangle 4"/>
          <p:cNvSpPr>
            <a:spLocks noChangeArrowheads="1"/>
          </p:cNvSpPr>
          <p:nvPr/>
        </p:nvSpPr>
        <p:spPr bwMode="auto">
          <a:xfrm>
            <a:off x="457200" y="277813"/>
            <a:ext cx="8229600" cy="776287"/>
          </a:xfrm>
          <a:prstGeom prst="rect">
            <a:avLst/>
          </a:prstGeom>
          <a:noFill/>
          <a:ln w="9525">
            <a:solidFill>
              <a:schemeClr val="tx1"/>
            </a:solidFill>
            <a:miter lim="800000"/>
            <a:headEnd/>
            <a:tailEnd/>
          </a:ln>
        </p:spPr>
        <p:txBody>
          <a:bodyPr anchor="ctr" anchorCtr="1"/>
          <a:lstStyle/>
          <a:p>
            <a:r>
              <a:rPr lang="en-US" sz="4400" b="1" i="1">
                <a:solidFill>
                  <a:schemeClr val="folHlink"/>
                </a:solidFill>
                <a:latin typeface="Arial Narrow" pitchFamily="34" charset="0"/>
              </a:rPr>
              <a:t>3. HORMONAL</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04800" y="457200"/>
            <a:ext cx="7772400" cy="922338"/>
          </a:xfrm>
          <a:ln>
            <a:solidFill>
              <a:schemeClr val="tx1"/>
            </a:solidFill>
          </a:ln>
        </p:spPr>
        <p:txBody>
          <a:bodyPr/>
          <a:lstStyle/>
          <a:p>
            <a:pPr fontAlgn="auto">
              <a:spcAft>
                <a:spcPts val="0"/>
              </a:spcAft>
              <a:defRPr/>
            </a:pPr>
            <a:r>
              <a:rPr lang="en-US">
                <a:solidFill>
                  <a:schemeClr val="folHlink"/>
                </a:solidFill>
              </a:rPr>
              <a:t>4. FUNCTIONAL OVARIAN CYSTS</a:t>
            </a:r>
          </a:p>
        </p:txBody>
      </p:sp>
      <p:sp>
        <p:nvSpPr>
          <p:cNvPr id="28675" name="Rectangle 3"/>
          <p:cNvSpPr>
            <a:spLocks noGrp="1" noChangeArrowheads="1"/>
          </p:cNvSpPr>
          <p:nvPr>
            <p:ph idx="1"/>
          </p:nvPr>
        </p:nvSpPr>
        <p:spPr>
          <a:xfrm>
            <a:off x="323850" y="1484313"/>
            <a:ext cx="8362950" cy="4924425"/>
          </a:xfrm>
        </p:spPr>
        <p:txBody>
          <a:bodyPr/>
          <a:lstStyle/>
          <a:p>
            <a:r>
              <a:rPr lang="en-US" sz="4400" smtClean="0">
                <a:solidFill>
                  <a:schemeClr val="hlink"/>
                </a:solidFill>
                <a:cs typeface="Tahoma" pitchFamily="34" charset="0"/>
              </a:rPr>
              <a:t>Functional ovarian cysts have been reported in up to 30% of LNG-IUS users.</a:t>
            </a:r>
          </a:p>
          <a:p>
            <a:r>
              <a:rPr lang="en-US" sz="4400" smtClean="0">
                <a:solidFill>
                  <a:schemeClr val="hlink"/>
                </a:solidFill>
                <a:cs typeface="Tahoma" pitchFamily="34" charset="0"/>
              </a:rPr>
              <a:t>Since these cysts usually resolve spontaneously, they should be managed expectantly.</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ln>
            <a:solidFill>
              <a:schemeClr val="tx1"/>
            </a:solidFill>
          </a:ln>
        </p:spPr>
        <p:txBody>
          <a:bodyPr/>
          <a:lstStyle/>
          <a:p>
            <a:pPr fontAlgn="auto">
              <a:spcAft>
                <a:spcPts val="0"/>
              </a:spcAft>
              <a:defRPr/>
            </a:pPr>
            <a:r>
              <a:rPr lang="en-US" sz="5900">
                <a:solidFill>
                  <a:schemeClr val="folHlink"/>
                </a:solidFill>
              </a:rPr>
              <a:t>RISKS</a:t>
            </a:r>
          </a:p>
        </p:txBody>
      </p:sp>
      <p:sp>
        <p:nvSpPr>
          <p:cNvPr id="29699" name="Rectangle 3"/>
          <p:cNvSpPr>
            <a:spLocks noGrp="1" noChangeArrowheads="1"/>
          </p:cNvSpPr>
          <p:nvPr>
            <p:ph idx="1"/>
          </p:nvPr>
        </p:nvSpPr>
        <p:spPr>
          <a:xfrm>
            <a:off x="685800" y="2373313"/>
            <a:ext cx="7772400" cy="2903537"/>
          </a:xfrm>
        </p:spPr>
        <p:txBody>
          <a:bodyPr/>
          <a:lstStyle/>
          <a:p>
            <a:pPr marL="609600" indent="-609600">
              <a:lnSpc>
                <a:spcPct val="80000"/>
              </a:lnSpc>
              <a:buFontTx/>
              <a:buNone/>
            </a:pPr>
            <a:r>
              <a:rPr lang="en-US" sz="4400" smtClean="0">
                <a:solidFill>
                  <a:srgbClr val="FFFF00"/>
                </a:solidFill>
                <a:cs typeface="Tahoma" pitchFamily="34" charset="0"/>
              </a:rPr>
              <a:t>1. </a:t>
            </a:r>
            <a:r>
              <a:rPr lang="en-US" sz="4400" smtClean="0">
                <a:solidFill>
                  <a:schemeClr val="hlink"/>
                </a:solidFill>
                <a:cs typeface="Tahoma" pitchFamily="34" charset="0"/>
              </a:rPr>
              <a:t>UTERINE PERFORATION</a:t>
            </a:r>
          </a:p>
          <a:p>
            <a:pPr marL="609600" indent="-609600">
              <a:lnSpc>
                <a:spcPct val="80000"/>
              </a:lnSpc>
              <a:buFontTx/>
              <a:buNone/>
            </a:pPr>
            <a:r>
              <a:rPr lang="en-US" sz="4400" smtClean="0">
                <a:solidFill>
                  <a:schemeClr val="hlink"/>
                </a:solidFill>
                <a:cs typeface="Tahoma" pitchFamily="34" charset="0"/>
              </a:rPr>
              <a:t>2. INFECTION</a:t>
            </a:r>
          </a:p>
          <a:p>
            <a:pPr marL="609600" indent="-609600">
              <a:lnSpc>
                <a:spcPct val="80000"/>
              </a:lnSpc>
              <a:buFontTx/>
              <a:buNone/>
            </a:pPr>
            <a:r>
              <a:rPr lang="en-US" sz="4400" smtClean="0">
                <a:solidFill>
                  <a:schemeClr val="hlink"/>
                </a:solidFill>
                <a:cs typeface="Tahoma" pitchFamily="34" charset="0"/>
              </a:rPr>
              <a:t>3. EXPULSION</a:t>
            </a:r>
          </a:p>
          <a:p>
            <a:pPr marL="609600" indent="-609600">
              <a:lnSpc>
                <a:spcPct val="80000"/>
              </a:lnSpc>
              <a:buFontTx/>
              <a:buNone/>
            </a:pPr>
            <a:r>
              <a:rPr lang="en-US" sz="4400" smtClean="0">
                <a:solidFill>
                  <a:schemeClr val="hlink"/>
                </a:solidFill>
                <a:cs typeface="Tahoma" pitchFamily="34" charset="0"/>
              </a:rPr>
              <a:t>4. FAILURE</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04800" y="457200"/>
            <a:ext cx="7772400" cy="777875"/>
          </a:xfrm>
          <a:ln>
            <a:solidFill>
              <a:schemeClr val="tx1"/>
            </a:solidFill>
          </a:ln>
        </p:spPr>
        <p:txBody>
          <a:bodyPr/>
          <a:lstStyle/>
          <a:p>
            <a:pPr fontAlgn="auto">
              <a:spcAft>
                <a:spcPts val="0"/>
              </a:spcAft>
              <a:defRPr/>
            </a:pPr>
            <a:r>
              <a:rPr lang="en-US">
                <a:solidFill>
                  <a:schemeClr val="folHlink"/>
                </a:solidFill>
              </a:rPr>
              <a:t>1. UTERINE PERFORATION</a:t>
            </a:r>
          </a:p>
        </p:txBody>
      </p:sp>
      <p:sp>
        <p:nvSpPr>
          <p:cNvPr id="30723" name="Rectangle 3"/>
          <p:cNvSpPr>
            <a:spLocks noGrp="1" noChangeArrowheads="1"/>
          </p:cNvSpPr>
          <p:nvPr>
            <p:ph idx="1"/>
          </p:nvPr>
        </p:nvSpPr>
        <p:spPr>
          <a:xfrm>
            <a:off x="323850" y="1125538"/>
            <a:ext cx="8496300" cy="5183187"/>
          </a:xfrm>
        </p:spPr>
        <p:txBody>
          <a:bodyPr/>
          <a:lstStyle/>
          <a:p>
            <a:r>
              <a:rPr lang="en-US" sz="4000" smtClean="0">
                <a:solidFill>
                  <a:schemeClr val="hlink"/>
                </a:solidFill>
                <a:cs typeface="Tahoma" pitchFamily="34" charset="0"/>
              </a:rPr>
              <a:t>Uterine perforation is a rare complication of IUD insertion, occurring at a rate of 0.6 to 1.6 per 1000 insertions.</a:t>
            </a:r>
          </a:p>
          <a:p>
            <a:r>
              <a:rPr lang="en-US" sz="4000" smtClean="0">
                <a:solidFill>
                  <a:schemeClr val="hlink"/>
                </a:solidFill>
                <a:cs typeface="Tahoma" pitchFamily="34" charset="0"/>
              </a:rPr>
              <a:t>All uterine perforations, either partial or complete, occur or are initiated at the time of IUD insertion.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4" name="Rectangle 4"/>
          <p:cNvSpPr>
            <a:spLocks noGrp="1" noChangeArrowheads="1"/>
          </p:cNvSpPr>
          <p:nvPr>
            <p:ph type="title"/>
          </p:nvPr>
        </p:nvSpPr>
        <p:spPr>
          <a:xfrm>
            <a:off x="304800" y="457200"/>
            <a:ext cx="7772400" cy="777875"/>
          </a:xfrm>
          <a:ln>
            <a:solidFill>
              <a:schemeClr val="tx1"/>
            </a:solidFill>
          </a:ln>
        </p:spPr>
        <p:txBody>
          <a:bodyPr anchorCtr="1"/>
          <a:lstStyle/>
          <a:p>
            <a:pPr fontAlgn="auto">
              <a:spcAft>
                <a:spcPts val="0"/>
              </a:spcAft>
              <a:defRPr/>
            </a:pPr>
            <a:r>
              <a:rPr lang="en-US">
                <a:solidFill>
                  <a:schemeClr val="folHlink"/>
                </a:solidFill>
              </a:rPr>
              <a:t>1. UTERINE PERFORATION</a:t>
            </a:r>
          </a:p>
        </p:txBody>
      </p:sp>
      <p:sp>
        <p:nvSpPr>
          <p:cNvPr id="31747" name="Rectangle 3"/>
          <p:cNvSpPr>
            <a:spLocks noGrp="1" noChangeArrowheads="1"/>
          </p:cNvSpPr>
          <p:nvPr>
            <p:ph idx="1"/>
          </p:nvPr>
        </p:nvSpPr>
        <p:spPr/>
        <p:txBody>
          <a:bodyPr/>
          <a:lstStyle/>
          <a:p>
            <a:pPr marL="609600" indent="-609600">
              <a:lnSpc>
                <a:spcPct val="90000"/>
              </a:lnSpc>
            </a:pPr>
            <a:r>
              <a:rPr lang="en-US" sz="3600" smtClean="0">
                <a:solidFill>
                  <a:schemeClr val="hlink"/>
                </a:solidFill>
                <a:cs typeface="Tahoma" pitchFamily="34" charset="0"/>
              </a:rPr>
              <a:t>Risk factors for perforation include:</a:t>
            </a:r>
          </a:p>
          <a:p>
            <a:pPr marL="609600" indent="-609600">
              <a:lnSpc>
                <a:spcPct val="90000"/>
              </a:lnSpc>
              <a:buFont typeface="Wingdings" pitchFamily="2" charset="2"/>
              <a:buAutoNum type="arabicPeriod"/>
            </a:pPr>
            <a:r>
              <a:rPr lang="en-US" sz="3600" smtClean="0">
                <a:solidFill>
                  <a:schemeClr val="hlink"/>
                </a:solidFill>
                <a:cs typeface="Tahoma" pitchFamily="34" charset="0"/>
              </a:rPr>
              <a:t>Postpartum insertion, </a:t>
            </a:r>
          </a:p>
          <a:p>
            <a:pPr marL="609600" indent="-609600">
              <a:lnSpc>
                <a:spcPct val="90000"/>
              </a:lnSpc>
              <a:buFont typeface="Wingdings" pitchFamily="2" charset="2"/>
              <a:buAutoNum type="arabicPeriod"/>
            </a:pPr>
            <a:r>
              <a:rPr lang="en-US" sz="3600" smtClean="0">
                <a:solidFill>
                  <a:schemeClr val="hlink"/>
                </a:solidFill>
                <a:cs typeface="Tahoma" pitchFamily="34" charset="0"/>
              </a:rPr>
              <a:t>An inexperienced operator, and </a:t>
            </a:r>
          </a:p>
          <a:p>
            <a:pPr marL="609600" indent="-609600">
              <a:lnSpc>
                <a:spcPct val="90000"/>
              </a:lnSpc>
              <a:buFont typeface="Wingdings" pitchFamily="2" charset="2"/>
              <a:buAutoNum type="arabicPeriod"/>
            </a:pPr>
            <a:r>
              <a:rPr lang="en-US" sz="3600" smtClean="0">
                <a:solidFill>
                  <a:schemeClr val="hlink"/>
                </a:solidFill>
                <a:cs typeface="Tahoma" pitchFamily="34" charset="0"/>
              </a:rPr>
              <a:t>A uterus that is immobile, </a:t>
            </a:r>
          </a:p>
          <a:p>
            <a:pPr marL="609600" indent="-609600">
              <a:lnSpc>
                <a:spcPct val="90000"/>
              </a:lnSpc>
              <a:buFont typeface="Wingdings" pitchFamily="2" charset="2"/>
              <a:buAutoNum type="arabicPeriod"/>
            </a:pPr>
            <a:r>
              <a:rPr lang="en-US" sz="3600" smtClean="0">
                <a:solidFill>
                  <a:schemeClr val="hlink"/>
                </a:solidFill>
                <a:cs typeface="Tahoma" pitchFamily="34" charset="0"/>
              </a:rPr>
              <a:t>Extremely anteverted or </a:t>
            </a:r>
          </a:p>
          <a:p>
            <a:pPr marL="609600" indent="-609600">
              <a:lnSpc>
                <a:spcPct val="90000"/>
              </a:lnSpc>
              <a:buFont typeface="Wingdings" pitchFamily="2" charset="2"/>
              <a:buAutoNum type="arabicPeriod"/>
            </a:pPr>
            <a:r>
              <a:rPr lang="en-US" sz="3600" smtClean="0">
                <a:solidFill>
                  <a:schemeClr val="hlink"/>
                </a:solidFill>
                <a:cs typeface="Tahoma" pitchFamily="34" charset="0"/>
              </a:rPr>
              <a:t>Extremely retroverted.</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0" y="0"/>
            <a:ext cx="9144000" cy="836613"/>
          </a:xfrm>
          <a:ln>
            <a:solidFill>
              <a:schemeClr val="tx1"/>
            </a:solidFill>
          </a:ln>
        </p:spPr>
        <p:txBody>
          <a:bodyPr/>
          <a:lstStyle/>
          <a:p>
            <a:pPr fontAlgn="auto">
              <a:spcAft>
                <a:spcPts val="0"/>
              </a:spcAft>
              <a:defRPr/>
            </a:pPr>
            <a:r>
              <a:rPr lang="en-US">
                <a:solidFill>
                  <a:schemeClr val="folHlink"/>
                </a:solidFill>
              </a:rPr>
              <a:t>2. INFECTION</a:t>
            </a:r>
          </a:p>
        </p:txBody>
      </p:sp>
      <p:sp>
        <p:nvSpPr>
          <p:cNvPr id="32771" name="Rectangle 3"/>
          <p:cNvSpPr>
            <a:spLocks noGrp="1" noChangeArrowheads="1"/>
          </p:cNvSpPr>
          <p:nvPr>
            <p:ph idx="1"/>
          </p:nvPr>
        </p:nvSpPr>
        <p:spPr>
          <a:xfrm>
            <a:off x="468313" y="1125538"/>
            <a:ext cx="8280400" cy="5256212"/>
          </a:xfrm>
        </p:spPr>
        <p:txBody>
          <a:bodyPr/>
          <a:lstStyle/>
          <a:p>
            <a:pPr algn="ctr"/>
            <a:r>
              <a:rPr lang="en-US" sz="4800" smtClean="0">
                <a:solidFill>
                  <a:schemeClr val="hlink"/>
                </a:solidFill>
                <a:cs typeface="Tahoma" pitchFamily="34" charset="0"/>
              </a:rPr>
              <a:t>Evidence from large cohort studies ,case-control studies, and randomized controlled trials indicates that any risk of genital tract infection after the first month of IUD use is small.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0" name="Rectangle 4"/>
          <p:cNvSpPr>
            <a:spLocks noGrp="1" noChangeArrowheads="1"/>
          </p:cNvSpPr>
          <p:nvPr>
            <p:ph type="title"/>
          </p:nvPr>
        </p:nvSpPr>
        <p:spPr>
          <a:xfrm>
            <a:off x="0" y="0"/>
            <a:ext cx="9144000" cy="981075"/>
          </a:xfrm>
          <a:ln>
            <a:solidFill>
              <a:schemeClr val="tx1"/>
            </a:solidFill>
          </a:ln>
        </p:spPr>
        <p:txBody>
          <a:bodyPr/>
          <a:lstStyle/>
          <a:p>
            <a:pPr fontAlgn="auto">
              <a:spcAft>
                <a:spcPts val="0"/>
              </a:spcAft>
              <a:defRPr/>
            </a:pPr>
            <a:r>
              <a:rPr lang="en-US">
                <a:solidFill>
                  <a:schemeClr val="folHlink"/>
                </a:solidFill>
              </a:rPr>
              <a:t>2. INFECTION</a:t>
            </a:r>
          </a:p>
        </p:txBody>
      </p:sp>
      <p:sp>
        <p:nvSpPr>
          <p:cNvPr id="33795" name="Rectangle 3"/>
          <p:cNvSpPr>
            <a:spLocks noGrp="1" noChangeArrowheads="1"/>
          </p:cNvSpPr>
          <p:nvPr>
            <p:ph idx="1"/>
          </p:nvPr>
        </p:nvSpPr>
        <p:spPr>
          <a:xfrm>
            <a:off x="0" y="1196975"/>
            <a:ext cx="9144000" cy="5661025"/>
          </a:xfrm>
        </p:spPr>
        <p:txBody>
          <a:bodyPr/>
          <a:lstStyle/>
          <a:p>
            <a:r>
              <a:rPr lang="en-US" sz="4000" smtClean="0">
                <a:solidFill>
                  <a:schemeClr val="folHlink"/>
                </a:solidFill>
                <a:cs typeface="Tahoma" pitchFamily="34" charset="0"/>
              </a:rPr>
              <a:t>There appears to be an inverse relation between the risk of infection and the time since IUD insertion. </a:t>
            </a:r>
          </a:p>
          <a:p>
            <a:r>
              <a:rPr lang="en-US" sz="4000" smtClean="0">
                <a:solidFill>
                  <a:schemeClr val="folHlink"/>
                </a:solidFill>
                <a:cs typeface="Tahoma" pitchFamily="34" charset="0"/>
              </a:rPr>
              <a:t>The Women’s Health Study data showed a relative risk of PID of 3.8 in the first month after insertion, reaching baseline risk after 4 months.</a:t>
            </a:r>
            <a:r>
              <a:rPr lang="en-US" sz="4000" smtClean="0">
                <a:cs typeface="Tahoma" pitchFamily="34" charset="0"/>
              </a:rPr>
              <a:t>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4"/>
          <p:cNvSpPr>
            <a:spLocks noGrp="1" noChangeArrowheads="1"/>
          </p:cNvSpPr>
          <p:nvPr>
            <p:ph type="title"/>
          </p:nvPr>
        </p:nvSpPr>
        <p:spPr>
          <a:xfrm>
            <a:off x="0" y="0"/>
            <a:ext cx="9144000" cy="981075"/>
          </a:xfrm>
          <a:ln>
            <a:solidFill>
              <a:schemeClr val="tx1"/>
            </a:solidFill>
          </a:ln>
        </p:spPr>
        <p:txBody>
          <a:bodyPr/>
          <a:lstStyle/>
          <a:p>
            <a:pPr fontAlgn="auto">
              <a:spcAft>
                <a:spcPts val="0"/>
              </a:spcAft>
              <a:defRPr/>
            </a:pPr>
            <a:r>
              <a:rPr lang="en-US">
                <a:solidFill>
                  <a:schemeClr val="folHlink"/>
                </a:solidFill>
              </a:rPr>
              <a:t>2. INFECTION</a:t>
            </a:r>
          </a:p>
        </p:txBody>
      </p:sp>
      <p:sp>
        <p:nvSpPr>
          <p:cNvPr id="34819" name="Rectangle 3"/>
          <p:cNvSpPr>
            <a:spLocks noGrp="1" noChangeArrowheads="1"/>
          </p:cNvSpPr>
          <p:nvPr>
            <p:ph idx="1"/>
          </p:nvPr>
        </p:nvSpPr>
        <p:spPr>
          <a:xfrm>
            <a:off x="0" y="1196975"/>
            <a:ext cx="9144000" cy="5661025"/>
          </a:xfrm>
        </p:spPr>
        <p:txBody>
          <a:bodyPr/>
          <a:lstStyle/>
          <a:p>
            <a:pPr>
              <a:lnSpc>
                <a:spcPct val="90000"/>
              </a:lnSpc>
            </a:pPr>
            <a:r>
              <a:rPr lang="en-US" sz="3600" smtClean="0">
                <a:solidFill>
                  <a:schemeClr val="hlink"/>
                </a:solidFill>
                <a:cs typeface="Tahoma" pitchFamily="34" charset="0"/>
              </a:rPr>
              <a:t>Although insertion of an IUD contaminates the endometrial cavity with bacteria, the cavity becomes sterile soon afterwards. </a:t>
            </a:r>
          </a:p>
          <a:p>
            <a:pPr>
              <a:lnSpc>
                <a:spcPct val="90000"/>
              </a:lnSpc>
            </a:pPr>
            <a:r>
              <a:rPr lang="en-US" sz="3600" smtClean="0">
                <a:solidFill>
                  <a:schemeClr val="hlink"/>
                </a:solidFill>
                <a:cs typeface="Tahoma" pitchFamily="34" charset="0"/>
              </a:rPr>
              <a:t>Investigations by the World Health Organization found the risk to be highest in the first 20 days following insertion.</a:t>
            </a:r>
          </a:p>
          <a:p>
            <a:pPr>
              <a:lnSpc>
                <a:spcPct val="90000"/>
              </a:lnSpc>
            </a:pPr>
            <a:r>
              <a:rPr lang="en-US" sz="3600" smtClean="0">
                <a:solidFill>
                  <a:schemeClr val="hlink"/>
                </a:solidFill>
                <a:cs typeface="Tahoma" pitchFamily="34" charset="0"/>
              </a:rPr>
              <a:t>Exposure to STIs, and not the use of the IUD itself, is responsible for PID occurring after the first month of use.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2" name="Rectangle 4"/>
          <p:cNvSpPr>
            <a:spLocks noGrp="1" noChangeArrowheads="1"/>
          </p:cNvSpPr>
          <p:nvPr>
            <p:ph type="title"/>
          </p:nvPr>
        </p:nvSpPr>
        <p:spPr>
          <a:xfrm>
            <a:off x="304800" y="457200"/>
            <a:ext cx="7772400" cy="777875"/>
          </a:xfrm>
          <a:ln>
            <a:solidFill>
              <a:schemeClr val="tx1"/>
            </a:solidFill>
          </a:ln>
        </p:spPr>
        <p:txBody>
          <a:bodyPr anchorCtr="1"/>
          <a:lstStyle/>
          <a:p>
            <a:pPr fontAlgn="auto">
              <a:spcAft>
                <a:spcPts val="0"/>
              </a:spcAft>
              <a:defRPr/>
            </a:pPr>
            <a:r>
              <a:rPr lang="en-US">
                <a:solidFill>
                  <a:schemeClr val="folHlink"/>
                </a:solidFill>
              </a:rPr>
              <a:t>INTRODUCTION</a:t>
            </a:r>
          </a:p>
        </p:txBody>
      </p:sp>
      <p:sp>
        <p:nvSpPr>
          <p:cNvPr id="68611" name="Rectangle 3"/>
          <p:cNvSpPr>
            <a:spLocks noGrp="1" noChangeArrowheads="1"/>
          </p:cNvSpPr>
          <p:nvPr>
            <p:ph idx="1"/>
          </p:nvPr>
        </p:nvSpPr>
        <p:spPr>
          <a:xfrm>
            <a:off x="457200" y="1268413"/>
            <a:ext cx="8229600" cy="4862512"/>
          </a:xfrm>
        </p:spPr>
        <p:txBody>
          <a:bodyPr>
            <a:normAutofit/>
          </a:bodyPr>
          <a:lstStyle/>
          <a:p>
            <a:pPr marL="265176" indent="-265176" fontAlgn="auto">
              <a:spcAft>
                <a:spcPts val="0"/>
              </a:spcAft>
              <a:buFont typeface="Wingdings 2"/>
              <a:buChar char=""/>
              <a:defRPr/>
            </a:pPr>
            <a:r>
              <a:rPr lang="en-US" sz="4000">
                <a:solidFill>
                  <a:schemeClr val="hlink"/>
                </a:solidFill>
              </a:rPr>
              <a:t>2 copper IUDs (Nova-T and Flexi-T 300) and a levonorgestrel-releasing device (Mirena) are currently available.</a:t>
            </a:r>
          </a:p>
          <a:p>
            <a:pPr marL="265176" indent="-265176" fontAlgn="auto">
              <a:spcAft>
                <a:spcPts val="0"/>
              </a:spcAft>
              <a:buFont typeface="Wingdings 2"/>
              <a:buChar char=""/>
              <a:defRPr/>
            </a:pPr>
            <a:r>
              <a:rPr lang="en-US" sz="4000">
                <a:solidFill>
                  <a:schemeClr val="hlink"/>
                </a:solidFill>
              </a:rPr>
              <a:t>Mirena is also referred to as a levonorgestrel-releasing intrauterine system (LNG-IUS).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8" name="Rectangle 4"/>
          <p:cNvSpPr>
            <a:spLocks noGrp="1" noChangeArrowheads="1"/>
          </p:cNvSpPr>
          <p:nvPr>
            <p:ph type="title"/>
          </p:nvPr>
        </p:nvSpPr>
        <p:spPr>
          <a:xfrm>
            <a:off x="0" y="0"/>
            <a:ext cx="9144000" cy="981075"/>
          </a:xfrm>
          <a:ln>
            <a:solidFill>
              <a:schemeClr val="tx1"/>
            </a:solidFill>
          </a:ln>
        </p:spPr>
        <p:txBody>
          <a:bodyPr/>
          <a:lstStyle/>
          <a:p>
            <a:pPr fontAlgn="auto">
              <a:spcAft>
                <a:spcPts val="0"/>
              </a:spcAft>
              <a:defRPr/>
            </a:pPr>
            <a:r>
              <a:rPr lang="en-US">
                <a:solidFill>
                  <a:schemeClr val="folHlink"/>
                </a:solidFill>
              </a:rPr>
              <a:t>2. INFECTION</a:t>
            </a:r>
          </a:p>
        </p:txBody>
      </p:sp>
      <p:sp>
        <p:nvSpPr>
          <p:cNvPr id="35843" name="Rectangle 3"/>
          <p:cNvSpPr>
            <a:spLocks noGrp="1" noChangeArrowheads="1"/>
          </p:cNvSpPr>
          <p:nvPr>
            <p:ph idx="1"/>
          </p:nvPr>
        </p:nvSpPr>
        <p:spPr/>
        <p:txBody>
          <a:bodyPr/>
          <a:lstStyle/>
          <a:p>
            <a:pPr>
              <a:lnSpc>
                <a:spcPct val="90000"/>
              </a:lnSpc>
            </a:pPr>
            <a:r>
              <a:rPr lang="en-US" sz="4000" smtClean="0">
                <a:solidFill>
                  <a:schemeClr val="hlink"/>
                </a:solidFill>
                <a:cs typeface="Tahoma" pitchFamily="34" charset="0"/>
              </a:rPr>
              <a:t>It remains unclear whether the risk of PID is reduced in users of the LNG-IUS compared to users of the copper IUDs.</a:t>
            </a:r>
          </a:p>
          <a:p>
            <a:pPr>
              <a:lnSpc>
                <a:spcPct val="90000"/>
              </a:lnSpc>
            </a:pPr>
            <a:r>
              <a:rPr lang="en-US" sz="4000" smtClean="0">
                <a:solidFill>
                  <a:schemeClr val="hlink"/>
                </a:solidFill>
                <a:cs typeface="Tahoma" pitchFamily="34" charset="0"/>
              </a:rPr>
              <a:t>IUD users should continue to use condoms for protection against STIs.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04800" y="457200"/>
            <a:ext cx="7772400" cy="922338"/>
          </a:xfrm>
          <a:ln>
            <a:solidFill>
              <a:schemeClr val="tx1"/>
            </a:solidFill>
          </a:ln>
        </p:spPr>
        <p:txBody>
          <a:bodyPr/>
          <a:lstStyle/>
          <a:p>
            <a:pPr fontAlgn="auto">
              <a:spcAft>
                <a:spcPts val="0"/>
              </a:spcAft>
              <a:defRPr/>
            </a:pPr>
            <a:r>
              <a:rPr lang="en-US">
                <a:solidFill>
                  <a:schemeClr val="folHlink"/>
                </a:solidFill>
              </a:rPr>
              <a:t>3. EXPULSION</a:t>
            </a:r>
          </a:p>
        </p:txBody>
      </p:sp>
      <p:sp>
        <p:nvSpPr>
          <p:cNvPr id="36867" name="Rectangle 3"/>
          <p:cNvSpPr>
            <a:spLocks noGrp="1" noChangeArrowheads="1"/>
          </p:cNvSpPr>
          <p:nvPr>
            <p:ph idx="1"/>
          </p:nvPr>
        </p:nvSpPr>
        <p:spPr>
          <a:xfrm>
            <a:off x="0" y="1268413"/>
            <a:ext cx="9144000" cy="5589587"/>
          </a:xfrm>
        </p:spPr>
        <p:txBody>
          <a:bodyPr/>
          <a:lstStyle/>
          <a:p>
            <a:r>
              <a:rPr lang="en-US" smtClean="0">
                <a:solidFill>
                  <a:schemeClr val="hlink"/>
                </a:solidFill>
                <a:cs typeface="Tahoma" pitchFamily="34" charset="0"/>
              </a:rPr>
              <a:t>Expulsion of the IUD is most common in the first year of use (2–10% of users). </a:t>
            </a:r>
          </a:p>
          <a:p>
            <a:r>
              <a:rPr lang="en-US" smtClean="0">
                <a:solidFill>
                  <a:schemeClr val="hlink"/>
                </a:solidFill>
                <a:cs typeface="Tahoma" pitchFamily="34" charset="0"/>
              </a:rPr>
              <a:t>The 5-year cumulative expulsion rate for the copper IUD is 6.7% and for the LNG-IUS is 5.8%.</a:t>
            </a:r>
          </a:p>
          <a:p>
            <a:r>
              <a:rPr lang="en-US" smtClean="0">
                <a:solidFill>
                  <a:schemeClr val="hlink"/>
                </a:solidFill>
                <a:cs typeface="Tahoma" pitchFamily="34" charset="0"/>
              </a:rPr>
              <a:t>Risk factors for expulsion include insertion immediately postpartum, nulliparity, and previous IUD expulsion.</a:t>
            </a:r>
          </a:p>
          <a:p>
            <a:r>
              <a:rPr lang="en-US" smtClean="0">
                <a:solidFill>
                  <a:schemeClr val="hlink"/>
                </a:solidFill>
                <a:cs typeface="Tahoma" pitchFamily="34" charset="0"/>
              </a:rPr>
              <a:t>A woman who has expelled one IUD has a 30% chance of expelling a subsequent device.</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0" y="0"/>
            <a:ext cx="9144000" cy="850900"/>
          </a:xfrm>
          <a:ln>
            <a:solidFill>
              <a:schemeClr val="tx1"/>
            </a:solidFill>
          </a:ln>
        </p:spPr>
        <p:txBody>
          <a:bodyPr/>
          <a:lstStyle/>
          <a:p>
            <a:pPr fontAlgn="auto">
              <a:spcAft>
                <a:spcPts val="0"/>
              </a:spcAft>
              <a:defRPr/>
            </a:pPr>
            <a:r>
              <a:rPr lang="en-US">
                <a:solidFill>
                  <a:srgbClr val="FFFF00"/>
                </a:solidFill>
              </a:rPr>
              <a:t>4. FAILURE</a:t>
            </a:r>
          </a:p>
        </p:txBody>
      </p:sp>
      <p:sp>
        <p:nvSpPr>
          <p:cNvPr id="37891" name="Rectangle 3"/>
          <p:cNvSpPr>
            <a:spLocks noGrp="1" noChangeArrowheads="1"/>
          </p:cNvSpPr>
          <p:nvPr>
            <p:ph idx="1"/>
          </p:nvPr>
        </p:nvSpPr>
        <p:spPr>
          <a:xfrm>
            <a:off x="0" y="836613"/>
            <a:ext cx="9144000" cy="6021387"/>
          </a:xfrm>
        </p:spPr>
        <p:txBody>
          <a:bodyPr/>
          <a:lstStyle/>
          <a:p>
            <a:r>
              <a:rPr lang="en-US" smtClean="0">
                <a:solidFill>
                  <a:schemeClr val="folHlink"/>
                </a:solidFill>
                <a:cs typeface="Tahoma" pitchFamily="34" charset="0"/>
              </a:rPr>
              <a:t>If a woman becomes pregnant with an IUD </a:t>
            </a:r>
            <a:r>
              <a:rPr lang="en-US" i="1" smtClean="0">
                <a:solidFill>
                  <a:schemeClr val="folHlink"/>
                </a:solidFill>
                <a:cs typeface="Tahoma" pitchFamily="34" charset="0"/>
              </a:rPr>
              <a:t>in situ</a:t>
            </a:r>
            <a:r>
              <a:rPr lang="en-US" smtClean="0">
                <a:solidFill>
                  <a:schemeClr val="folHlink"/>
                </a:solidFill>
                <a:cs typeface="Tahoma" pitchFamily="34" charset="0"/>
              </a:rPr>
              <a:t>, the possibility of ectopic pregnancy must be excluded.</a:t>
            </a:r>
          </a:p>
          <a:p>
            <a:r>
              <a:rPr lang="en-US" smtClean="0">
                <a:solidFill>
                  <a:schemeClr val="folHlink"/>
                </a:solidFill>
                <a:cs typeface="Tahoma" pitchFamily="34" charset="0"/>
              </a:rPr>
              <a:t>The risk of spontaneous abortion is increased in women who continue a pregnancy with an IUD in place. </a:t>
            </a:r>
          </a:p>
          <a:p>
            <a:r>
              <a:rPr lang="en-US" smtClean="0">
                <a:solidFill>
                  <a:schemeClr val="folHlink"/>
                </a:solidFill>
                <a:cs typeface="Tahoma" pitchFamily="34" charset="0"/>
              </a:rPr>
              <a:t>The UK Family Planning Research Network study found that 75% of pregnancies aborted if a copper IUD was left in situ, but that early removal virtually eliminated the risk of septic abortion.</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8" name="Rectangle 4"/>
          <p:cNvSpPr>
            <a:spLocks noGrp="1" noChangeArrowheads="1"/>
          </p:cNvSpPr>
          <p:nvPr>
            <p:ph type="title"/>
          </p:nvPr>
        </p:nvSpPr>
        <p:spPr>
          <a:xfrm>
            <a:off x="0" y="0"/>
            <a:ext cx="9144000" cy="850900"/>
          </a:xfrm>
          <a:ln>
            <a:solidFill>
              <a:schemeClr val="tx1"/>
            </a:solidFill>
          </a:ln>
        </p:spPr>
        <p:txBody>
          <a:bodyPr anchorCtr="1"/>
          <a:lstStyle/>
          <a:p>
            <a:pPr fontAlgn="auto">
              <a:spcAft>
                <a:spcPts val="0"/>
              </a:spcAft>
              <a:defRPr/>
            </a:pPr>
            <a:r>
              <a:rPr lang="en-US">
                <a:solidFill>
                  <a:srgbClr val="FFFF00"/>
                </a:solidFill>
              </a:rPr>
              <a:t>4. FAILURE</a:t>
            </a:r>
          </a:p>
        </p:txBody>
      </p:sp>
      <p:sp>
        <p:nvSpPr>
          <p:cNvPr id="38915" name="Rectangle 3"/>
          <p:cNvSpPr>
            <a:spLocks noGrp="1" noChangeArrowheads="1"/>
          </p:cNvSpPr>
          <p:nvPr>
            <p:ph idx="1"/>
          </p:nvPr>
        </p:nvSpPr>
        <p:spPr>
          <a:xfrm>
            <a:off x="312738" y="1158875"/>
            <a:ext cx="8435975" cy="5149850"/>
          </a:xfrm>
        </p:spPr>
        <p:txBody>
          <a:bodyPr/>
          <a:lstStyle/>
          <a:p>
            <a:r>
              <a:rPr lang="en-US" sz="4000" smtClean="0">
                <a:solidFill>
                  <a:schemeClr val="folHlink"/>
                </a:solidFill>
                <a:cs typeface="Tahoma" pitchFamily="34" charset="0"/>
              </a:rPr>
              <a:t>If the IUD was removed, 89% of women had a live birth, compared to 25% of women who left the IUD in place.</a:t>
            </a:r>
          </a:p>
          <a:p>
            <a:r>
              <a:rPr lang="en-US" sz="4000" smtClean="0">
                <a:solidFill>
                  <a:schemeClr val="folHlink"/>
                </a:solidFill>
                <a:cs typeface="Tahoma" pitchFamily="34" charset="0"/>
              </a:rPr>
              <a:t>Although the risk of spontaneous abortion appears to be normalized after IUD removal, the risk of preterm delivery remains higher.</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2" name="Rectangle 4"/>
          <p:cNvSpPr>
            <a:spLocks noGrp="1" noChangeArrowheads="1"/>
          </p:cNvSpPr>
          <p:nvPr>
            <p:ph type="title"/>
          </p:nvPr>
        </p:nvSpPr>
        <p:spPr>
          <a:xfrm>
            <a:off x="0" y="0"/>
            <a:ext cx="9144000" cy="1139825"/>
          </a:xfrm>
          <a:ln>
            <a:solidFill>
              <a:schemeClr val="tx1"/>
            </a:solidFill>
          </a:ln>
        </p:spPr>
        <p:txBody>
          <a:bodyPr anchorCtr="1"/>
          <a:lstStyle/>
          <a:p>
            <a:pPr fontAlgn="auto">
              <a:spcAft>
                <a:spcPts val="0"/>
              </a:spcAft>
              <a:defRPr/>
            </a:pPr>
            <a:r>
              <a:rPr lang="en-US">
                <a:solidFill>
                  <a:srgbClr val="FFFF00"/>
                </a:solidFill>
              </a:rPr>
              <a:t>MYTHS AND MISCONCEPTIONS</a:t>
            </a:r>
          </a:p>
        </p:txBody>
      </p:sp>
      <p:sp>
        <p:nvSpPr>
          <p:cNvPr id="39939" name="Rectangle 3"/>
          <p:cNvSpPr>
            <a:spLocks noGrp="1" noChangeArrowheads="1"/>
          </p:cNvSpPr>
          <p:nvPr>
            <p:ph idx="1"/>
          </p:nvPr>
        </p:nvSpPr>
        <p:spPr>
          <a:xfrm>
            <a:off x="250825" y="1600200"/>
            <a:ext cx="8713788" cy="4530725"/>
          </a:xfrm>
        </p:spPr>
        <p:txBody>
          <a:bodyPr/>
          <a:lstStyle/>
          <a:p>
            <a:pPr marL="609600" indent="-609600">
              <a:buFont typeface="Wingdings" pitchFamily="2" charset="2"/>
              <a:buNone/>
            </a:pPr>
            <a:r>
              <a:rPr lang="en-US" sz="3600" smtClean="0">
                <a:cs typeface="Tahoma" pitchFamily="34" charset="0"/>
              </a:rPr>
              <a:t>1. </a:t>
            </a:r>
            <a:r>
              <a:rPr lang="en-US" sz="3600" smtClean="0">
                <a:solidFill>
                  <a:schemeClr val="folHlink"/>
                </a:solidFill>
                <a:cs typeface="Tahoma" pitchFamily="34" charset="0"/>
              </a:rPr>
              <a:t>Nulliparous women cannot use IUDs.</a:t>
            </a:r>
          </a:p>
          <a:p>
            <a:pPr marL="609600" indent="-609600">
              <a:buFont typeface="Wingdings" pitchFamily="2" charset="2"/>
              <a:buNone/>
            </a:pPr>
            <a:r>
              <a:rPr lang="en-US" sz="3600" smtClean="0">
                <a:solidFill>
                  <a:schemeClr val="folHlink"/>
                </a:solidFill>
                <a:cs typeface="Tahoma" pitchFamily="34" charset="0"/>
              </a:rPr>
              <a:t>2. IUDs increase the risk of ectopic pregnancy.</a:t>
            </a:r>
          </a:p>
          <a:p>
            <a:pPr marL="609600" indent="-609600">
              <a:buFont typeface="Wingdings" pitchFamily="2" charset="2"/>
              <a:buNone/>
            </a:pPr>
            <a:r>
              <a:rPr lang="en-US" sz="3600" smtClean="0">
                <a:solidFill>
                  <a:schemeClr val="folHlink"/>
                </a:solidFill>
                <a:cs typeface="Tahoma" pitchFamily="34" charset="0"/>
              </a:rPr>
              <a:t>3. IUDs increase the risk of infertility.</a:t>
            </a:r>
          </a:p>
          <a:p>
            <a:pPr marL="609600" indent="-609600">
              <a:buFont typeface="Wingdings" pitchFamily="2" charset="2"/>
              <a:buNone/>
            </a:pPr>
            <a:r>
              <a:rPr lang="en-US" sz="3600" smtClean="0">
                <a:solidFill>
                  <a:schemeClr val="folHlink"/>
                </a:solidFill>
                <a:cs typeface="Tahoma" pitchFamily="34" charset="0"/>
              </a:rPr>
              <a:t>4. IUDs increase the long-term risk of PID.</a:t>
            </a:r>
          </a:p>
          <a:p>
            <a:pPr marL="609600" indent="-609600">
              <a:buFont typeface="Wingdings" pitchFamily="2" charset="2"/>
              <a:buNone/>
            </a:pPr>
            <a:r>
              <a:rPr lang="en-US" sz="3600" smtClean="0">
                <a:solidFill>
                  <a:schemeClr val="folHlink"/>
                </a:solidFill>
                <a:cs typeface="Tahoma" pitchFamily="34" charset="0"/>
              </a:rPr>
              <a:t>5. IUDs are not effective contraceptives.</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ln>
            <a:solidFill>
              <a:schemeClr val="tx1"/>
            </a:solidFill>
          </a:ln>
        </p:spPr>
        <p:txBody>
          <a:bodyPr/>
          <a:lstStyle/>
          <a:p>
            <a:pPr fontAlgn="auto">
              <a:spcAft>
                <a:spcPts val="0"/>
              </a:spcAft>
              <a:defRPr/>
            </a:pPr>
            <a:r>
              <a:rPr lang="en-US" sz="4000">
                <a:solidFill>
                  <a:srgbClr val="FFFF00"/>
                </a:solidFill>
              </a:rPr>
              <a:t>MYTHS AND MISCONCEPTIONS</a:t>
            </a:r>
          </a:p>
        </p:txBody>
      </p:sp>
      <p:sp>
        <p:nvSpPr>
          <p:cNvPr id="40963" name="Rectangle 3"/>
          <p:cNvSpPr>
            <a:spLocks noGrp="1" noChangeArrowheads="1"/>
          </p:cNvSpPr>
          <p:nvPr>
            <p:ph idx="1"/>
          </p:nvPr>
        </p:nvSpPr>
        <p:spPr/>
        <p:txBody>
          <a:bodyPr/>
          <a:lstStyle/>
          <a:p>
            <a:pPr algn="ctr">
              <a:buFont typeface="Wingdings" pitchFamily="2" charset="2"/>
              <a:buNone/>
            </a:pPr>
            <a:r>
              <a:rPr lang="en-US" sz="3600" smtClean="0">
                <a:solidFill>
                  <a:schemeClr val="tx2"/>
                </a:solidFill>
                <a:cs typeface="Tahoma" pitchFamily="34" charset="0"/>
              </a:rPr>
              <a:t>Nulliparous women cannot use IUDs.</a:t>
            </a:r>
          </a:p>
          <a:p>
            <a:pPr algn="ctr">
              <a:buFont typeface="Wingdings" pitchFamily="2" charset="2"/>
              <a:buNone/>
            </a:pPr>
            <a:r>
              <a:rPr lang="en-US" sz="4000" b="1" i="1" u="sng" smtClean="0">
                <a:solidFill>
                  <a:srgbClr val="FFFF00"/>
                </a:solidFill>
                <a:cs typeface="Tahoma" pitchFamily="34" charset="0"/>
              </a:rPr>
              <a:t>Fact:</a:t>
            </a:r>
            <a:r>
              <a:rPr lang="en-US" sz="4000" b="1" i="1" u="sng" smtClean="0">
                <a:cs typeface="Tahoma" pitchFamily="34" charset="0"/>
              </a:rPr>
              <a:t> </a:t>
            </a:r>
          </a:p>
          <a:p>
            <a:r>
              <a:rPr lang="en-US" sz="3600" smtClean="0">
                <a:solidFill>
                  <a:schemeClr val="folHlink"/>
                </a:solidFill>
                <a:cs typeface="Tahoma" pitchFamily="34" charset="0"/>
              </a:rPr>
              <a:t>Nulliparity is not a contraindication to IUD use.</a:t>
            </a:r>
          </a:p>
          <a:p>
            <a:r>
              <a:rPr lang="en-US" sz="3600" smtClean="0">
                <a:solidFill>
                  <a:schemeClr val="folHlink"/>
                </a:solidFill>
                <a:cs typeface="Tahoma" pitchFamily="34" charset="0"/>
              </a:rPr>
              <a:t>In carefully selected nulliparous women, IUDs may be successfully used.</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4"/>
          <p:cNvSpPr>
            <a:spLocks noGrp="1" noChangeArrowheads="1"/>
          </p:cNvSpPr>
          <p:nvPr>
            <p:ph type="title"/>
          </p:nvPr>
        </p:nvSpPr>
        <p:spPr>
          <a:xfrm>
            <a:off x="0" y="53975"/>
            <a:ext cx="9144000" cy="927100"/>
          </a:xfrm>
          <a:ln>
            <a:solidFill>
              <a:schemeClr val="tx1"/>
            </a:solidFill>
          </a:ln>
        </p:spPr>
        <p:txBody>
          <a:bodyPr/>
          <a:lstStyle/>
          <a:p>
            <a:pPr fontAlgn="auto">
              <a:spcAft>
                <a:spcPts val="0"/>
              </a:spcAft>
              <a:defRPr/>
            </a:pPr>
            <a:r>
              <a:rPr lang="en-US">
                <a:solidFill>
                  <a:srgbClr val="FFFF00"/>
                </a:solidFill>
              </a:rPr>
              <a:t>MYTHS AND MISCONCEPTIONS</a:t>
            </a:r>
          </a:p>
        </p:txBody>
      </p:sp>
      <p:sp>
        <p:nvSpPr>
          <p:cNvPr id="41987" name="Rectangle 3"/>
          <p:cNvSpPr>
            <a:spLocks noGrp="1" noChangeArrowheads="1"/>
          </p:cNvSpPr>
          <p:nvPr>
            <p:ph idx="1"/>
          </p:nvPr>
        </p:nvSpPr>
        <p:spPr>
          <a:xfrm>
            <a:off x="0" y="1052513"/>
            <a:ext cx="9144000" cy="5805487"/>
          </a:xfrm>
        </p:spPr>
        <p:txBody>
          <a:bodyPr/>
          <a:lstStyle/>
          <a:p>
            <a:pPr algn="ctr">
              <a:lnSpc>
                <a:spcPct val="90000"/>
              </a:lnSpc>
              <a:buFont typeface="Wingdings" pitchFamily="2" charset="2"/>
              <a:buNone/>
            </a:pPr>
            <a:r>
              <a:rPr lang="en-US" smtClean="0">
                <a:solidFill>
                  <a:schemeClr val="tx2"/>
                </a:solidFill>
                <a:cs typeface="Tahoma" pitchFamily="34" charset="0"/>
              </a:rPr>
              <a:t>IUDs increase the risk of ectopic pregnancy.</a:t>
            </a:r>
          </a:p>
          <a:p>
            <a:pPr algn="ctr">
              <a:lnSpc>
                <a:spcPct val="90000"/>
              </a:lnSpc>
              <a:buFont typeface="Wingdings" pitchFamily="2" charset="2"/>
              <a:buNone/>
            </a:pPr>
            <a:r>
              <a:rPr lang="en-US" b="1" i="1" u="sng" smtClean="0">
                <a:solidFill>
                  <a:srgbClr val="FFFF00"/>
                </a:solidFill>
                <a:cs typeface="Tahoma" pitchFamily="34" charset="0"/>
              </a:rPr>
              <a:t>Fact:</a:t>
            </a:r>
            <a:r>
              <a:rPr lang="en-US" b="1" i="1" u="sng" smtClean="0">
                <a:cs typeface="Tahoma" pitchFamily="34" charset="0"/>
              </a:rPr>
              <a:t> </a:t>
            </a:r>
          </a:p>
          <a:p>
            <a:pPr>
              <a:lnSpc>
                <a:spcPct val="90000"/>
              </a:lnSpc>
            </a:pPr>
            <a:r>
              <a:rPr lang="en-US" smtClean="0">
                <a:solidFill>
                  <a:schemeClr val="folHlink"/>
                </a:solidFill>
                <a:cs typeface="Tahoma" pitchFamily="34" charset="0"/>
              </a:rPr>
              <a:t>IUDs do not increase the risk of ectopic pregnancy.</a:t>
            </a:r>
          </a:p>
          <a:p>
            <a:pPr>
              <a:lnSpc>
                <a:spcPct val="90000"/>
              </a:lnSpc>
            </a:pPr>
            <a:r>
              <a:rPr lang="en-US" smtClean="0">
                <a:solidFill>
                  <a:schemeClr val="folHlink"/>
                </a:solidFill>
                <a:cs typeface="Tahoma" pitchFamily="34" charset="0"/>
              </a:rPr>
              <a:t>Because IUDs work primarily by preventing fertilization, IUD users have a lower risk of ectopic pregnancy than women who are not using any form of birth control (0.02–0.25/100 WY versus 0.12–0.5/100 WY). </a:t>
            </a:r>
          </a:p>
          <a:p>
            <a:pPr>
              <a:lnSpc>
                <a:spcPct val="90000"/>
              </a:lnSpc>
            </a:pPr>
            <a:r>
              <a:rPr lang="en-US" smtClean="0">
                <a:solidFill>
                  <a:schemeClr val="folHlink"/>
                </a:solidFill>
                <a:cs typeface="Tahoma" pitchFamily="34" charset="0"/>
              </a:rPr>
              <a:t>However, in women who conceive with an IUD in place, the diagnosis of ectopic pregnancy should be excluded.</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idx="1"/>
          </p:nvPr>
        </p:nvSpPr>
        <p:spPr>
          <a:xfrm>
            <a:off x="0" y="936625"/>
            <a:ext cx="9144000" cy="5876925"/>
          </a:xfrm>
        </p:spPr>
        <p:txBody>
          <a:bodyPr>
            <a:normAutofit lnSpcReduction="10000"/>
          </a:bodyPr>
          <a:lstStyle/>
          <a:p>
            <a:pPr algn="ctr">
              <a:buFont typeface="Wingdings" pitchFamily="2" charset="2"/>
              <a:buNone/>
            </a:pPr>
            <a:r>
              <a:rPr lang="en-US" sz="4000" smtClean="0">
                <a:solidFill>
                  <a:schemeClr val="tx2"/>
                </a:solidFill>
                <a:cs typeface="Tahoma" pitchFamily="34" charset="0"/>
              </a:rPr>
              <a:t>IUDs increase the risk of infertility.</a:t>
            </a:r>
          </a:p>
          <a:p>
            <a:pPr algn="ctr">
              <a:buFont typeface="Wingdings" pitchFamily="2" charset="2"/>
              <a:buNone/>
            </a:pPr>
            <a:r>
              <a:rPr lang="en-US" sz="3600" b="1" i="1" u="sng" smtClean="0">
                <a:solidFill>
                  <a:srgbClr val="FFFF00"/>
                </a:solidFill>
                <a:cs typeface="Tahoma" pitchFamily="34" charset="0"/>
              </a:rPr>
              <a:t>Fact:</a:t>
            </a:r>
            <a:r>
              <a:rPr lang="en-US" sz="3600" b="1" i="1" u="sng" smtClean="0">
                <a:cs typeface="Tahoma" pitchFamily="34" charset="0"/>
              </a:rPr>
              <a:t> </a:t>
            </a:r>
          </a:p>
          <a:p>
            <a:r>
              <a:rPr lang="en-US" sz="3600" smtClean="0">
                <a:solidFill>
                  <a:schemeClr val="folHlink"/>
                </a:solidFill>
                <a:cs typeface="Tahoma" pitchFamily="34" charset="0"/>
              </a:rPr>
              <a:t>IUDs do not increase the risk of infertility. Women who discontinue use of an IUD in order to conceive are able to conceive at the same rate as women who have never used an IUD. </a:t>
            </a:r>
          </a:p>
          <a:p>
            <a:r>
              <a:rPr lang="en-US" sz="3600" smtClean="0">
                <a:solidFill>
                  <a:schemeClr val="folHlink"/>
                </a:solidFill>
                <a:cs typeface="Tahoma" pitchFamily="34" charset="0"/>
              </a:rPr>
              <a:t>Copper IUD use is not associated with an increase in tubal factor infertility in nulliparous women.</a:t>
            </a:r>
          </a:p>
        </p:txBody>
      </p:sp>
      <p:sp>
        <p:nvSpPr>
          <p:cNvPr id="43011" name="Rectangle 4"/>
          <p:cNvSpPr>
            <a:spLocks noChangeArrowheads="1"/>
          </p:cNvSpPr>
          <p:nvPr/>
        </p:nvSpPr>
        <p:spPr bwMode="auto">
          <a:xfrm>
            <a:off x="0" y="53975"/>
            <a:ext cx="9144000" cy="927100"/>
          </a:xfrm>
          <a:prstGeom prst="rect">
            <a:avLst/>
          </a:prstGeom>
          <a:noFill/>
          <a:ln w="9525">
            <a:solidFill>
              <a:schemeClr val="tx1"/>
            </a:solidFill>
            <a:miter lim="800000"/>
            <a:headEnd/>
            <a:tailEnd/>
          </a:ln>
        </p:spPr>
        <p:txBody>
          <a:bodyPr anchor="ctr"/>
          <a:lstStyle/>
          <a:p>
            <a:r>
              <a:rPr lang="en-US" sz="4400" b="1" i="1">
                <a:solidFill>
                  <a:srgbClr val="FFFF00"/>
                </a:solidFill>
                <a:latin typeface="Arial Narrow" pitchFamily="34" charset="0"/>
              </a:rPr>
              <a:t>MYTHS AND MISCONCEPTIONS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3"/>
          <p:cNvSpPr>
            <a:spLocks noGrp="1" noChangeArrowheads="1"/>
          </p:cNvSpPr>
          <p:nvPr>
            <p:ph idx="1"/>
          </p:nvPr>
        </p:nvSpPr>
        <p:spPr>
          <a:xfrm>
            <a:off x="0" y="1052513"/>
            <a:ext cx="9144000" cy="5805487"/>
          </a:xfrm>
        </p:spPr>
        <p:txBody>
          <a:bodyPr/>
          <a:lstStyle/>
          <a:p>
            <a:pPr algn="ctr">
              <a:lnSpc>
                <a:spcPct val="90000"/>
              </a:lnSpc>
              <a:buFont typeface="Wingdings" pitchFamily="2" charset="2"/>
              <a:buNone/>
            </a:pPr>
            <a:r>
              <a:rPr lang="en-US" sz="3600" smtClean="0">
                <a:solidFill>
                  <a:schemeClr val="tx2"/>
                </a:solidFill>
                <a:cs typeface="Tahoma" pitchFamily="34" charset="0"/>
              </a:rPr>
              <a:t>IUDs increase the long-term risk of PID.</a:t>
            </a:r>
          </a:p>
          <a:p>
            <a:pPr algn="ctr">
              <a:lnSpc>
                <a:spcPct val="90000"/>
              </a:lnSpc>
              <a:buFont typeface="Wingdings" pitchFamily="2" charset="2"/>
              <a:buNone/>
            </a:pPr>
            <a:r>
              <a:rPr lang="en-US" sz="3600" b="1" i="1" u="sng" smtClean="0">
                <a:solidFill>
                  <a:srgbClr val="FFFF00"/>
                </a:solidFill>
                <a:cs typeface="Tahoma" pitchFamily="34" charset="0"/>
              </a:rPr>
              <a:t>Fact:</a:t>
            </a:r>
            <a:r>
              <a:rPr lang="en-US" sz="3600" i="1" smtClean="0">
                <a:cs typeface="Tahoma" pitchFamily="34" charset="0"/>
              </a:rPr>
              <a:t> </a:t>
            </a:r>
          </a:p>
          <a:p>
            <a:pPr>
              <a:lnSpc>
                <a:spcPct val="90000"/>
              </a:lnSpc>
            </a:pPr>
            <a:r>
              <a:rPr lang="en-US" smtClean="0">
                <a:solidFill>
                  <a:schemeClr val="folHlink"/>
                </a:solidFill>
                <a:cs typeface="Tahoma" pitchFamily="34" charset="0"/>
              </a:rPr>
              <a:t>The incidence of PID among IUD users is less than 2 episodes per 1000 years of use, similar to that of the general population. </a:t>
            </a:r>
          </a:p>
          <a:p>
            <a:pPr>
              <a:lnSpc>
                <a:spcPct val="90000"/>
              </a:lnSpc>
            </a:pPr>
            <a:r>
              <a:rPr lang="en-US" smtClean="0">
                <a:solidFill>
                  <a:schemeClr val="folHlink"/>
                </a:solidFill>
                <a:cs typeface="Tahoma" pitchFamily="34" charset="0"/>
              </a:rPr>
              <a:t>The increase in risk of PID associated with IUD use appears to be related only to the insertion process.</a:t>
            </a:r>
          </a:p>
          <a:p>
            <a:pPr>
              <a:lnSpc>
                <a:spcPct val="90000"/>
              </a:lnSpc>
            </a:pPr>
            <a:r>
              <a:rPr lang="en-US" smtClean="0">
                <a:solidFill>
                  <a:schemeClr val="folHlink"/>
                </a:solidFill>
                <a:cs typeface="Tahoma" pitchFamily="34" charset="0"/>
              </a:rPr>
              <a:t>After the first month of use, the risk of infection is not significantly higher than</a:t>
            </a:r>
            <a:r>
              <a:rPr lang="en-US" smtClean="0">
                <a:cs typeface="Tahoma" pitchFamily="34" charset="0"/>
              </a:rPr>
              <a:t> </a:t>
            </a:r>
            <a:r>
              <a:rPr lang="en-US" smtClean="0">
                <a:solidFill>
                  <a:schemeClr val="folHlink"/>
                </a:solidFill>
                <a:cs typeface="Tahoma" pitchFamily="34" charset="0"/>
              </a:rPr>
              <a:t>in women without IUDs.</a:t>
            </a:r>
          </a:p>
        </p:txBody>
      </p:sp>
      <p:sp>
        <p:nvSpPr>
          <p:cNvPr id="44035" name="Rectangle 4"/>
          <p:cNvSpPr>
            <a:spLocks noChangeArrowheads="1"/>
          </p:cNvSpPr>
          <p:nvPr/>
        </p:nvSpPr>
        <p:spPr bwMode="auto">
          <a:xfrm>
            <a:off x="0" y="53975"/>
            <a:ext cx="9144000" cy="927100"/>
          </a:xfrm>
          <a:prstGeom prst="rect">
            <a:avLst/>
          </a:prstGeom>
          <a:noFill/>
          <a:ln w="9525">
            <a:solidFill>
              <a:schemeClr val="tx1"/>
            </a:solidFill>
            <a:miter lim="800000"/>
            <a:headEnd/>
            <a:tailEnd/>
          </a:ln>
        </p:spPr>
        <p:txBody>
          <a:bodyPr anchor="ctr"/>
          <a:lstStyle/>
          <a:p>
            <a:r>
              <a:rPr lang="en-US" sz="4400" b="1" i="1">
                <a:solidFill>
                  <a:srgbClr val="FFFF00"/>
                </a:solidFill>
                <a:latin typeface="Arial Narrow" pitchFamily="34" charset="0"/>
              </a:rPr>
              <a:t>MYTHS AND MISCONCEPTIONS</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idx="1"/>
          </p:nvPr>
        </p:nvSpPr>
        <p:spPr>
          <a:xfrm>
            <a:off x="0" y="981075"/>
            <a:ext cx="9144000" cy="5876925"/>
          </a:xfrm>
        </p:spPr>
        <p:txBody>
          <a:bodyPr/>
          <a:lstStyle/>
          <a:p>
            <a:pPr algn="ctr">
              <a:buFont typeface="Wingdings" pitchFamily="2" charset="2"/>
              <a:buNone/>
            </a:pPr>
            <a:r>
              <a:rPr lang="en-US" sz="4000" smtClean="0">
                <a:solidFill>
                  <a:schemeClr val="tx2"/>
                </a:solidFill>
                <a:cs typeface="Tahoma" pitchFamily="34" charset="0"/>
              </a:rPr>
              <a:t>IUDs are not effective contraceptives.</a:t>
            </a:r>
          </a:p>
          <a:p>
            <a:pPr algn="ctr">
              <a:buFont typeface="Wingdings" pitchFamily="2" charset="2"/>
              <a:buNone/>
            </a:pPr>
            <a:r>
              <a:rPr lang="en-US" sz="4000" b="1" i="1" u="sng" smtClean="0">
                <a:solidFill>
                  <a:srgbClr val="FFFF00"/>
                </a:solidFill>
                <a:cs typeface="Tahoma" pitchFamily="34" charset="0"/>
              </a:rPr>
              <a:t>Fact:</a:t>
            </a:r>
            <a:r>
              <a:rPr lang="en-US" sz="4000" i="1" smtClean="0">
                <a:cs typeface="Tahoma" pitchFamily="34" charset="0"/>
              </a:rPr>
              <a:t> </a:t>
            </a:r>
          </a:p>
          <a:p>
            <a:r>
              <a:rPr lang="en-US" sz="3600" smtClean="0">
                <a:solidFill>
                  <a:schemeClr val="folHlink"/>
                </a:solidFill>
                <a:cs typeface="Tahoma" pitchFamily="34" charset="0"/>
              </a:rPr>
              <a:t>IUDs are a highly effective method of birth control. </a:t>
            </a:r>
          </a:p>
          <a:p>
            <a:r>
              <a:rPr lang="en-US" sz="3600" smtClean="0">
                <a:solidFill>
                  <a:schemeClr val="folHlink"/>
                </a:solidFill>
                <a:cs typeface="Tahoma" pitchFamily="34" charset="0"/>
              </a:rPr>
              <a:t>In fact, in long-term users of IUDs, the failure rate approaches that of tubal ligation.</a:t>
            </a:r>
          </a:p>
          <a:p>
            <a:r>
              <a:rPr lang="en-US" sz="3600" smtClean="0">
                <a:solidFill>
                  <a:schemeClr val="folHlink"/>
                </a:solidFill>
                <a:cs typeface="Tahoma" pitchFamily="34" charset="0"/>
              </a:rPr>
              <a:t>The LNG-IUS appears to be as effective as tubal ligation.</a:t>
            </a:r>
          </a:p>
        </p:txBody>
      </p:sp>
      <p:sp>
        <p:nvSpPr>
          <p:cNvPr id="45059" name="Rectangle 4"/>
          <p:cNvSpPr>
            <a:spLocks noChangeArrowheads="1"/>
          </p:cNvSpPr>
          <p:nvPr/>
        </p:nvSpPr>
        <p:spPr bwMode="auto">
          <a:xfrm>
            <a:off x="0" y="53975"/>
            <a:ext cx="9144000" cy="927100"/>
          </a:xfrm>
          <a:prstGeom prst="rect">
            <a:avLst/>
          </a:prstGeom>
          <a:noFill/>
          <a:ln w="9525">
            <a:solidFill>
              <a:schemeClr val="tx1"/>
            </a:solidFill>
            <a:miter lim="800000"/>
            <a:headEnd/>
            <a:tailEnd/>
          </a:ln>
        </p:spPr>
        <p:txBody>
          <a:bodyPr anchor="ctr"/>
          <a:lstStyle/>
          <a:p>
            <a:r>
              <a:rPr lang="en-US" sz="4400" b="1" i="1">
                <a:solidFill>
                  <a:srgbClr val="FFFF00"/>
                </a:solidFill>
                <a:latin typeface="Arial Narrow" pitchFamily="34" charset="0"/>
              </a:rPr>
              <a:t>MYTHS AND MISCONCEPTIONS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15913" y="611188"/>
            <a:ext cx="7581900" cy="912812"/>
          </a:xfrm>
          <a:ln>
            <a:solidFill>
              <a:schemeClr val="tx1"/>
            </a:solidFill>
          </a:ln>
        </p:spPr>
        <p:txBody>
          <a:bodyPr/>
          <a:lstStyle/>
          <a:p>
            <a:pPr fontAlgn="auto">
              <a:spcAft>
                <a:spcPts val="0"/>
              </a:spcAft>
              <a:defRPr/>
            </a:pPr>
            <a:r>
              <a:rPr lang="en-US" sz="4800">
                <a:solidFill>
                  <a:schemeClr val="folHlink"/>
                </a:solidFill>
              </a:rPr>
              <a:t>EFFICACY</a:t>
            </a:r>
          </a:p>
        </p:txBody>
      </p:sp>
      <p:sp>
        <p:nvSpPr>
          <p:cNvPr id="4099" name="Rectangle 3"/>
          <p:cNvSpPr>
            <a:spLocks noGrp="1" noChangeArrowheads="1"/>
          </p:cNvSpPr>
          <p:nvPr>
            <p:ph idx="1"/>
          </p:nvPr>
        </p:nvSpPr>
        <p:spPr>
          <a:xfrm>
            <a:off x="696913" y="2530475"/>
            <a:ext cx="7685087" cy="3270250"/>
          </a:xfrm>
        </p:spPr>
        <p:txBody>
          <a:bodyPr>
            <a:normAutofit/>
          </a:bodyPr>
          <a:lstStyle/>
          <a:p>
            <a:pPr marL="265176" indent="-265176" algn="ctr" fontAlgn="auto">
              <a:lnSpc>
                <a:spcPct val="90000"/>
              </a:lnSpc>
              <a:spcAft>
                <a:spcPts val="0"/>
              </a:spcAft>
              <a:buFont typeface="Wingdings 2"/>
              <a:buChar char=""/>
              <a:defRPr/>
            </a:pPr>
            <a:r>
              <a:rPr lang="en-US" sz="5400">
                <a:solidFill>
                  <a:schemeClr val="hlink"/>
                </a:solidFill>
              </a:rPr>
              <a:t>Intrauterine devices are highly effective  methods of reversible contraception.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0" y="0"/>
            <a:ext cx="9144000" cy="981075"/>
          </a:xfrm>
          <a:ln>
            <a:solidFill>
              <a:schemeClr val="tx1"/>
            </a:solidFill>
          </a:ln>
        </p:spPr>
        <p:txBody>
          <a:bodyPr/>
          <a:lstStyle/>
          <a:p>
            <a:pPr fontAlgn="auto">
              <a:spcAft>
                <a:spcPts val="0"/>
              </a:spcAft>
              <a:defRPr/>
            </a:pPr>
            <a:r>
              <a:rPr lang="en-US" sz="5400">
                <a:solidFill>
                  <a:srgbClr val="FFFF00"/>
                </a:solidFill>
              </a:rPr>
              <a:t>INITIATION</a:t>
            </a:r>
          </a:p>
        </p:txBody>
      </p:sp>
      <p:sp>
        <p:nvSpPr>
          <p:cNvPr id="46083" name="Rectangle 3"/>
          <p:cNvSpPr>
            <a:spLocks noGrp="1" noChangeArrowheads="1"/>
          </p:cNvSpPr>
          <p:nvPr>
            <p:ph idx="1"/>
          </p:nvPr>
        </p:nvSpPr>
        <p:spPr>
          <a:xfrm>
            <a:off x="395288" y="1557338"/>
            <a:ext cx="8353425" cy="4608512"/>
          </a:xfrm>
        </p:spPr>
        <p:txBody>
          <a:bodyPr/>
          <a:lstStyle/>
          <a:p>
            <a:pPr algn="ctr"/>
            <a:r>
              <a:rPr lang="en-US" sz="4800" smtClean="0">
                <a:solidFill>
                  <a:schemeClr val="folHlink"/>
                </a:solidFill>
                <a:cs typeface="Tahoma" pitchFamily="34" charset="0"/>
              </a:rPr>
              <a:t>Prior to insertion</a:t>
            </a:r>
            <a:r>
              <a:rPr lang="en-US" sz="4800" smtClean="0">
                <a:cs typeface="Tahoma" pitchFamily="34" charset="0"/>
              </a:rPr>
              <a:t>, </a:t>
            </a:r>
            <a:r>
              <a:rPr lang="en-US" sz="4800" smtClean="0">
                <a:solidFill>
                  <a:srgbClr val="FFFF00"/>
                </a:solidFill>
                <a:cs typeface="Tahoma" pitchFamily="34" charset="0"/>
              </a:rPr>
              <a:t>informed consent</a:t>
            </a:r>
            <a:r>
              <a:rPr lang="en-US" sz="4800" smtClean="0">
                <a:cs typeface="Tahoma" pitchFamily="34" charset="0"/>
              </a:rPr>
              <a:t> </a:t>
            </a:r>
            <a:r>
              <a:rPr lang="en-US" sz="4800" smtClean="0">
                <a:solidFill>
                  <a:schemeClr val="folHlink"/>
                </a:solidFill>
                <a:cs typeface="Tahoma" pitchFamily="34" charset="0"/>
              </a:rPr>
              <a:t>should be obtained and the patient should be aware of the risks, benefits, and alternative methods of contraception</a:t>
            </a:r>
            <a:r>
              <a:rPr lang="en-US" sz="4800" smtClean="0">
                <a:cs typeface="Tahoma" pitchFamily="34" charset="0"/>
              </a:rPr>
              <a:t>. </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2" name="Rectangle 4"/>
          <p:cNvSpPr>
            <a:spLocks noGrp="1" noChangeArrowheads="1"/>
          </p:cNvSpPr>
          <p:nvPr>
            <p:ph type="title"/>
          </p:nvPr>
        </p:nvSpPr>
        <p:spPr>
          <a:xfrm>
            <a:off x="468313" y="260350"/>
            <a:ext cx="8229600" cy="1139825"/>
          </a:xfrm>
          <a:ln>
            <a:solidFill>
              <a:schemeClr val="tx1"/>
            </a:solidFill>
          </a:ln>
        </p:spPr>
        <p:txBody>
          <a:bodyPr anchorCtr="1"/>
          <a:lstStyle/>
          <a:p>
            <a:pPr fontAlgn="auto">
              <a:spcAft>
                <a:spcPts val="0"/>
              </a:spcAft>
              <a:defRPr/>
            </a:pPr>
            <a:r>
              <a:rPr lang="en-US" sz="6500">
                <a:solidFill>
                  <a:schemeClr val="accent1">
                    <a:tint val="88000"/>
                    <a:satMod val="150000"/>
                  </a:schemeClr>
                </a:solidFill>
              </a:rPr>
              <a:t>INITIATION</a:t>
            </a:r>
          </a:p>
        </p:txBody>
      </p:sp>
      <p:sp>
        <p:nvSpPr>
          <p:cNvPr id="47107" name="Rectangle 3"/>
          <p:cNvSpPr>
            <a:spLocks noGrp="1" noChangeArrowheads="1"/>
          </p:cNvSpPr>
          <p:nvPr>
            <p:ph idx="1"/>
          </p:nvPr>
        </p:nvSpPr>
        <p:spPr>
          <a:xfrm>
            <a:off x="0" y="1484313"/>
            <a:ext cx="9144000" cy="5257800"/>
          </a:xfrm>
        </p:spPr>
        <p:txBody>
          <a:bodyPr/>
          <a:lstStyle/>
          <a:p>
            <a:r>
              <a:rPr lang="en-US" sz="4000" smtClean="0">
                <a:solidFill>
                  <a:schemeClr val="folHlink"/>
                </a:solidFill>
                <a:cs typeface="Tahoma" pitchFamily="34" charset="0"/>
              </a:rPr>
              <a:t>Patients should be counselled regarding the potential side effects associated with the IUD of choice, particularly alterations in the menstrual cycle. </a:t>
            </a:r>
          </a:p>
          <a:p>
            <a:r>
              <a:rPr lang="en-US" sz="4000" smtClean="0">
                <a:solidFill>
                  <a:schemeClr val="folHlink"/>
                </a:solidFill>
                <a:cs typeface="Tahoma" pitchFamily="34" charset="0"/>
              </a:rPr>
              <a:t>Patients should also be reminded that the IUD does not protect against STIs or HIV.</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4"/>
          <p:cNvSpPr>
            <a:spLocks noGrp="1" noChangeArrowheads="1"/>
          </p:cNvSpPr>
          <p:nvPr>
            <p:ph type="title"/>
          </p:nvPr>
        </p:nvSpPr>
        <p:spPr>
          <a:xfrm>
            <a:off x="0" y="0"/>
            <a:ext cx="9144000" cy="1052513"/>
          </a:xfrm>
          <a:ln>
            <a:solidFill>
              <a:schemeClr val="tx1"/>
            </a:solidFill>
          </a:ln>
        </p:spPr>
        <p:txBody>
          <a:bodyPr/>
          <a:lstStyle/>
          <a:p>
            <a:pPr fontAlgn="auto">
              <a:spcAft>
                <a:spcPts val="0"/>
              </a:spcAft>
              <a:defRPr/>
            </a:pPr>
            <a:r>
              <a:rPr lang="en-US" sz="4800">
                <a:solidFill>
                  <a:srgbClr val="FFFF00"/>
                </a:solidFill>
              </a:rPr>
              <a:t>INITIATION</a:t>
            </a:r>
          </a:p>
        </p:txBody>
      </p:sp>
      <p:sp>
        <p:nvSpPr>
          <p:cNvPr id="48131" name="Rectangle 3"/>
          <p:cNvSpPr>
            <a:spLocks noGrp="1" noChangeArrowheads="1"/>
          </p:cNvSpPr>
          <p:nvPr>
            <p:ph idx="1"/>
          </p:nvPr>
        </p:nvSpPr>
        <p:spPr>
          <a:xfrm>
            <a:off x="395288" y="1123950"/>
            <a:ext cx="8280400" cy="5329238"/>
          </a:xfrm>
        </p:spPr>
        <p:txBody>
          <a:bodyPr/>
          <a:lstStyle/>
          <a:p>
            <a:pPr algn="ctr"/>
            <a:r>
              <a:rPr lang="en-US" sz="5400" smtClean="0">
                <a:solidFill>
                  <a:schemeClr val="folHlink"/>
                </a:solidFill>
                <a:cs typeface="Tahoma" pitchFamily="34" charset="0"/>
              </a:rPr>
              <a:t>The IUD can be inserted at</a:t>
            </a:r>
            <a:r>
              <a:rPr lang="en-US" sz="5400" smtClean="0">
                <a:cs typeface="Tahoma" pitchFamily="34" charset="0"/>
              </a:rPr>
              <a:t> </a:t>
            </a:r>
            <a:r>
              <a:rPr lang="en-US" sz="5400" i="1" smtClean="0">
                <a:solidFill>
                  <a:srgbClr val="FFFF00"/>
                </a:solidFill>
                <a:cs typeface="Tahoma" pitchFamily="34" charset="0"/>
              </a:rPr>
              <a:t>any time during the menstrual cycle</a:t>
            </a:r>
            <a:r>
              <a:rPr lang="en-US" sz="5400" i="1" smtClean="0">
                <a:cs typeface="Tahoma" pitchFamily="34" charset="0"/>
              </a:rPr>
              <a:t> </a:t>
            </a:r>
            <a:r>
              <a:rPr lang="en-US" sz="5400" smtClean="0">
                <a:solidFill>
                  <a:schemeClr val="folHlink"/>
                </a:solidFill>
                <a:cs typeface="Tahoma" pitchFamily="34" charset="0"/>
              </a:rPr>
              <a:t>once pregnancy or the possibility of pregnancy can be excluded.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8" name="Rectangle 4"/>
          <p:cNvSpPr>
            <a:spLocks noGrp="1" noChangeArrowheads="1"/>
          </p:cNvSpPr>
          <p:nvPr>
            <p:ph type="title"/>
          </p:nvPr>
        </p:nvSpPr>
        <p:spPr>
          <a:ln>
            <a:solidFill>
              <a:schemeClr val="tx1"/>
            </a:solidFill>
          </a:ln>
        </p:spPr>
        <p:txBody>
          <a:bodyPr anchorCtr="1"/>
          <a:lstStyle/>
          <a:p>
            <a:pPr fontAlgn="auto">
              <a:spcAft>
                <a:spcPts val="0"/>
              </a:spcAft>
              <a:defRPr/>
            </a:pPr>
            <a:r>
              <a:rPr lang="en-US" sz="5400">
                <a:solidFill>
                  <a:schemeClr val="accent1">
                    <a:tint val="88000"/>
                    <a:satMod val="150000"/>
                  </a:schemeClr>
                </a:solidFill>
              </a:rPr>
              <a:t>INITIATION</a:t>
            </a:r>
          </a:p>
        </p:txBody>
      </p:sp>
      <p:sp>
        <p:nvSpPr>
          <p:cNvPr id="49155" name="Rectangle 3"/>
          <p:cNvSpPr>
            <a:spLocks noGrp="1" noChangeArrowheads="1"/>
          </p:cNvSpPr>
          <p:nvPr>
            <p:ph idx="1"/>
          </p:nvPr>
        </p:nvSpPr>
        <p:spPr>
          <a:xfrm>
            <a:off x="0" y="1778000"/>
            <a:ext cx="9144000" cy="4530725"/>
          </a:xfrm>
        </p:spPr>
        <p:txBody>
          <a:bodyPr/>
          <a:lstStyle/>
          <a:p>
            <a:pPr algn="ctr"/>
            <a:r>
              <a:rPr lang="en-US" sz="4000" smtClean="0">
                <a:solidFill>
                  <a:schemeClr val="bg2"/>
                </a:solidFill>
                <a:cs typeface="Tahoma" pitchFamily="34" charset="0"/>
              </a:rPr>
              <a:t>Although the advantages of inserting the IUD during or shortly after menses include ruling out pregnancy and the masking of insertion-related bleeding,</a:t>
            </a:r>
            <a:r>
              <a:rPr lang="en-US" sz="4000" smtClean="0">
                <a:cs typeface="Tahoma" pitchFamily="34" charset="0"/>
              </a:rPr>
              <a:t> </a:t>
            </a:r>
            <a:r>
              <a:rPr lang="en-US" sz="4000" smtClean="0">
                <a:solidFill>
                  <a:srgbClr val="FFFF00"/>
                </a:solidFill>
                <a:cs typeface="Tahoma" pitchFamily="34" charset="0"/>
              </a:rPr>
              <a:t>there is no evidence to support the common practice of inserting the IUD only during menses</a:t>
            </a:r>
            <a:r>
              <a:rPr lang="en-US" sz="4000" smtClean="0">
                <a:cs typeface="Tahoma" pitchFamily="34" charset="0"/>
              </a:rPr>
              <a:t>. </a:t>
            </a:r>
            <a:endParaRPr lang="en-US" sz="3600" smtClean="0">
              <a:cs typeface="Tahoma" pitchFamily="34"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0" y="0"/>
            <a:ext cx="9144000" cy="1125538"/>
          </a:xfrm>
          <a:ln>
            <a:solidFill>
              <a:schemeClr val="tx1"/>
            </a:solidFill>
          </a:ln>
        </p:spPr>
        <p:txBody>
          <a:bodyPr/>
          <a:lstStyle/>
          <a:p>
            <a:pPr fontAlgn="auto">
              <a:spcAft>
                <a:spcPts val="0"/>
              </a:spcAft>
              <a:defRPr/>
            </a:pPr>
            <a:r>
              <a:rPr lang="en-US">
                <a:solidFill>
                  <a:srgbClr val="FFFF00"/>
                </a:solidFill>
              </a:rPr>
              <a:t>INITIATION</a:t>
            </a:r>
          </a:p>
        </p:txBody>
      </p:sp>
      <p:sp>
        <p:nvSpPr>
          <p:cNvPr id="50179" name="Rectangle 3"/>
          <p:cNvSpPr>
            <a:spLocks noGrp="1" noChangeArrowheads="1"/>
          </p:cNvSpPr>
          <p:nvPr>
            <p:ph idx="1"/>
          </p:nvPr>
        </p:nvSpPr>
        <p:spPr>
          <a:xfrm>
            <a:off x="395288" y="1600200"/>
            <a:ext cx="8291512" cy="4852988"/>
          </a:xfrm>
        </p:spPr>
        <p:txBody>
          <a:bodyPr/>
          <a:lstStyle/>
          <a:p>
            <a:r>
              <a:rPr lang="en-US" sz="4400" smtClean="0">
                <a:solidFill>
                  <a:schemeClr val="bg2"/>
                </a:solidFill>
                <a:cs typeface="Tahoma" pitchFamily="34" charset="0"/>
              </a:rPr>
              <a:t>In fact</a:t>
            </a:r>
            <a:r>
              <a:rPr lang="en-US" sz="4400" smtClean="0">
                <a:cs typeface="Tahoma" pitchFamily="34" charset="0"/>
              </a:rPr>
              <a:t>, </a:t>
            </a:r>
            <a:r>
              <a:rPr lang="en-US" sz="4400" smtClean="0">
                <a:solidFill>
                  <a:srgbClr val="FFFF00"/>
                </a:solidFill>
                <a:cs typeface="Tahoma" pitchFamily="34" charset="0"/>
              </a:rPr>
              <a:t>infection and expulsion rates may be higher</a:t>
            </a:r>
            <a:r>
              <a:rPr lang="en-US" sz="4400" smtClean="0">
                <a:cs typeface="Tahoma" pitchFamily="34" charset="0"/>
              </a:rPr>
              <a:t> </a:t>
            </a:r>
            <a:r>
              <a:rPr lang="en-US" sz="4400" smtClean="0">
                <a:solidFill>
                  <a:schemeClr val="bg2"/>
                </a:solidFill>
                <a:cs typeface="Tahoma" pitchFamily="34" charset="0"/>
              </a:rPr>
              <a:t>when inserted during menses.</a:t>
            </a:r>
          </a:p>
          <a:p>
            <a:r>
              <a:rPr lang="en-US" sz="4400" smtClean="0">
                <a:solidFill>
                  <a:schemeClr val="bg2"/>
                </a:solidFill>
                <a:cs typeface="Tahoma" pitchFamily="34" charset="0"/>
              </a:rPr>
              <a:t>The IUD can be removed and replaced at the same time on any day of the menstrual cycle</a:t>
            </a:r>
            <a:r>
              <a:rPr lang="en-US" sz="4400" smtClean="0">
                <a:cs typeface="Tahoma" pitchFamily="34" charset="0"/>
              </a:rPr>
              <a:t>.</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4"/>
          <p:cNvSpPr>
            <a:spLocks noGrp="1" noChangeArrowheads="1"/>
          </p:cNvSpPr>
          <p:nvPr>
            <p:ph type="title"/>
          </p:nvPr>
        </p:nvSpPr>
        <p:spPr>
          <a:xfrm>
            <a:off x="0" y="0"/>
            <a:ext cx="9144000" cy="1125538"/>
          </a:xfrm>
          <a:ln>
            <a:solidFill>
              <a:schemeClr val="tx1"/>
            </a:solidFill>
          </a:ln>
        </p:spPr>
        <p:txBody>
          <a:bodyPr/>
          <a:lstStyle/>
          <a:p>
            <a:pPr fontAlgn="auto">
              <a:spcAft>
                <a:spcPts val="0"/>
              </a:spcAft>
              <a:defRPr/>
            </a:pPr>
            <a:r>
              <a:rPr lang="en-US" sz="4800">
                <a:solidFill>
                  <a:srgbClr val="FFFF00"/>
                </a:solidFill>
              </a:rPr>
              <a:t>INITIATION</a:t>
            </a:r>
          </a:p>
        </p:txBody>
      </p:sp>
      <p:sp>
        <p:nvSpPr>
          <p:cNvPr id="51203" name="Rectangle 3"/>
          <p:cNvSpPr>
            <a:spLocks noGrp="1" noChangeArrowheads="1"/>
          </p:cNvSpPr>
          <p:nvPr>
            <p:ph idx="1"/>
          </p:nvPr>
        </p:nvSpPr>
        <p:spPr>
          <a:xfrm>
            <a:off x="0" y="1412875"/>
            <a:ext cx="9144000" cy="5445125"/>
          </a:xfrm>
        </p:spPr>
        <p:txBody>
          <a:bodyPr/>
          <a:lstStyle/>
          <a:p>
            <a:r>
              <a:rPr lang="en-US" sz="4400" smtClean="0">
                <a:solidFill>
                  <a:schemeClr val="bg2"/>
                </a:solidFill>
                <a:cs typeface="Tahoma" pitchFamily="34" charset="0"/>
              </a:rPr>
              <a:t>Postpartum women may be candidates for immediate IUD insertion</a:t>
            </a:r>
            <a:r>
              <a:rPr lang="en-US" sz="4400" smtClean="0">
                <a:cs typeface="Tahoma" pitchFamily="34" charset="0"/>
              </a:rPr>
              <a:t> </a:t>
            </a:r>
            <a:r>
              <a:rPr lang="en-US" sz="4400" smtClean="0">
                <a:solidFill>
                  <a:srgbClr val="FFFF00"/>
                </a:solidFill>
                <a:cs typeface="Tahoma" pitchFamily="34" charset="0"/>
              </a:rPr>
              <a:t>(within 10</a:t>
            </a:r>
            <a:r>
              <a:rPr lang="en-US" sz="4400" smtClean="0">
                <a:solidFill>
                  <a:srgbClr val="FFFF00"/>
                </a:solidFill>
                <a:latin typeface="Tahoma" pitchFamily="34" charset="0"/>
                <a:cs typeface="Tahoma" pitchFamily="34" charset="0"/>
              </a:rPr>
              <a:t>–</a:t>
            </a:r>
            <a:r>
              <a:rPr lang="en-US" sz="4400" smtClean="0">
                <a:solidFill>
                  <a:srgbClr val="FFFF00"/>
                </a:solidFill>
                <a:cs typeface="Tahoma" pitchFamily="34" charset="0"/>
              </a:rPr>
              <a:t>15 minutes after delivery of the placenta).</a:t>
            </a:r>
          </a:p>
          <a:p>
            <a:r>
              <a:rPr lang="en-US" sz="4400" smtClean="0">
                <a:solidFill>
                  <a:schemeClr val="bg2"/>
                </a:solidFill>
                <a:cs typeface="Tahoma" pitchFamily="34" charset="0"/>
              </a:rPr>
              <a:t>These women are at higher risk of expulsion and uterine perforation.</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3"/>
          <p:cNvSpPr>
            <a:spLocks noGrp="1" noChangeArrowheads="1"/>
          </p:cNvSpPr>
          <p:nvPr>
            <p:ph idx="1"/>
          </p:nvPr>
        </p:nvSpPr>
        <p:spPr>
          <a:xfrm>
            <a:off x="250825" y="1600200"/>
            <a:ext cx="8642350" cy="4530725"/>
          </a:xfrm>
        </p:spPr>
        <p:txBody>
          <a:bodyPr/>
          <a:lstStyle/>
          <a:p>
            <a:r>
              <a:rPr lang="en-US" sz="4000" smtClean="0">
                <a:solidFill>
                  <a:schemeClr val="bg2"/>
                </a:solidFill>
                <a:cs typeface="Tahoma" pitchFamily="34" charset="0"/>
              </a:rPr>
              <a:t>In most circumstances, it is best to wait to insert the IUD until the uterus is completely involuted, usually at</a:t>
            </a:r>
            <a:r>
              <a:rPr lang="en-US" sz="4000" smtClean="0">
                <a:cs typeface="Tahoma" pitchFamily="34" charset="0"/>
              </a:rPr>
              <a:t> </a:t>
            </a:r>
            <a:r>
              <a:rPr lang="en-US" sz="4000" smtClean="0">
                <a:solidFill>
                  <a:srgbClr val="FFFF00"/>
                </a:solidFill>
                <a:cs typeface="Tahoma" pitchFamily="34" charset="0"/>
              </a:rPr>
              <a:t>4 to 6 weeks postpartum</a:t>
            </a:r>
            <a:r>
              <a:rPr lang="en-US" sz="4000" smtClean="0">
                <a:cs typeface="Tahoma" pitchFamily="34" charset="0"/>
              </a:rPr>
              <a:t>. </a:t>
            </a:r>
          </a:p>
          <a:p>
            <a:r>
              <a:rPr lang="en-US" sz="4000" smtClean="0">
                <a:solidFill>
                  <a:schemeClr val="bg2"/>
                </a:solidFill>
                <a:cs typeface="Tahoma" pitchFamily="34" charset="0"/>
              </a:rPr>
              <a:t>Women should wait until 6 weeks post-partum to have the LNG-IUS inserted. </a:t>
            </a:r>
            <a:endParaRPr lang="en-US" sz="3600" smtClean="0">
              <a:solidFill>
                <a:schemeClr val="bg2"/>
              </a:solidFill>
              <a:cs typeface="Tahoma" pitchFamily="34" charset="0"/>
            </a:endParaRPr>
          </a:p>
        </p:txBody>
      </p:sp>
      <p:sp>
        <p:nvSpPr>
          <p:cNvPr id="52227" name="Rectangle 4"/>
          <p:cNvSpPr>
            <a:spLocks noChangeArrowheads="1"/>
          </p:cNvSpPr>
          <p:nvPr/>
        </p:nvSpPr>
        <p:spPr bwMode="auto">
          <a:xfrm>
            <a:off x="0" y="0"/>
            <a:ext cx="9144000" cy="1196975"/>
          </a:xfrm>
          <a:prstGeom prst="rect">
            <a:avLst/>
          </a:prstGeom>
          <a:noFill/>
          <a:ln w="9525">
            <a:solidFill>
              <a:schemeClr val="tx1"/>
            </a:solidFill>
            <a:miter lim="800000"/>
            <a:headEnd/>
            <a:tailEnd/>
          </a:ln>
        </p:spPr>
        <p:txBody>
          <a:bodyPr anchor="ctr"/>
          <a:lstStyle/>
          <a:p>
            <a:r>
              <a:rPr lang="en-US" sz="4800" b="1" i="1">
                <a:solidFill>
                  <a:srgbClr val="FFFF00"/>
                </a:solidFill>
                <a:latin typeface="Arial Narrow" pitchFamily="34" charset="0"/>
              </a:rPr>
              <a:t>INITIATION</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4"/>
          <p:cNvSpPr>
            <a:spLocks noGrp="1" noChangeArrowheads="1"/>
          </p:cNvSpPr>
          <p:nvPr>
            <p:ph type="title"/>
          </p:nvPr>
        </p:nvSpPr>
        <p:spPr>
          <a:xfrm>
            <a:off x="0" y="0"/>
            <a:ext cx="9144000" cy="1125538"/>
          </a:xfrm>
          <a:ln>
            <a:solidFill>
              <a:schemeClr val="tx1"/>
            </a:solidFill>
          </a:ln>
        </p:spPr>
        <p:txBody>
          <a:bodyPr/>
          <a:lstStyle/>
          <a:p>
            <a:pPr fontAlgn="auto">
              <a:spcAft>
                <a:spcPts val="0"/>
              </a:spcAft>
              <a:defRPr/>
            </a:pPr>
            <a:r>
              <a:rPr lang="en-US" sz="5400">
                <a:solidFill>
                  <a:srgbClr val="FFFF00"/>
                </a:solidFill>
              </a:rPr>
              <a:t>INITIATION</a:t>
            </a:r>
          </a:p>
        </p:txBody>
      </p:sp>
      <p:sp>
        <p:nvSpPr>
          <p:cNvPr id="53251" name="Rectangle 3"/>
          <p:cNvSpPr>
            <a:spLocks noGrp="1" noChangeArrowheads="1"/>
          </p:cNvSpPr>
          <p:nvPr>
            <p:ph idx="1"/>
          </p:nvPr>
        </p:nvSpPr>
        <p:spPr>
          <a:xfrm>
            <a:off x="0" y="1341438"/>
            <a:ext cx="9144000" cy="5516562"/>
          </a:xfrm>
        </p:spPr>
        <p:txBody>
          <a:bodyPr/>
          <a:lstStyle/>
          <a:p>
            <a:r>
              <a:rPr lang="en-US" sz="4800" smtClean="0">
                <a:solidFill>
                  <a:schemeClr val="bg1"/>
                </a:solidFill>
                <a:latin typeface="Arial Narrow" pitchFamily="34" charset="0"/>
                <a:cs typeface="Tahoma" pitchFamily="34" charset="0"/>
              </a:rPr>
              <a:t>An IUD can be</a:t>
            </a:r>
            <a:r>
              <a:rPr lang="en-US" sz="4800" smtClean="0">
                <a:solidFill>
                  <a:schemeClr val="bg2"/>
                </a:solidFill>
                <a:latin typeface="Arial Narrow" pitchFamily="34" charset="0"/>
                <a:cs typeface="Tahoma" pitchFamily="34" charset="0"/>
              </a:rPr>
              <a:t> safely inserted immediately after a first trimester pregnancy termination.</a:t>
            </a:r>
          </a:p>
          <a:p>
            <a:r>
              <a:rPr lang="en-US" sz="4800" smtClean="0">
                <a:solidFill>
                  <a:schemeClr val="bg2"/>
                </a:solidFill>
                <a:latin typeface="Arial Narrow" pitchFamily="34" charset="0"/>
                <a:cs typeface="Tahoma" pitchFamily="34" charset="0"/>
              </a:rPr>
              <a:t>The cost-effectiveness of screening for gonorrhea and chlamydia infection prior to IUD insertion is unclear. </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20" name="Rectangle 4"/>
          <p:cNvSpPr>
            <a:spLocks noGrp="1" noChangeArrowheads="1"/>
          </p:cNvSpPr>
          <p:nvPr>
            <p:ph type="title"/>
          </p:nvPr>
        </p:nvSpPr>
        <p:spPr>
          <a:ln>
            <a:solidFill>
              <a:schemeClr val="tx1"/>
            </a:solidFill>
          </a:ln>
        </p:spPr>
        <p:txBody>
          <a:bodyPr anchorCtr="1"/>
          <a:lstStyle/>
          <a:p>
            <a:pPr fontAlgn="auto">
              <a:spcAft>
                <a:spcPts val="0"/>
              </a:spcAft>
              <a:defRPr/>
            </a:pPr>
            <a:r>
              <a:rPr lang="en-US" sz="5400">
                <a:solidFill>
                  <a:schemeClr val="accent1">
                    <a:tint val="88000"/>
                    <a:satMod val="150000"/>
                  </a:schemeClr>
                </a:solidFill>
              </a:rPr>
              <a:t>INITIATION</a:t>
            </a:r>
          </a:p>
        </p:txBody>
      </p:sp>
      <p:sp>
        <p:nvSpPr>
          <p:cNvPr id="54275" name="Rectangle 3"/>
          <p:cNvSpPr>
            <a:spLocks noGrp="1" noChangeArrowheads="1"/>
          </p:cNvSpPr>
          <p:nvPr>
            <p:ph idx="1"/>
          </p:nvPr>
        </p:nvSpPr>
        <p:spPr>
          <a:xfrm>
            <a:off x="250825" y="1484313"/>
            <a:ext cx="8686800" cy="5111750"/>
          </a:xfrm>
        </p:spPr>
        <p:txBody>
          <a:bodyPr/>
          <a:lstStyle/>
          <a:p>
            <a:r>
              <a:rPr lang="en-US" sz="4000" smtClean="0">
                <a:solidFill>
                  <a:schemeClr val="bg2"/>
                </a:solidFill>
                <a:cs typeface="Tahoma" pitchFamily="34" charset="0"/>
              </a:rPr>
              <a:t>The cervix should be carefully inspected prior to IUD insertion, and, </a:t>
            </a:r>
          </a:p>
          <a:p>
            <a:r>
              <a:rPr lang="en-US" sz="4000" smtClean="0">
                <a:solidFill>
                  <a:schemeClr val="bg2"/>
                </a:solidFill>
                <a:cs typeface="Tahoma" pitchFamily="34" charset="0"/>
              </a:rPr>
              <a:t>if there is any evidence of mucopurulent discharge or pelvic tenderness, cervical swabs should be performed and IUD insertion delayed until the results are known.</a:t>
            </a:r>
            <a:endParaRPr lang="en-US" sz="3600" smtClean="0">
              <a:solidFill>
                <a:schemeClr val="bg2"/>
              </a:solidFill>
              <a:cs typeface="Tahoma" pitchFamily="34"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0" y="0"/>
            <a:ext cx="9144000" cy="1125538"/>
          </a:xfrm>
          <a:ln>
            <a:solidFill>
              <a:schemeClr val="tx1"/>
            </a:solidFill>
          </a:ln>
        </p:spPr>
        <p:txBody>
          <a:bodyPr/>
          <a:lstStyle/>
          <a:p>
            <a:pPr fontAlgn="auto">
              <a:spcAft>
                <a:spcPts val="0"/>
              </a:spcAft>
              <a:defRPr/>
            </a:pPr>
            <a:r>
              <a:rPr lang="en-US">
                <a:solidFill>
                  <a:srgbClr val="FFFF00"/>
                </a:solidFill>
              </a:rPr>
              <a:t>ANTIBIOTIC PROPHYLAXIS</a:t>
            </a:r>
          </a:p>
        </p:txBody>
      </p:sp>
      <p:sp>
        <p:nvSpPr>
          <p:cNvPr id="55299" name="Rectangle 3"/>
          <p:cNvSpPr>
            <a:spLocks noGrp="1" noChangeArrowheads="1"/>
          </p:cNvSpPr>
          <p:nvPr>
            <p:ph idx="1"/>
          </p:nvPr>
        </p:nvSpPr>
        <p:spPr>
          <a:xfrm>
            <a:off x="0" y="1125538"/>
            <a:ext cx="9144000" cy="5732462"/>
          </a:xfrm>
        </p:spPr>
        <p:txBody>
          <a:bodyPr/>
          <a:lstStyle/>
          <a:p>
            <a:r>
              <a:rPr lang="en-US" sz="3600" smtClean="0">
                <a:solidFill>
                  <a:schemeClr val="bg2"/>
                </a:solidFill>
                <a:cs typeface="Tahoma" pitchFamily="34" charset="0"/>
              </a:rPr>
              <a:t>A Cochrane Collaboration review concluded that neither doxycycline nor azithromycin before IUD insertion conferred benefit.</a:t>
            </a:r>
          </a:p>
          <a:p>
            <a:r>
              <a:rPr lang="en-US" sz="3600" smtClean="0">
                <a:solidFill>
                  <a:schemeClr val="bg2"/>
                </a:solidFill>
                <a:cs typeface="Tahoma" pitchFamily="34" charset="0"/>
              </a:rPr>
              <a:t>According to the American Health Association’s 1997 guidelines for prevention of bacterial endocarditis (SBE),</a:t>
            </a:r>
            <a:r>
              <a:rPr lang="en-US" sz="3600" smtClean="0">
                <a:cs typeface="Tahoma" pitchFamily="34" charset="0"/>
              </a:rPr>
              <a:t> </a:t>
            </a:r>
            <a:r>
              <a:rPr lang="en-US" sz="3600" smtClean="0">
                <a:solidFill>
                  <a:srgbClr val="FFFF00"/>
                </a:solidFill>
                <a:cs typeface="Tahoma" pitchFamily="34" charset="0"/>
              </a:rPr>
              <a:t>antibiotic prophylaxis is not necessary prior to IUD insertion if there is no obvious infection.</a:t>
            </a:r>
            <a:endParaRPr lang="en-US" sz="3600" smtClean="0">
              <a:cs typeface="Tahoma"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8" name="Rectangle 4"/>
          <p:cNvSpPr>
            <a:spLocks noGrp="1" noChangeArrowheads="1"/>
          </p:cNvSpPr>
          <p:nvPr>
            <p:ph type="title"/>
          </p:nvPr>
        </p:nvSpPr>
        <p:spPr>
          <a:xfrm>
            <a:off x="349250" y="466725"/>
            <a:ext cx="7548563" cy="868363"/>
          </a:xfrm>
          <a:ln>
            <a:solidFill>
              <a:schemeClr val="tx1"/>
            </a:solidFill>
          </a:ln>
        </p:spPr>
        <p:txBody>
          <a:bodyPr anchorCtr="1"/>
          <a:lstStyle/>
          <a:p>
            <a:pPr fontAlgn="auto">
              <a:spcAft>
                <a:spcPts val="0"/>
              </a:spcAft>
              <a:defRPr/>
            </a:pPr>
            <a:r>
              <a:rPr lang="en-US" sz="4800">
                <a:solidFill>
                  <a:schemeClr val="folHlink"/>
                </a:solidFill>
              </a:rPr>
              <a:t>EFFICACY</a:t>
            </a:r>
          </a:p>
        </p:txBody>
      </p:sp>
      <p:sp>
        <p:nvSpPr>
          <p:cNvPr id="67587" name="Rectangle 3"/>
          <p:cNvSpPr>
            <a:spLocks noGrp="1" noChangeArrowheads="1"/>
          </p:cNvSpPr>
          <p:nvPr>
            <p:ph idx="1"/>
          </p:nvPr>
        </p:nvSpPr>
        <p:spPr>
          <a:xfrm>
            <a:off x="395288" y="1341438"/>
            <a:ext cx="8291512" cy="5111750"/>
          </a:xfrm>
        </p:spPr>
        <p:txBody>
          <a:bodyPr>
            <a:normAutofit/>
          </a:bodyPr>
          <a:lstStyle/>
          <a:p>
            <a:pPr marL="609600" indent="-609600" fontAlgn="auto">
              <a:spcAft>
                <a:spcPts val="0"/>
              </a:spcAft>
              <a:buFont typeface="Wingdings 2"/>
              <a:buChar char=""/>
              <a:defRPr/>
            </a:pPr>
            <a:r>
              <a:rPr lang="en-US" sz="4400">
                <a:solidFill>
                  <a:schemeClr val="hlink"/>
                </a:solidFill>
              </a:rPr>
              <a:t>In a large trial: </a:t>
            </a:r>
          </a:p>
          <a:p>
            <a:pPr marL="609600" indent="-609600" fontAlgn="auto">
              <a:spcAft>
                <a:spcPts val="0"/>
              </a:spcAft>
              <a:buFont typeface="Wingdings" pitchFamily="2" charset="2"/>
              <a:buAutoNum type="arabicPeriod"/>
              <a:defRPr/>
            </a:pPr>
            <a:r>
              <a:rPr lang="en-US" sz="4400">
                <a:solidFill>
                  <a:schemeClr val="hlink"/>
                </a:solidFill>
              </a:rPr>
              <a:t>The failure rate of a copper IUD   (Nova-T) was 1.26 per 100 women-years (WY) and </a:t>
            </a:r>
          </a:p>
          <a:p>
            <a:pPr marL="609600" indent="-609600" fontAlgn="auto">
              <a:spcAft>
                <a:spcPts val="0"/>
              </a:spcAft>
              <a:buFont typeface="Wingdings" pitchFamily="2" charset="2"/>
              <a:buAutoNum type="arabicPeriod"/>
              <a:defRPr/>
            </a:pPr>
            <a:r>
              <a:rPr lang="en-US" sz="4400">
                <a:solidFill>
                  <a:schemeClr val="hlink"/>
                </a:solidFill>
              </a:rPr>
              <a:t>The rate of ectopic pregnancy was 0.25 per 100 WY. </a:t>
            </a:r>
            <a:endParaRPr lang="en-US" sz="4000">
              <a:solidFill>
                <a:schemeClr val="hlink"/>
              </a:solidFill>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0" y="0"/>
            <a:ext cx="9144000" cy="908050"/>
          </a:xfrm>
          <a:ln>
            <a:solidFill>
              <a:schemeClr val="tx1"/>
            </a:solidFill>
          </a:ln>
        </p:spPr>
        <p:txBody>
          <a:bodyPr/>
          <a:lstStyle/>
          <a:p>
            <a:pPr fontAlgn="auto">
              <a:spcAft>
                <a:spcPts val="0"/>
              </a:spcAft>
              <a:defRPr/>
            </a:pPr>
            <a:r>
              <a:rPr lang="en-US">
                <a:solidFill>
                  <a:srgbClr val="FFFF00"/>
                </a:solidFill>
              </a:rPr>
              <a:t>FOLLOW UP</a:t>
            </a:r>
          </a:p>
        </p:txBody>
      </p:sp>
      <p:sp>
        <p:nvSpPr>
          <p:cNvPr id="56323" name="Rectangle 3"/>
          <p:cNvSpPr>
            <a:spLocks noGrp="1" noChangeArrowheads="1"/>
          </p:cNvSpPr>
          <p:nvPr>
            <p:ph idx="1"/>
          </p:nvPr>
        </p:nvSpPr>
        <p:spPr>
          <a:xfrm>
            <a:off x="0" y="981075"/>
            <a:ext cx="9144000" cy="5876925"/>
          </a:xfrm>
        </p:spPr>
        <p:txBody>
          <a:bodyPr/>
          <a:lstStyle/>
          <a:p>
            <a:pPr marL="533400" indent="-533400">
              <a:lnSpc>
                <a:spcPct val="90000"/>
              </a:lnSpc>
            </a:pPr>
            <a:r>
              <a:rPr lang="en-US" smtClean="0">
                <a:solidFill>
                  <a:schemeClr val="bg2"/>
                </a:solidFill>
                <a:cs typeface="Tahoma" pitchFamily="34" charset="0"/>
              </a:rPr>
              <a:t>A follow-up visit should be scheduled </a:t>
            </a:r>
            <a:r>
              <a:rPr lang="en-US" smtClean="0">
                <a:solidFill>
                  <a:schemeClr val="folHlink"/>
                </a:solidFill>
                <a:cs typeface="Tahoma" pitchFamily="34" charset="0"/>
              </a:rPr>
              <a:t>post-insertion. </a:t>
            </a:r>
          </a:p>
          <a:p>
            <a:pPr marL="533400" indent="-533400">
              <a:lnSpc>
                <a:spcPct val="90000"/>
              </a:lnSpc>
            </a:pPr>
            <a:r>
              <a:rPr lang="en-US" smtClean="0">
                <a:solidFill>
                  <a:schemeClr val="bg2"/>
                </a:solidFill>
                <a:cs typeface="Tahoma" pitchFamily="34" charset="0"/>
              </a:rPr>
              <a:t>This allows for:</a:t>
            </a:r>
          </a:p>
          <a:p>
            <a:pPr marL="533400" indent="-533400">
              <a:lnSpc>
                <a:spcPct val="90000"/>
              </a:lnSpc>
              <a:buFont typeface="Wingdings" pitchFamily="2" charset="2"/>
              <a:buAutoNum type="arabicPeriod"/>
            </a:pPr>
            <a:r>
              <a:rPr lang="en-US" smtClean="0">
                <a:solidFill>
                  <a:schemeClr val="hlink"/>
                </a:solidFill>
                <a:cs typeface="Tahoma" pitchFamily="34" charset="0"/>
              </a:rPr>
              <a:t>the exclusion of infection, </a:t>
            </a:r>
          </a:p>
          <a:p>
            <a:pPr marL="533400" indent="-533400">
              <a:lnSpc>
                <a:spcPct val="90000"/>
              </a:lnSpc>
              <a:buFont typeface="Wingdings" pitchFamily="2" charset="2"/>
              <a:buAutoNum type="arabicPeriod"/>
            </a:pPr>
            <a:r>
              <a:rPr lang="en-US" smtClean="0">
                <a:solidFill>
                  <a:schemeClr val="hlink"/>
                </a:solidFill>
                <a:cs typeface="Tahoma" pitchFamily="34" charset="0"/>
              </a:rPr>
              <a:t>an assessment of bleeding patterns, </a:t>
            </a:r>
          </a:p>
          <a:p>
            <a:pPr marL="533400" indent="-533400">
              <a:lnSpc>
                <a:spcPct val="90000"/>
              </a:lnSpc>
              <a:buFont typeface="Wingdings" pitchFamily="2" charset="2"/>
              <a:buAutoNum type="arabicPeriod"/>
            </a:pPr>
            <a:r>
              <a:rPr lang="en-US" smtClean="0">
                <a:solidFill>
                  <a:schemeClr val="hlink"/>
                </a:solidFill>
                <a:cs typeface="Tahoma" pitchFamily="34" charset="0"/>
              </a:rPr>
              <a:t>an assessment of patient and partner satisfaction, and </a:t>
            </a:r>
          </a:p>
          <a:p>
            <a:pPr marL="533400" indent="-533400">
              <a:lnSpc>
                <a:spcPct val="90000"/>
              </a:lnSpc>
              <a:buFont typeface="Wingdings" pitchFamily="2" charset="2"/>
              <a:buAutoNum type="arabicPeriod"/>
            </a:pPr>
            <a:r>
              <a:rPr lang="en-US" smtClean="0">
                <a:solidFill>
                  <a:schemeClr val="hlink"/>
                </a:solidFill>
                <a:cs typeface="Tahoma" pitchFamily="34" charset="0"/>
              </a:rPr>
              <a:t>an opportunity to reinforce the issue of condom use for protection against STIs and HIV. </a:t>
            </a:r>
          </a:p>
          <a:p>
            <a:pPr marL="533400" indent="-533400">
              <a:lnSpc>
                <a:spcPct val="90000"/>
              </a:lnSpc>
            </a:pPr>
            <a:r>
              <a:rPr lang="en-US" smtClean="0">
                <a:solidFill>
                  <a:schemeClr val="bg2"/>
                </a:solidFill>
                <a:cs typeface="Tahoma" pitchFamily="34" charset="0"/>
              </a:rPr>
              <a:t>After this visit, an IUD user should continue annual well-woman care as for any sexually active woman.</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3"/>
          <p:cNvSpPr>
            <a:spLocks noGrp="1" noChangeArrowheads="1"/>
          </p:cNvSpPr>
          <p:nvPr>
            <p:ph idx="1"/>
          </p:nvPr>
        </p:nvSpPr>
        <p:spPr>
          <a:xfrm>
            <a:off x="0" y="0"/>
            <a:ext cx="9144000" cy="6858000"/>
          </a:xfrm>
        </p:spPr>
        <p:txBody>
          <a:bodyPr>
            <a:normAutofit fontScale="92500"/>
          </a:bodyPr>
          <a:lstStyle/>
          <a:p>
            <a:pPr marL="381000" indent="-381000" algn="ctr">
              <a:buFont typeface="Wingdings" pitchFamily="2" charset="2"/>
              <a:buNone/>
            </a:pPr>
            <a:r>
              <a:rPr lang="en-US" smtClean="0">
                <a:solidFill>
                  <a:srgbClr val="FFFF00"/>
                </a:solidFill>
                <a:cs typeface="Tahoma" pitchFamily="34" charset="0"/>
              </a:rPr>
              <a:t>An IUD user should be instructed to contact her healthcare provider if any of the following occur:</a:t>
            </a:r>
          </a:p>
          <a:p>
            <a:pPr marL="381000" indent="-381000">
              <a:buFontTx/>
              <a:buAutoNum type="arabicPeriod"/>
            </a:pPr>
            <a:r>
              <a:rPr lang="en-US" smtClean="0">
                <a:cs typeface="Tahoma" pitchFamily="34" charset="0"/>
              </a:rPr>
              <a:t>She cannot </a:t>
            </a:r>
            <a:r>
              <a:rPr lang="en-US" smtClean="0">
                <a:solidFill>
                  <a:schemeClr val="bg2"/>
                </a:solidFill>
                <a:cs typeface="Tahoma" pitchFamily="34" charset="0"/>
              </a:rPr>
              <a:t>feel the IUD’s threads</a:t>
            </a:r>
          </a:p>
          <a:p>
            <a:pPr marL="381000" indent="-381000">
              <a:buFontTx/>
              <a:buAutoNum type="arabicPeriod"/>
            </a:pPr>
            <a:r>
              <a:rPr lang="en-US" smtClean="0">
                <a:solidFill>
                  <a:schemeClr val="bg2"/>
                </a:solidFill>
                <a:cs typeface="Tahoma" pitchFamily="34" charset="0"/>
              </a:rPr>
              <a:t>She or her partner can feel the lower end of the IUD</a:t>
            </a:r>
          </a:p>
          <a:p>
            <a:pPr marL="381000" indent="-381000">
              <a:buFontTx/>
              <a:buAutoNum type="arabicPeriod"/>
            </a:pPr>
            <a:r>
              <a:rPr lang="en-US" smtClean="0">
                <a:solidFill>
                  <a:schemeClr val="bg2"/>
                </a:solidFill>
                <a:cs typeface="Tahoma" pitchFamily="34" charset="0"/>
              </a:rPr>
              <a:t>She thinks she is pregnant</a:t>
            </a:r>
          </a:p>
          <a:p>
            <a:pPr marL="381000" indent="-381000">
              <a:buFontTx/>
              <a:buAutoNum type="arabicPeriod"/>
            </a:pPr>
            <a:r>
              <a:rPr lang="en-US" smtClean="0">
                <a:solidFill>
                  <a:schemeClr val="bg2"/>
                </a:solidFill>
                <a:cs typeface="Tahoma" pitchFamily="34" charset="0"/>
              </a:rPr>
              <a:t>She experiences persistent abdominal pain, fever, or unusual vaginal discharge</a:t>
            </a:r>
          </a:p>
          <a:p>
            <a:pPr marL="381000" indent="-381000">
              <a:buFontTx/>
              <a:buAutoNum type="arabicPeriod"/>
            </a:pPr>
            <a:r>
              <a:rPr lang="en-US" smtClean="0">
                <a:solidFill>
                  <a:schemeClr val="bg2"/>
                </a:solidFill>
                <a:cs typeface="Tahoma" pitchFamily="34" charset="0"/>
              </a:rPr>
              <a:t>She or her partner feel pain or discomfort during intercourse</a:t>
            </a:r>
          </a:p>
          <a:p>
            <a:pPr marL="381000" indent="-381000">
              <a:buFontTx/>
              <a:buAutoNum type="arabicPeriod"/>
            </a:pPr>
            <a:r>
              <a:rPr lang="en-US" smtClean="0">
                <a:solidFill>
                  <a:schemeClr val="bg2"/>
                </a:solidFill>
                <a:cs typeface="Tahoma" pitchFamily="34" charset="0"/>
              </a:rPr>
              <a:t>She experiences a sudden change in her menstrual periods</a:t>
            </a:r>
          </a:p>
          <a:p>
            <a:pPr marL="381000" indent="-381000">
              <a:buFontTx/>
              <a:buAutoNum type="arabicPeriod"/>
            </a:pPr>
            <a:r>
              <a:rPr lang="en-US" smtClean="0">
                <a:solidFill>
                  <a:schemeClr val="bg2"/>
                </a:solidFill>
                <a:cs typeface="Tahoma" pitchFamily="34" charset="0"/>
              </a:rPr>
              <a:t>She wishes to have the device removed or wishes to conceive</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ln>
            <a:solidFill>
              <a:schemeClr val="tx1"/>
            </a:solidFill>
          </a:ln>
        </p:spPr>
        <p:txBody>
          <a:bodyPr/>
          <a:lstStyle/>
          <a:p>
            <a:pPr fontAlgn="auto">
              <a:spcAft>
                <a:spcPts val="0"/>
              </a:spcAft>
              <a:defRPr/>
            </a:pPr>
            <a:r>
              <a:rPr lang="en-US" sz="4800">
                <a:solidFill>
                  <a:srgbClr val="FFFF00"/>
                </a:solidFill>
              </a:rPr>
              <a:t>TROUBLESHOOTING</a:t>
            </a:r>
          </a:p>
        </p:txBody>
      </p:sp>
      <p:sp>
        <p:nvSpPr>
          <p:cNvPr id="58371" name="Rectangle 3"/>
          <p:cNvSpPr>
            <a:spLocks noGrp="1" noChangeArrowheads="1"/>
          </p:cNvSpPr>
          <p:nvPr>
            <p:ph idx="1"/>
          </p:nvPr>
        </p:nvSpPr>
        <p:spPr>
          <a:xfrm>
            <a:off x="250825" y="1844675"/>
            <a:ext cx="8435975" cy="4286250"/>
          </a:xfrm>
        </p:spPr>
        <p:txBody>
          <a:bodyPr/>
          <a:lstStyle/>
          <a:p>
            <a:pPr marL="609600" indent="-609600">
              <a:buFontTx/>
              <a:buNone/>
            </a:pPr>
            <a:r>
              <a:rPr lang="en-US" sz="3600" smtClean="0">
                <a:solidFill>
                  <a:schemeClr val="bg2"/>
                </a:solidFill>
                <a:cs typeface="Tahoma" pitchFamily="34" charset="0"/>
              </a:rPr>
              <a:t>1. </a:t>
            </a:r>
            <a:r>
              <a:rPr lang="en-US" smtClean="0">
                <a:solidFill>
                  <a:schemeClr val="bg2"/>
                </a:solidFill>
                <a:cs typeface="Tahoma" pitchFamily="34" charset="0"/>
              </a:rPr>
              <a:t>LOST STRINGS</a:t>
            </a:r>
          </a:p>
          <a:p>
            <a:pPr marL="609600" indent="-609600">
              <a:buFontTx/>
              <a:buNone/>
            </a:pPr>
            <a:r>
              <a:rPr lang="en-US" smtClean="0">
                <a:solidFill>
                  <a:schemeClr val="bg2"/>
                </a:solidFill>
                <a:cs typeface="Tahoma" pitchFamily="34" charset="0"/>
              </a:rPr>
              <a:t>2. PREGNANCY WITH AN IUD IN PLACE</a:t>
            </a:r>
          </a:p>
          <a:p>
            <a:pPr marL="609600" indent="-609600">
              <a:buFontTx/>
              <a:buNone/>
            </a:pPr>
            <a:r>
              <a:rPr lang="en-US" smtClean="0">
                <a:solidFill>
                  <a:schemeClr val="bg2"/>
                </a:solidFill>
                <a:cs typeface="Tahoma" pitchFamily="34" charset="0"/>
              </a:rPr>
              <a:t>3. AMENORRHEA OR DELAYED MENSES</a:t>
            </a:r>
          </a:p>
          <a:p>
            <a:pPr marL="609600" indent="-609600">
              <a:buFontTx/>
              <a:buNone/>
            </a:pPr>
            <a:r>
              <a:rPr lang="en-US" smtClean="0">
                <a:solidFill>
                  <a:schemeClr val="bg2"/>
                </a:solidFill>
                <a:cs typeface="Tahoma" pitchFamily="34" charset="0"/>
              </a:rPr>
              <a:t>4. PAIN AND ABNORMAL BLEEDING</a:t>
            </a:r>
          </a:p>
          <a:p>
            <a:pPr marL="609600" indent="-609600">
              <a:buFontTx/>
              <a:buNone/>
            </a:pPr>
            <a:r>
              <a:rPr lang="en-US" smtClean="0">
                <a:solidFill>
                  <a:schemeClr val="bg2"/>
                </a:solidFill>
                <a:cs typeface="Tahoma" pitchFamily="34" charset="0"/>
              </a:rPr>
              <a:t>5. DIFFICULTY REMOVING THE IUD</a:t>
            </a:r>
          </a:p>
          <a:p>
            <a:pPr marL="609600" indent="-609600">
              <a:buFontTx/>
              <a:buNone/>
            </a:pPr>
            <a:r>
              <a:rPr lang="en-US" smtClean="0">
                <a:solidFill>
                  <a:schemeClr val="bg2"/>
                </a:solidFill>
                <a:cs typeface="Tahoma" pitchFamily="34" charset="0"/>
              </a:rPr>
              <a:t>6. STI IDENTIFIED WITH IUD IN PLACE</a:t>
            </a:r>
          </a:p>
          <a:p>
            <a:pPr marL="609600" indent="-609600">
              <a:buFontTx/>
              <a:buNone/>
            </a:pPr>
            <a:r>
              <a:rPr lang="en-US" smtClean="0">
                <a:solidFill>
                  <a:schemeClr val="bg2"/>
                </a:solidFill>
                <a:cs typeface="Tahoma" pitchFamily="34" charset="0"/>
              </a:rPr>
              <a:t>7. ACTINOMYCOSIS ON PAP SMEAR</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0" y="0"/>
            <a:ext cx="9144000" cy="981075"/>
          </a:xfrm>
          <a:ln>
            <a:solidFill>
              <a:schemeClr val="tx1"/>
            </a:solidFill>
          </a:ln>
        </p:spPr>
        <p:txBody>
          <a:bodyPr/>
          <a:lstStyle/>
          <a:p>
            <a:pPr fontAlgn="auto">
              <a:spcAft>
                <a:spcPts val="0"/>
              </a:spcAft>
              <a:defRPr/>
            </a:pPr>
            <a:r>
              <a:rPr lang="en-US">
                <a:solidFill>
                  <a:srgbClr val="FFFF00"/>
                </a:solidFill>
              </a:rPr>
              <a:t>1. LOST STRINGS</a:t>
            </a:r>
          </a:p>
        </p:txBody>
      </p:sp>
      <p:sp>
        <p:nvSpPr>
          <p:cNvPr id="59395" name="Rectangle 3"/>
          <p:cNvSpPr>
            <a:spLocks noGrp="1" noChangeArrowheads="1"/>
          </p:cNvSpPr>
          <p:nvPr>
            <p:ph idx="1"/>
          </p:nvPr>
        </p:nvSpPr>
        <p:spPr>
          <a:xfrm>
            <a:off x="0" y="1916113"/>
            <a:ext cx="9144000" cy="4941887"/>
          </a:xfrm>
        </p:spPr>
        <p:txBody>
          <a:bodyPr/>
          <a:lstStyle/>
          <a:p>
            <a:pPr marL="533400" indent="-533400"/>
            <a:r>
              <a:rPr lang="en-US" smtClean="0">
                <a:solidFill>
                  <a:schemeClr val="bg2"/>
                </a:solidFill>
                <a:cs typeface="Tahoma" pitchFamily="34" charset="0"/>
              </a:rPr>
              <a:t>If an IUD user is unable to palpate the IUD strings, a speculum exam should be performed. </a:t>
            </a:r>
          </a:p>
          <a:p>
            <a:pPr marL="533400" indent="-533400"/>
            <a:r>
              <a:rPr lang="en-US" smtClean="0">
                <a:solidFill>
                  <a:schemeClr val="bg2"/>
                </a:solidFill>
                <a:cs typeface="Tahoma" pitchFamily="34" charset="0"/>
              </a:rPr>
              <a:t>If the strings are not seen in the cervical os, the device </a:t>
            </a:r>
          </a:p>
          <a:p>
            <a:pPr marL="533400" indent="-533400">
              <a:buFont typeface="Wingdings" pitchFamily="2" charset="2"/>
              <a:buAutoNum type="arabicPeriod"/>
            </a:pPr>
            <a:r>
              <a:rPr lang="en-US" smtClean="0">
                <a:solidFill>
                  <a:srgbClr val="FF99FF"/>
                </a:solidFill>
                <a:cs typeface="Tahoma" pitchFamily="34" charset="0"/>
              </a:rPr>
              <a:t>May have been expelled, </a:t>
            </a:r>
          </a:p>
          <a:p>
            <a:pPr marL="533400" indent="-533400">
              <a:buFont typeface="Wingdings" pitchFamily="2" charset="2"/>
              <a:buAutoNum type="arabicPeriod"/>
            </a:pPr>
            <a:r>
              <a:rPr lang="en-US" smtClean="0">
                <a:solidFill>
                  <a:srgbClr val="FF99FF"/>
                </a:solidFill>
                <a:cs typeface="Tahoma" pitchFamily="34" charset="0"/>
              </a:rPr>
              <a:t>May have perforated the uterine wall, or </a:t>
            </a:r>
          </a:p>
          <a:p>
            <a:pPr marL="533400" indent="-533400">
              <a:buFont typeface="Wingdings" pitchFamily="2" charset="2"/>
              <a:buAutoNum type="arabicPeriod"/>
            </a:pPr>
            <a:r>
              <a:rPr lang="en-US" smtClean="0">
                <a:solidFill>
                  <a:srgbClr val="FF99FF"/>
                </a:solidFill>
                <a:cs typeface="Tahoma" pitchFamily="34" charset="0"/>
              </a:rPr>
              <a:t>The strings may have been drawn up into the cervical canal. </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6" name="Rectangle 4"/>
          <p:cNvSpPr>
            <a:spLocks noGrp="1" noChangeArrowheads="1"/>
          </p:cNvSpPr>
          <p:nvPr>
            <p:ph type="title"/>
          </p:nvPr>
        </p:nvSpPr>
        <p:spPr>
          <a:xfrm>
            <a:off x="0" y="0"/>
            <a:ext cx="9144000" cy="1196975"/>
          </a:xfrm>
          <a:ln>
            <a:solidFill>
              <a:schemeClr val="tx1"/>
            </a:solidFill>
          </a:ln>
        </p:spPr>
        <p:txBody>
          <a:bodyPr anchorCtr="1"/>
          <a:lstStyle/>
          <a:p>
            <a:pPr fontAlgn="auto">
              <a:spcAft>
                <a:spcPts val="0"/>
              </a:spcAft>
              <a:defRPr/>
            </a:pPr>
            <a:r>
              <a:rPr lang="en-US" sz="5400">
                <a:solidFill>
                  <a:srgbClr val="FFFF00"/>
                </a:solidFill>
              </a:rPr>
              <a:t>1. LOST STRINGS</a:t>
            </a:r>
          </a:p>
        </p:txBody>
      </p:sp>
      <p:sp>
        <p:nvSpPr>
          <p:cNvPr id="60419" name="Rectangle 3"/>
          <p:cNvSpPr>
            <a:spLocks noGrp="1" noChangeArrowheads="1"/>
          </p:cNvSpPr>
          <p:nvPr>
            <p:ph idx="1"/>
          </p:nvPr>
        </p:nvSpPr>
        <p:spPr>
          <a:xfrm>
            <a:off x="0" y="1484313"/>
            <a:ext cx="9144000" cy="5040312"/>
          </a:xfrm>
        </p:spPr>
        <p:txBody>
          <a:bodyPr/>
          <a:lstStyle/>
          <a:p>
            <a:r>
              <a:rPr lang="en-US" sz="4800" smtClean="0">
                <a:solidFill>
                  <a:schemeClr val="bg2"/>
                </a:solidFill>
                <a:cs typeface="Tahoma" pitchFamily="34" charset="0"/>
              </a:rPr>
              <a:t>Pregnancy should be excluded.</a:t>
            </a:r>
            <a:r>
              <a:rPr lang="en-US" sz="4400" smtClean="0">
                <a:solidFill>
                  <a:schemeClr val="bg2"/>
                </a:solidFill>
                <a:cs typeface="Tahoma" pitchFamily="34" charset="0"/>
              </a:rPr>
              <a:t> </a:t>
            </a:r>
          </a:p>
          <a:p>
            <a:r>
              <a:rPr lang="en-US" sz="4400" smtClean="0">
                <a:solidFill>
                  <a:schemeClr val="bg2"/>
                </a:solidFill>
                <a:cs typeface="Tahoma" pitchFamily="34" charset="0"/>
              </a:rPr>
              <a:t>Once pregnancy is excluded, the cervical canal should be explored</a:t>
            </a:r>
            <a:r>
              <a:rPr lang="en-US" sz="4400" smtClean="0">
                <a:cs typeface="Tahoma" pitchFamily="34" charset="0"/>
              </a:rPr>
              <a:t>                         </a:t>
            </a:r>
            <a:r>
              <a:rPr lang="en-US" sz="4400" smtClean="0">
                <a:solidFill>
                  <a:schemeClr val="tx2"/>
                </a:solidFill>
                <a:cs typeface="Tahoma" pitchFamily="34" charset="0"/>
              </a:rPr>
              <a:t>(with a cotton swab, forceps, or similar instrument)</a:t>
            </a:r>
            <a:r>
              <a:rPr lang="en-US" sz="4400" smtClean="0">
                <a:cs typeface="Tahoma" pitchFamily="34" charset="0"/>
              </a:rPr>
              <a:t>                     </a:t>
            </a:r>
            <a:r>
              <a:rPr lang="en-US" sz="4400" smtClean="0">
                <a:solidFill>
                  <a:schemeClr val="bg2"/>
                </a:solidFill>
                <a:cs typeface="Tahoma" pitchFamily="34" charset="0"/>
              </a:rPr>
              <a:t>to see if the strings can be found. </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Rectangle 4"/>
          <p:cNvSpPr>
            <a:spLocks noGrp="1" noChangeArrowheads="1"/>
          </p:cNvSpPr>
          <p:nvPr>
            <p:ph type="title"/>
          </p:nvPr>
        </p:nvSpPr>
        <p:spPr>
          <a:xfrm>
            <a:off x="0" y="0"/>
            <a:ext cx="9144000" cy="1196975"/>
          </a:xfrm>
          <a:ln>
            <a:solidFill>
              <a:schemeClr val="tx1"/>
            </a:solidFill>
          </a:ln>
        </p:spPr>
        <p:txBody>
          <a:bodyPr/>
          <a:lstStyle/>
          <a:p>
            <a:pPr fontAlgn="auto">
              <a:spcAft>
                <a:spcPts val="0"/>
              </a:spcAft>
              <a:defRPr/>
            </a:pPr>
            <a:r>
              <a:rPr lang="en-US" sz="5400">
                <a:solidFill>
                  <a:srgbClr val="FFFF00"/>
                </a:solidFill>
              </a:rPr>
              <a:t>1. LOST STRINGS</a:t>
            </a:r>
          </a:p>
        </p:txBody>
      </p:sp>
      <p:sp>
        <p:nvSpPr>
          <p:cNvPr id="61443" name="Rectangle 3"/>
          <p:cNvSpPr>
            <a:spLocks noGrp="1" noChangeArrowheads="1"/>
          </p:cNvSpPr>
          <p:nvPr>
            <p:ph idx="1"/>
          </p:nvPr>
        </p:nvSpPr>
        <p:spPr>
          <a:xfrm>
            <a:off x="0" y="1916113"/>
            <a:ext cx="9144000" cy="4941887"/>
          </a:xfrm>
        </p:spPr>
        <p:txBody>
          <a:bodyPr/>
          <a:lstStyle/>
          <a:p>
            <a:r>
              <a:rPr lang="en-US" sz="4400" smtClean="0">
                <a:solidFill>
                  <a:schemeClr val="bg2"/>
                </a:solidFill>
                <a:cs typeface="Tahoma" pitchFamily="34" charset="0"/>
              </a:rPr>
              <a:t>If the strings cannot be found, </a:t>
            </a:r>
            <a:r>
              <a:rPr lang="en-US" sz="4400" smtClean="0">
                <a:solidFill>
                  <a:schemeClr val="hlink"/>
                </a:solidFill>
                <a:cs typeface="Tahoma" pitchFamily="34" charset="0"/>
              </a:rPr>
              <a:t>ultrasound</a:t>
            </a:r>
            <a:r>
              <a:rPr lang="en-US" sz="4400" smtClean="0">
                <a:cs typeface="Tahoma" pitchFamily="34" charset="0"/>
              </a:rPr>
              <a:t> </a:t>
            </a:r>
            <a:r>
              <a:rPr lang="en-US" sz="4400" smtClean="0">
                <a:solidFill>
                  <a:schemeClr val="bg2"/>
                </a:solidFill>
                <a:cs typeface="Tahoma" pitchFamily="34" charset="0"/>
              </a:rPr>
              <a:t>is the preferred method to identify the location of the IUD. </a:t>
            </a:r>
          </a:p>
          <a:p>
            <a:r>
              <a:rPr lang="en-US" sz="4400" smtClean="0">
                <a:solidFill>
                  <a:schemeClr val="bg2"/>
                </a:solidFill>
                <a:cs typeface="Tahoma" pitchFamily="34" charset="0"/>
              </a:rPr>
              <a:t>If the device is seen within the</a:t>
            </a:r>
            <a:r>
              <a:rPr lang="en-US" sz="4400" smtClean="0">
                <a:cs typeface="Tahoma" pitchFamily="34" charset="0"/>
              </a:rPr>
              <a:t> </a:t>
            </a:r>
            <a:r>
              <a:rPr lang="en-US" sz="4400" smtClean="0">
                <a:solidFill>
                  <a:schemeClr val="bg2"/>
                </a:solidFill>
                <a:cs typeface="Tahoma" pitchFamily="34" charset="0"/>
              </a:rPr>
              <a:t>uterus, it can be left</a:t>
            </a:r>
            <a:r>
              <a:rPr lang="en-US" sz="4400" smtClean="0">
                <a:cs typeface="Tahoma" pitchFamily="34" charset="0"/>
              </a:rPr>
              <a:t> </a:t>
            </a:r>
            <a:r>
              <a:rPr lang="en-US" sz="4400" i="1" smtClean="0">
                <a:solidFill>
                  <a:schemeClr val="hlink"/>
                </a:solidFill>
                <a:cs typeface="Tahoma" pitchFamily="34" charset="0"/>
              </a:rPr>
              <a:t>in situ</a:t>
            </a:r>
            <a:r>
              <a:rPr lang="en-US" sz="4400" smtClean="0">
                <a:solidFill>
                  <a:schemeClr val="hlink"/>
                </a:solidFill>
                <a:cs typeface="Tahoma" pitchFamily="34" charset="0"/>
              </a:rPr>
              <a:t>.</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0" name="Rectangle 4"/>
          <p:cNvSpPr>
            <a:spLocks noGrp="1" noChangeArrowheads="1"/>
          </p:cNvSpPr>
          <p:nvPr>
            <p:ph type="title"/>
          </p:nvPr>
        </p:nvSpPr>
        <p:spPr>
          <a:xfrm>
            <a:off x="0" y="0"/>
            <a:ext cx="9144000" cy="981075"/>
          </a:xfrm>
          <a:ln>
            <a:solidFill>
              <a:schemeClr val="tx1"/>
            </a:solidFill>
          </a:ln>
        </p:spPr>
        <p:txBody>
          <a:bodyPr/>
          <a:lstStyle/>
          <a:p>
            <a:pPr fontAlgn="auto">
              <a:spcAft>
                <a:spcPts val="0"/>
              </a:spcAft>
              <a:defRPr/>
            </a:pPr>
            <a:r>
              <a:rPr lang="en-US">
                <a:solidFill>
                  <a:srgbClr val="FFFF00"/>
                </a:solidFill>
              </a:rPr>
              <a:t>1. LOST STRINGS</a:t>
            </a:r>
          </a:p>
        </p:txBody>
      </p:sp>
      <p:sp>
        <p:nvSpPr>
          <p:cNvPr id="62467" name="Rectangle 3"/>
          <p:cNvSpPr>
            <a:spLocks noGrp="1" noChangeArrowheads="1"/>
          </p:cNvSpPr>
          <p:nvPr>
            <p:ph idx="1"/>
          </p:nvPr>
        </p:nvSpPr>
        <p:spPr>
          <a:xfrm>
            <a:off x="323850" y="1844675"/>
            <a:ext cx="8362950" cy="4608513"/>
          </a:xfrm>
        </p:spPr>
        <p:txBody>
          <a:bodyPr/>
          <a:lstStyle/>
          <a:p>
            <a:pPr>
              <a:lnSpc>
                <a:spcPct val="90000"/>
              </a:lnSpc>
            </a:pPr>
            <a:r>
              <a:rPr lang="en-US" sz="4000" smtClean="0">
                <a:solidFill>
                  <a:schemeClr val="bg2"/>
                </a:solidFill>
                <a:cs typeface="Tahoma" pitchFamily="34" charset="0"/>
              </a:rPr>
              <a:t>If the device is not identified within the uterus or the pelvis, a</a:t>
            </a:r>
            <a:r>
              <a:rPr lang="en-US" sz="4000" smtClean="0">
                <a:cs typeface="Tahoma" pitchFamily="34" charset="0"/>
              </a:rPr>
              <a:t> </a:t>
            </a:r>
            <a:r>
              <a:rPr lang="en-US" sz="4000" smtClean="0">
                <a:solidFill>
                  <a:schemeClr val="hlink"/>
                </a:solidFill>
                <a:cs typeface="Tahoma" pitchFamily="34" charset="0"/>
              </a:rPr>
              <a:t>plain x-ray of the abdomen</a:t>
            </a:r>
            <a:r>
              <a:rPr lang="en-US" sz="4000" smtClean="0">
                <a:cs typeface="Tahoma" pitchFamily="34" charset="0"/>
              </a:rPr>
              <a:t> </a:t>
            </a:r>
            <a:r>
              <a:rPr lang="en-US" sz="4000" smtClean="0">
                <a:solidFill>
                  <a:schemeClr val="bg2"/>
                </a:solidFill>
                <a:cs typeface="Tahoma" pitchFamily="34" charset="0"/>
              </a:rPr>
              <a:t>should be performed to determine whether the device has perforated the uterine wall. </a:t>
            </a:r>
          </a:p>
          <a:p>
            <a:pPr>
              <a:lnSpc>
                <a:spcPct val="90000"/>
              </a:lnSpc>
            </a:pPr>
            <a:r>
              <a:rPr lang="en-US" sz="4000" smtClean="0">
                <a:solidFill>
                  <a:schemeClr val="bg2"/>
                </a:solidFill>
                <a:cs typeface="Tahoma" pitchFamily="34" charset="0"/>
              </a:rPr>
              <a:t>Both the LNG-IUS and the copper</a:t>
            </a:r>
            <a:r>
              <a:rPr lang="en-US" sz="4000" smtClean="0">
                <a:cs typeface="Tahoma" pitchFamily="34" charset="0"/>
              </a:rPr>
              <a:t> </a:t>
            </a:r>
            <a:r>
              <a:rPr lang="en-US" sz="4000" smtClean="0">
                <a:solidFill>
                  <a:schemeClr val="bg2"/>
                </a:solidFill>
                <a:cs typeface="Tahoma" pitchFamily="34" charset="0"/>
              </a:rPr>
              <a:t>IUD are</a:t>
            </a:r>
            <a:r>
              <a:rPr lang="en-US" sz="4000" smtClean="0">
                <a:cs typeface="Tahoma" pitchFamily="34" charset="0"/>
              </a:rPr>
              <a:t> </a:t>
            </a:r>
            <a:r>
              <a:rPr lang="en-US" sz="4000" smtClean="0">
                <a:solidFill>
                  <a:schemeClr val="hlink"/>
                </a:solidFill>
                <a:cs typeface="Tahoma" pitchFamily="34" charset="0"/>
              </a:rPr>
              <a:t>radio-opaque.</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3"/>
          <p:cNvSpPr>
            <a:spLocks noGrp="1" noChangeArrowheads="1"/>
          </p:cNvSpPr>
          <p:nvPr>
            <p:ph idx="1"/>
          </p:nvPr>
        </p:nvSpPr>
        <p:spPr>
          <a:xfrm>
            <a:off x="0" y="1916113"/>
            <a:ext cx="9144000" cy="4941887"/>
          </a:xfrm>
        </p:spPr>
        <p:txBody>
          <a:bodyPr/>
          <a:lstStyle/>
          <a:p>
            <a:pPr>
              <a:lnSpc>
                <a:spcPct val="80000"/>
              </a:lnSpc>
            </a:pPr>
            <a:r>
              <a:rPr lang="en-US" sz="3600" smtClean="0">
                <a:solidFill>
                  <a:schemeClr val="bg2"/>
                </a:solidFill>
                <a:cs typeface="Tahoma" pitchFamily="34" charset="0"/>
              </a:rPr>
              <a:t>Once she get pregnant, the diagnosis of an ectopic pregnancy has been excluded, </a:t>
            </a:r>
          </a:p>
          <a:p>
            <a:pPr>
              <a:lnSpc>
                <a:spcPct val="80000"/>
              </a:lnSpc>
            </a:pPr>
            <a:r>
              <a:rPr lang="en-US" sz="3600" smtClean="0">
                <a:solidFill>
                  <a:schemeClr val="bg2"/>
                </a:solidFill>
                <a:cs typeface="Tahoma" pitchFamily="34" charset="0"/>
              </a:rPr>
              <a:t>The IUD should be removed if possible.</a:t>
            </a:r>
          </a:p>
          <a:p>
            <a:pPr>
              <a:lnSpc>
                <a:spcPct val="80000"/>
              </a:lnSpc>
            </a:pPr>
            <a:r>
              <a:rPr lang="en-US" sz="3600" smtClean="0">
                <a:solidFill>
                  <a:schemeClr val="hlink"/>
                </a:solidFill>
                <a:cs typeface="Tahoma" pitchFamily="34" charset="0"/>
              </a:rPr>
              <a:t>If the strings are visible</a:t>
            </a:r>
            <a:r>
              <a:rPr lang="en-US" sz="3600" smtClean="0">
                <a:cs typeface="Tahoma" pitchFamily="34" charset="0"/>
              </a:rPr>
              <a:t>, </a:t>
            </a:r>
            <a:r>
              <a:rPr lang="en-US" sz="3600" smtClean="0">
                <a:solidFill>
                  <a:schemeClr val="bg2"/>
                </a:solidFill>
                <a:cs typeface="Tahoma" pitchFamily="34" charset="0"/>
              </a:rPr>
              <a:t>gentle traction is applied to  remove the device. </a:t>
            </a:r>
          </a:p>
          <a:p>
            <a:pPr>
              <a:lnSpc>
                <a:spcPct val="80000"/>
              </a:lnSpc>
            </a:pPr>
            <a:r>
              <a:rPr lang="en-US" sz="3600" smtClean="0">
                <a:solidFill>
                  <a:schemeClr val="hlink"/>
                </a:solidFill>
                <a:cs typeface="Tahoma" pitchFamily="34" charset="0"/>
              </a:rPr>
              <a:t>If the strings are not visible</a:t>
            </a:r>
            <a:r>
              <a:rPr lang="en-US" sz="3600" smtClean="0">
                <a:cs typeface="Tahoma" pitchFamily="34" charset="0"/>
              </a:rPr>
              <a:t>, </a:t>
            </a:r>
            <a:r>
              <a:rPr lang="en-US" sz="3600" smtClean="0">
                <a:solidFill>
                  <a:schemeClr val="bg2"/>
                </a:solidFill>
                <a:cs typeface="Tahoma" pitchFamily="34" charset="0"/>
              </a:rPr>
              <a:t>gentle exploration of the cervical canal is performed. </a:t>
            </a:r>
          </a:p>
        </p:txBody>
      </p:sp>
      <p:sp>
        <p:nvSpPr>
          <p:cNvPr id="63491" name="Rectangle 4"/>
          <p:cNvSpPr>
            <a:spLocks noChangeArrowheads="1"/>
          </p:cNvSpPr>
          <p:nvPr/>
        </p:nvSpPr>
        <p:spPr bwMode="auto">
          <a:xfrm>
            <a:off x="0" y="0"/>
            <a:ext cx="9144000" cy="650875"/>
          </a:xfrm>
          <a:prstGeom prst="rect">
            <a:avLst/>
          </a:prstGeom>
          <a:noFill/>
          <a:ln w="9525">
            <a:solidFill>
              <a:schemeClr val="tx1"/>
            </a:solidFill>
            <a:miter lim="800000"/>
            <a:headEnd/>
            <a:tailEnd/>
          </a:ln>
        </p:spPr>
        <p:txBody>
          <a:bodyPr>
            <a:spAutoFit/>
          </a:bodyPr>
          <a:lstStyle/>
          <a:p>
            <a:pPr algn="ctr" rtl="1" eaLnBrk="1" hangingPunct="1"/>
            <a:r>
              <a:rPr lang="en-US" sz="3600" b="1">
                <a:solidFill>
                  <a:srgbClr val="FFFF00"/>
                </a:solidFill>
              </a:rPr>
              <a:t>2. PREGNANCY WITH AN IUD IN PLACE</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3"/>
          <p:cNvSpPr>
            <a:spLocks noGrp="1" noChangeArrowheads="1"/>
          </p:cNvSpPr>
          <p:nvPr>
            <p:ph idx="1"/>
          </p:nvPr>
        </p:nvSpPr>
        <p:spPr>
          <a:xfrm>
            <a:off x="0" y="1700213"/>
            <a:ext cx="9144000" cy="5157787"/>
          </a:xfrm>
        </p:spPr>
        <p:txBody>
          <a:bodyPr/>
          <a:lstStyle/>
          <a:p>
            <a:r>
              <a:rPr lang="en-US" smtClean="0">
                <a:solidFill>
                  <a:schemeClr val="hlink"/>
                </a:solidFill>
                <a:cs typeface="Tahoma" pitchFamily="34" charset="0"/>
              </a:rPr>
              <a:t>If no strings are found</a:t>
            </a:r>
            <a:r>
              <a:rPr lang="en-US" smtClean="0">
                <a:cs typeface="Tahoma" pitchFamily="34" charset="0"/>
              </a:rPr>
              <a:t>, </a:t>
            </a:r>
            <a:r>
              <a:rPr lang="en-US" smtClean="0">
                <a:solidFill>
                  <a:schemeClr val="bg2"/>
                </a:solidFill>
                <a:cs typeface="Tahoma" pitchFamily="34" charset="0"/>
              </a:rPr>
              <a:t>the possibility of perforation must be considered. </a:t>
            </a:r>
          </a:p>
          <a:p>
            <a:r>
              <a:rPr lang="en-US" smtClean="0">
                <a:solidFill>
                  <a:schemeClr val="bg2"/>
                </a:solidFill>
                <a:cs typeface="Tahoma" pitchFamily="34" charset="0"/>
              </a:rPr>
              <a:t>This is best excluded by pelvic ultrasound. </a:t>
            </a:r>
          </a:p>
          <a:p>
            <a:r>
              <a:rPr lang="en-US" smtClean="0">
                <a:solidFill>
                  <a:schemeClr val="bg2"/>
                </a:solidFill>
                <a:cs typeface="Tahoma" pitchFamily="34" charset="0"/>
              </a:rPr>
              <a:t>Despite reports of successful hysteroscopic IUD removal during the first trimester, if the device remains in the uterus then usually</a:t>
            </a:r>
            <a:r>
              <a:rPr lang="en-US" smtClean="0">
                <a:cs typeface="Tahoma" pitchFamily="34" charset="0"/>
              </a:rPr>
              <a:t> </a:t>
            </a:r>
            <a:r>
              <a:rPr lang="en-US" smtClean="0">
                <a:solidFill>
                  <a:schemeClr val="hlink"/>
                </a:solidFill>
                <a:cs typeface="Tahoma" pitchFamily="34" charset="0"/>
              </a:rPr>
              <a:t>no attempt is made to remove it. </a:t>
            </a:r>
          </a:p>
          <a:p>
            <a:r>
              <a:rPr lang="en-US" smtClean="0">
                <a:solidFill>
                  <a:schemeClr val="bg2"/>
                </a:solidFill>
                <a:cs typeface="Tahoma" pitchFamily="34" charset="0"/>
              </a:rPr>
              <a:t>Note should be made of recovery of the IUD at the time of delivery.</a:t>
            </a:r>
            <a:endParaRPr lang="en-US" sz="2400" smtClean="0">
              <a:solidFill>
                <a:schemeClr val="bg2"/>
              </a:solidFill>
              <a:cs typeface="Tahoma" pitchFamily="34" charset="0"/>
            </a:endParaRPr>
          </a:p>
        </p:txBody>
      </p:sp>
      <p:sp>
        <p:nvSpPr>
          <p:cNvPr id="64515" name="Rectangle 4"/>
          <p:cNvSpPr>
            <a:spLocks noChangeArrowheads="1"/>
          </p:cNvSpPr>
          <p:nvPr/>
        </p:nvSpPr>
        <p:spPr bwMode="auto">
          <a:xfrm>
            <a:off x="0" y="0"/>
            <a:ext cx="9144000" cy="650875"/>
          </a:xfrm>
          <a:prstGeom prst="rect">
            <a:avLst/>
          </a:prstGeom>
          <a:noFill/>
          <a:ln w="9525">
            <a:solidFill>
              <a:schemeClr val="tx1"/>
            </a:solidFill>
            <a:miter lim="800000"/>
            <a:headEnd/>
            <a:tailEnd/>
          </a:ln>
        </p:spPr>
        <p:txBody>
          <a:bodyPr>
            <a:spAutoFit/>
          </a:bodyPr>
          <a:lstStyle/>
          <a:p>
            <a:pPr algn="ctr" rtl="1" eaLnBrk="1" hangingPunct="1"/>
            <a:r>
              <a:rPr lang="en-US" sz="3600" b="1">
                <a:solidFill>
                  <a:srgbClr val="FFFF00"/>
                </a:solidFill>
              </a:rPr>
              <a:t>2. PREGNANCY WITH AN IUD IN PLACE</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0" y="0"/>
            <a:ext cx="9144000" cy="1143000"/>
          </a:xfrm>
          <a:ln>
            <a:solidFill>
              <a:schemeClr val="tx1"/>
            </a:solidFill>
          </a:ln>
        </p:spPr>
        <p:txBody>
          <a:bodyPr/>
          <a:lstStyle/>
          <a:p>
            <a:pPr fontAlgn="auto">
              <a:spcAft>
                <a:spcPts val="0"/>
              </a:spcAft>
              <a:defRPr/>
            </a:pPr>
            <a:r>
              <a:rPr lang="en-US">
                <a:solidFill>
                  <a:srgbClr val="FFFF00"/>
                </a:solidFill>
              </a:rPr>
              <a:t>3. AMENORRHEA OR DELAYED MENSES</a:t>
            </a:r>
          </a:p>
        </p:txBody>
      </p:sp>
      <p:sp>
        <p:nvSpPr>
          <p:cNvPr id="65539" name="Rectangle 3"/>
          <p:cNvSpPr>
            <a:spLocks noGrp="1" noChangeArrowheads="1"/>
          </p:cNvSpPr>
          <p:nvPr>
            <p:ph idx="1"/>
          </p:nvPr>
        </p:nvSpPr>
        <p:spPr>
          <a:xfrm>
            <a:off x="0" y="1773238"/>
            <a:ext cx="9144000" cy="5084762"/>
          </a:xfrm>
        </p:spPr>
        <p:txBody>
          <a:bodyPr>
            <a:normAutofit lnSpcReduction="10000"/>
          </a:bodyPr>
          <a:lstStyle/>
          <a:p>
            <a:r>
              <a:rPr lang="en-US" smtClean="0">
                <a:solidFill>
                  <a:schemeClr val="bg2"/>
                </a:solidFill>
                <a:cs typeface="Tahoma" pitchFamily="34" charset="0"/>
              </a:rPr>
              <a:t>Pregnancy must be excluded. </a:t>
            </a:r>
          </a:p>
          <a:p>
            <a:r>
              <a:rPr lang="en-US" smtClean="0">
                <a:solidFill>
                  <a:schemeClr val="bg2"/>
                </a:solidFill>
                <a:cs typeface="Tahoma" pitchFamily="34" charset="0"/>
              </a:rPr>
              <a:t>Once pregnancy has been excluded, investigation should be as for a woman without an IUD.</a:t>
            </a:r>
          </a:p>
          <a:p>
            <a:r>
              <a:rPr lang="en-US" smtClean="0">
                <a:solidFill>
                  <a:schemeClr val="hlink"/>
                </a:solidFill>
                <a:cs typeface="Tahoma" pitchFamily="34" charset="0"/>
              </a:rPr>
              <a:t>Up to 35% of LNG-IUS</a:t>
            </a:r>
            <a:r>
              <a:rPr lang="en-US" smtClean="0">
                <a:cs typeface="Tahoma" pitchFamily="34" charset="0"/>
              </a:rPr>
              <a:t> </a:t>
            </a:r>
            <a:r>
              <a:rPr lang="en-US" smtClean="0">
                <a:solidFill>
                  <a:schemeClr val="bg2"/>
                </a:solidFill>
                <a:cs typeface="Tahoma" pitchFamily="34" charset="0"/>
              </a:rPr>
              <a:t>users may experience amenorrhea.</a:t>
            </a:r>
          </a:p>
          <a:p>
            <a:r>
              <a:rPr lang="en-US" smtClean="0">
                <a:solidFill>
                  <a:schemeClr val="bg2"/>
                </a:solidFill>
                <a:cs typeface="Tahoma" pitchFamily="34" charset="0"/>
              </a:rPr>
              <a:t>If proper positioning of the LNG-IUS is confirmed, it is unnecessary to perform repeated pregnancy tests. </a:t>
            </a:r>
          </a:p>
          <a:p>
            <a:r>
              <a:rPr lang="en-US" smtClean="0">
                <a:solidFill>
                  <a:schemeClr val="bg2"/>
                </a:solidFill>
                <a:cs typeface="Tahoma" pitchFamily="34" charset="0"/>
              </a:rPr>
              <a:t>If the IUD user is</a:t>
            </a:r>
            <a:r>
              <a:rPr lang="en-US" smtClean="0">
                <a:cs typeface="Tahoma" pitchFamily="34" charset="0"/>
              </a:rPr>
              <a:t> </a:t>
            </a:r>
            <a:r>
              <a:rPr lang="en-US" smtClean="0">
                <a:solidFill>
                  <a:schemeClr val="hlink"/>
                </a:solidFill>
                <a:cs typeface="Tahoma" pitchFamily="34" charset="0"/>
              </a:rPr>
              <a:t>post-menopausal</a:t>
            </a:r>
            <a:r>
              <a:rPr lang="en-US" smtClean="0">
                <a:cs typeface="Tahoma" pitchFamily="34" charset="0"/>
              </a:rPr>
              <a:t>, </a:t>
            </a:r>
            <a:r>
              <a:rPr lang="en-US" smtClean="0">
                <a:solidFill>
                  <a:schemeClr val="bg2"/>
                </a:solidFill>
                <a:cs typeface="Tahoma" pitchFamily="34" charset="0"/>
              </a:rPr>
              <a:t>the device should be removed.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6" name="Rectangle 4"/>
          <p:cNvSpPr>
            <a:spLocks noGrp="1" noChangeArrowheads="1"/>
          </p:cNvSpPr>
          <p:nvPr>
            <p:ph type="title"/>
          </p:nvPr>
        </p:nvSpPr>
        <p:spPr>
          <a:xfrm>
            <a:off x="349250" y="466725"/>
            <a:ext cx="7548563" cy="1084263"/>
          </a:xfrm>
          <a:ln>
            <a:solidFill>
              <a:schemeClr val="tx1"/>
            </a:solidFill>
          </a:ln>
        </p:spPr>
        <p:txBody>
          <a:bodyPr anchorCtr="1"/>
          <a:lstStyle/>
          <a:p>
            <a:pPr fontAlgn="auto">
              <a:spcAft>
                <a:spcPts val="0"/>
              </a:spcAft>
              <a:defRPr/>
            </a:pPr>
            <a:r>
              <a:rPr lang="en-US" sz="5400">
                <a:solidFill>
                  <a:schemeClr val="folHlink"/>
                </a:solidFill>
              </a:rPr>
              <a:t>EFFICACY</a:t>
            </a:r>
          </a:p>
        </p:txBody>
      </p:sp>
      <p:sp>
        <p:nvSpPr>
          <p:cNvPr id="84995" name="Rectangle 3"/>
          <p:cNvSpPr>
            <a:spLocks noGrp="1" noChangeArrowheads="1"/>
          </p:cNvSpPr>
          <p:nvPr>
            <p:ph idx="1"/>
          </p:nvPr>
        </p:nvSpPr>
        <p:spPr>
          <a:xfrm>
            <a:off x="395288" y="1600200"/>
            <a:ext cx="8291512" cy="4637088"/>
          </a:xfrm>
        </p:spPr>
        <p:txBody>
          <a:bodyPr>
            <a:normAutofit/>
          </a:bodyPr>
          <a:lstStyle/>
          <a:p>
            <a:pPr marL="265176" indent="-265176" fontAlgn="auto">
              <a:spcAft>
                <a:spcPts val="0"/>
              </a:spcAft>
              <a:buFont typeface="Wingdings 2"/>
              <a:buChar char=""/>
              <a:defRPr/>
            </a:pPr>
            <a:r>
              <a:rPr lang="en-US" sz="4800">
                <a:solidFill>
                  <a:schemeClr val="hlink"/>
                </a:solidFill>
              </a:rPr>
              <a:t>The failure rate of the levonorgestrel-releasing intrauterine system was         0.09 per 100 WY and </a:t>
            </a:r>
          </a:p>
          <a:p>
            <a:pPr marL="265176" indent="-265176" fontAlgn="auto">
              <a:spcAft>
                <a:spcPts val="0"/>
              </a:spcAft>
              <a:buFont typeface="Wingdings 2"/>
              <a:buChar char=""/>
              <a:defRPr/>
            </a:pPr>
            <a:r>
              <a:rPr lang="en-US" sz="4800">
                <a:solidFill>
                  <a:schemeClr val="hlink"/>
                </a:solidFill>
              </a:rPr>
              <a:t>The ectopic pregnancy rate was 0.02 per 100 WY.</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0" y="0"/>
            <a:ext cx="9144000" cy="836613"/>
          </a:xfrm>
          <a:ln>
            <a:solidFill>
              <a:schemeClr val="tx1"/>
            </a:solidFill>
          </a:ln>
        </p:spPr>
        <p:txBody>
          <a:bodyPr/>
          <a:lstStyle/>
          <a:p>
            <a:pPr fontAlgn="auto">
              <a:spcAft>
                <a:spcPts val="0"/>
              </a:spcAft>
              <a:defRPr/>
            </a:pPr>
            <a:r>
              <a:rPr lang="en-US" sz="4000">
                <a:solidFill>
                  <a:srgbClr val="FFFF00"/>
                </a:solidFill>
              </a:rPr>
              <a:t>4. PAIN AND ABNORMAL BLEEDING</a:t>
            </a:r>
          </a:p>
        </p:txBody>
      </p:sp>
      <p:sp>
        <p:nvSpPr>
          <p:cNvPr id="66563" name="Rectangle 3"/>
          <p:cNvSpPr>
            <a:spLocks noGrp="1" noChangeArrowheads="1"/>
          </p:cNvSpPr>
          <p:nvPr>
            <p:ph idx="1"/>
          </p:nvPr>
        </p:nvSpPr>
        <p:spPr>
          <a:xfrm>
            <a:off x="0" y="1844675"/>
            <a:ext cx="9144000" cy="5013325"/>
          </a:xfrm>
        </p:spPr>
        <p:txBody>
          <a:bodyPr/>
          <a:lstStyle/>
          <a:p>
            <a:r>
              <a:rPr lang="en-US" smtClean="0">
                <a:solidFill>
                  <a:schemeClr val="bg2"/>
                </a:solidFill>
                <a:cs typeface="Tahoma" pitchFamily="34" charset="0"/>
              </a:rPr>
              <a:t>Increased menstrual bleeding with or without an increase in menstrual cramping may occur in IUD users. </a:t>
            </a:r>
          </a:p>
          <a:p>
            <a:r>
              <a:rPr lang="en-US" smtClean="0">
                <a:solidFill>
                  <a:schemeClr val="bg2"/>
                </a:solidFill>
                <a:cs typeface="Tahoma" pitchFamily="34" charset="0"/>
              </a:rPr>
              <a:t>In the event of partial expulsion or perforation, the device should be removed and consideration given to inserting another IUD. </a:t>
            </a:r>
          </a:p>
          <a:p>
            <a:r>
              <a:rPr lang="en-US" smtClean="0">
                <a:solidFill>
                  <a:schemeClr val="bg2"/>
                </a:solidFill>
                <a:cs typeface="Tahoma" pitchFamily="34" charset="0"/>
              </a:rPr>
              <a:t>In the first few months after insertion, pain and spotting can also occur between menses. </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4"/>
          <p:cNvSpPr>
            <a:spLocks noGrp="1" noChangeArrowheads="1"/>
          </p:cNvSpPr>
          <p:nvPr>
            <p:ph type="title"/>
          </p:nvPr>
        </p:nvSpPr>
        <p:spPr>
          <a:xfrm>
            <a:off x="0" y="0"/>
            <a:ext cx="9144000" cy="836613"/>
          </a:xfrm>
          <a:ln>
            <a:solidFill>
              <a:schemeClr val="tx1"/>
            </a:solidFill>
          </a:ln>
        </p:spPr>
        <p:txBody>
          <a:bodyPr/>
          <a:lstStyle/>
          <a:p>
            <a:pPr fontAlgn="auto">
              <a:spcAft>
                <a:spcPts val="0"/>
              </a:spcAft>
              <a:defRPr/>
            </a:pPr>
            <a:r>
              <a:rPr lang="en-US" sz="4000">
                <a:solidFill>
                  <a:srgbClr val="FFFF00"/>
                </a:solidFill>
              </a:rPr>
              <a:t>4. PAIN AND ABNORMAL BLEEDING</a:t>
            </a:r>
          </a:p>
        </p:txBody>
      </p:sp>
      <p:sp>
        <p:nvSpPr>
          <p:cNvPr id="67587" name="Rectangle 3"/>
          <p:cNvSpPr>
            <a:spLocks noGrp="1" noChangeArrowheads="1"/>
          </p:cNvSpPr>
          <p:nvPr>
            <p:ph idx="1"/>
          </p:nvPr>
        </p:nvSpPr>
        <p:spPr>
          <a:xfrm>
            <a:off x="0" y="1773238"/>
            <a:ext cx="9144000" cy="5084762"/>
          </a:xfrm>
        </p:spPr>
        <p:txBody>
          <a:bodyPr/>
          <a:lstStyle/>
          <a:p>
            <a:r>
              <a:rPr lang="en-US" sz="3600" smtClean="0">
                <a:solidFill>
                  <a:schemeClr val="bg2"/>
                </a:solidFill>
                <a:cs typeface="Tahoma" pitchFamily="34" charset="0"/>
              </a:rPr>
              <a:t>The number of days of bleeding or spotting usually decreases over time.</a:t>
            </a:r>
          </a:p>
          <a:p>
            <a:r>
              <a:rPr lang="en-US" sz="3600" smtClean="0">
                <a:solidFill>
                  <a:schemeClr val="bg2"/>
                </a:solidFill>
                <a:cs typeface="Tahoma" pitchFamily="34" charset="0"/>
              </a:rPr>
              <a:t>Once partial expulsion, perforation, pregnancy, and infection are ruled out, treatment with NSAIDs may be helpful in treating these symptoms. </a:t>
            </a:r>
          </a:p>
          <a:p>
            <a:r>
              <a:rPr lang="en-US" sz="3600" smtClean="0">
                <a:solidFill>
                  <a:schemeClr val="bg2"/>
                </a:solidFill>
                <a:cs typeface="Tahoma" pitchFamily="34" charset="0"/>
              </a:rPr>
              <a:t>If pain or bleeding persists or worsens, removing the IUD must be considered.</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0" y="0"/>
            <a:ext cx="9144000" cy="765175"/>
          </a:xfrm>
          <a:ln>
            <a:solidFill>
              <a:schemeClr val="tx1"/>
            </a:solidFill>
          </a:ln>
        </p:spPr>
        <p:txBody>
          <a:bodyPr/>
          <a:lstStyle/>
          <a:p>
            <a:pPr fontAlgn="auto">
              <a:spcAft>
                <a:spcPts val="0"/>
              </a:spcAft>
              <a:defRPr/>
            </a:pPr>
            <a:r>
              <a:rPr lang="en-US" sz="4000">
                <a:solidFill>
                  <a:srgbClr val="FFFF00"/>
                </a:solidFill>
              </a:rPr>
              <a:t>5. DIFFICULTY REMOVING THE IUD</a:t>
            </a:r>
          </a:p>
        </p:txBody>
      </p:sp>
      <p:sp>
        <p:nvSpPr>
          <p:cNvPr id="68611" name="Rectangle 3"/>
          <p:cNvSpPr>
            <a:spLocks noGrp="1" noChangeArrowheads="1"/>
          </p:cNvSpPr>
          <p:nvPr>
            <p:ph idx="1"/>
          </p:nvPr>
        </p:nvSpPr>
        <p:spPr>
          <a:xfrm>
            <a:off x="0" y="1844675"/>
            <a:ext cx="9144000" cy="5013325"/>
          </a:xfrm>
        </p:spPr>
        <p:txBody>
          <a:bodyPr/>
          <a:lstStyle/>
          <a:p>
            <a:r>
              <a:rPr lang="en-US" sz="3600" smtClean="0">
                <a:solidFill>
                  <a:schemeClr val="bg2"/>
                </a:solidFill>
                <a:cs typeface="Tahoma" pitchFamily="34" charset="0"/>
              </a:rPr>
              <a:t>Grasping the string with a ring forceps and exerting gentle traction can usually accomplish removal of an IUD. </a:t>
            </a:r>
          </a:p>
          <a:p>
            <a:r>
              <a:rPr lang="en-US" sz="3600" smtClean="0">
                <a:solidFill>
                  <a:schemeClr val="bg2"/>
                </a:solidFill>
                <a:cs typeface="Tahoma" pitchFamily="34" charset="0"/>
              </a:rPr>
              <a:t>If the strings cannot be seen, manoeuvres such as those described above can be used to assist in localizing the strings. </a:t>
            </a:r>
          </a:p>
          <a:p>
            <a:r>
              <a:rPr lang="en-US" sz="3600" smtClean="0">
                <a:solidFill>
                  <a:schemeClr val="bg2"/>
                </a:solidFill>
                <a:cs typeface="Tahoma" pitchFamily="34" charset="0"/>
              </a:rPr>
              <a:t>If further manoeuvres are needed, a paracervical block may be</a:t>
            </a:r>
            <a:r>
              <a:rPr lang="en-US" sz="4000" smtClean="0">
                <a:cs typeface="Tahoma" pitchFamily="34" charset="0"/>
              </a:rPr>
              <a:t> </a:t>
            </a:r>
            <a:r>
              <a:rPr lang="en-US" sz="4000" smtClean="0">
                <a:solidFill>
                  <a:schemeClr val="bg2"/>
                </a:solidFill>
                <a:cs typeface="Tahoma" pitchFamily="34" charset="0"/>
              </a:rPr>
              <a:t>considered. </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8" name="Rectangle 4"/>
          <p:cNvSpPr>
            <a:spLocks noGrp="1" noChangeArrowheads="1"/>
          </p:cNvSpPr>
          <p:nvPr>
            <p:ph type="title"/>
          </p:nvPr>
        </p:nvSpPr>
        <p:spPr>
          <a:xfrm>
            <a:off x="0" y="0"/>
            <a:ext cx="9144000" cy="908050"/>
          </a:xfrm>
          <a:ln>
            <a:solidFill>
              <a:schemeClr val="tx1"/>
            </a:solidFill>
          </a:ln>
        </p:spPr>
        <p:txBody>
          <a:bodyPr anchorCtr="1"/>
          <a:lstStyle/>
          <a:p>
            <a:pPr fontAlgn="auto">
              <a:spcAft>
                <a:spcPts val="0"/>
              </a:spcAft>
              <a:defRPr/>
            </a:pPr>
            <a:r>
              <a:rPr lang="en-US" sz="4000">
                <a:solidFill>
                  <a:srgbClr val="FFFF00"/>
                </a:solidFill>
              </a:rPr>
              <a:t>5. DIFFICULTY REMOVING THE IUD</a:t>
            </a:r>
          </a:p>
        </p:txBody>
      </p:sp>
      <p:sp>
        <p:nvSpPr>
          <p:cNvPr id="69635" name="Rectangle 3"/>
          <p:cNvSpPr>
            <a:spLocks noGrp="1" noChangeArrowheads="1"/>
          </p:cNvSpPr>
          <p:nvPr>
            <p:ph idx="1"/>
          </p:nvPr>
        </p:nvSpPr>
        <p:spPr>
          <a:xfrm>
            <a:off x="0" y="1844675"/>
            <a:ext cx="9144000" cy="5013325"/>
          </a:xfrm>
        </p:spPr>
        <p:txBody>
          <a:bodyPr/>
          <a:lstStyle/>
          <a:p>
            <a:pPr>
              <a:lnSpc>
                <a:spcPct val="90000"/>
              </a:lnSpc>
            </a:pPr>
            <a:r>
              <a:rPr lang="en-US" sz="4000" smtClean="0">
                <a:solidFill>
                  <a:schemeClr val="bg2"/>
                </a:solidFill>
                <a:cs typeface="Tahoma" pitchFamily="34" charset="0"/>
              </a:rPr>
              <a:t>A uterine sound can be passed into the endometrial cavity to localize the IUD. </a:t>
            </a:r>
          </a:p>
          <a:p>
            <a:pPr>
              <a:lnSpc>
                <a:spcPct val="90000"/>
              </a:lnSpc>
            </a:pPr>
            <a:r>
              <a:rPr lang="en-US" sz="4000" smtClean="0">
                <a:solidFill>
                  <a:schemeClr val="bg2"/>
                </a:solidFill>
                <a:cs typeface="Tahoma" pitchFamily="34" charset="0"/>
              </a:rPr>
              <a:t>Cervical dilation may be required. </a:t>
            </a:r>
          </a:p>
          <a:p>
            <a:pPr>
              <a:lnSpc>
                <a:spcPct val="90000"/>
              </a:lnSpc>
            </a:pPr>
            <a:r>
              <a:rPr lang="en-US" sz="4000" smtClean="0">
                <a:solidFill>
                  <a:schemeClr val="bg2"/>
                </a:solidFill>
                <a:cs typeface="Tahoma" pitchFamily="34" charset="0"/>
              </a:rPr>
              <a:t>Once localized, the IUD can be subsequently grasped with a small grasping instrument directed towards it. </a:t>
            </a:r>
          </a:p>
          <a:p>
            <a:pPr>
              <a:lnSpc>
                <a:spcPct val="90000"/>
              </a:lnSpc>
            </a:pPr>
            <a:endParaRPr lang="en-US" sz="4000" smtClean="0">
              <a:solidFill>
                <a:schemeClr val="bg2"/>
              </a:solidFill>
              <a:cs typeface="Tahoma" pitchFamily="34" charset="0"/>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3"/>
          <p:cNvSpPr>
            <a:spLocks noGrp="1" noChangeArrowheads="1"/>
          </p:cNvSpPr>
          <p:nvPr>
            <p:ph idx="1"/>
          </p:nvPr>
        </p:nvSpPr>
        <p:spPr>
          <a:xfrm>
            <a:off x="250825" y="1773238"/>
            <a:ext cx="8435975" cy="4357687"/>
          </a:xfrm>
        </p:spPr>
        <p:txBody>
          <a:bodyPr>
            <a:normAutofit fontScale="92500"/>
          </a:bodyPr>
          <a:lstStyle/>
          <a:p>
            <a:r>
              <a:rPr lang="en-US" sz="4400" smtClean="0">
                <a:solidFill>
                  <a:schemeClr val="bg2"/>
                </a:solidFill>
                <a:cs typeface="Tahoma" pitchFamily="34" charset="0"/>
              </a:rPr>
              <a:t>If removal is not easily performed, direct visualization of the IUD with ultrasound or hysteroscopy may be required. </a:t>
            </a:r>
          </a:p>
          <a:p>
            <a:r>
              <a:rPr lang="en-US" sz="4400" smtClean="0">
                <a:solidFill>
                  <a:schemeClr val="bg2"/>
                </a:solidFill>
                <a:cs typeface="Tahoma" pitchFamily="34" charset="0"/>
              </a:rPr>
              <a:t>Occasionally general anesthetic may be needed to carry out IUD removal.</a:t>
            </a:r>
          </a:p>
        </p:txBody>
      </p:sp>
      <p:sp>
        <p:nvSpPr>
          <p:cNvPr id="70659" name="Rectangle 4"/>
          <p:cNvSpPr>
            <a:spLocks noChangeArrowheads="1"/>
          </p:cNvSpPr>
          <p:nvPr/>
        </p:nvSpPr>
        <p:spPr bwMode="auto">
          <a:xfrm>
            <a:off x="0" y="0"/>
            <a:ext cx="9144000" cy="908050"/>
          </a:xfrm>
          <a:prstGeom prst="rect">
            <a:avLst/>
          </a:prstGeom>
          <a:noFill/>
          <a:ln w="9525">
            <a:solidFill>
              <a:schemeClr val="tx1"/>
            </a:solidFill>
            <a:miter lim="800000"/>
            <a:headEnd/>
            <a:tailEnd/>
          </a:ln>
        </p:spPr>
        <p:txBody>
          <a:bodyPr anchor="ctr" anchorCtr="1"/>
          <a:lstStyle/>
          <a:p>
            <a:r>
              <a:rPr lang="en-US" sz="4000" b="1" i="1">
                <a:solidFill>
                  <a:srgbClr val="FFFF00"/>
                </a:solidFill>
                <a:latin typeface="Arial Narrow" pitchFamily="34" charset="0"/>
              </a:rPr>
              <a:t>5. DIFFICULTY REMOVING THE IUD</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0" y="0"/>
            <a:ext cx="9144000" cy="908050"/>
          </a:xfrm>
          <a:ln>
            <a:solidFill>
              <a:schemeClr val="tx1"/>
            </a:solidFill>
          </a:ln>
        </p:spPr>
        <p:txBody>
          <a:bodyPr/>
          <a:lstStyle/>
          <a:p>
            <a:pPr fontAlgn="auto">
              <a:spcAft>
                <a:spcPts val="0"/>
              </a:spcAft>
              <a:defRPr/>
            </a:pPr>
            <a:r>
              <a:rPr lang="en-US">
                <a:solidFill>
                  <a:srgbClr val="FFFF00"/>
                </a:solidFill>
              </a:rPr>
              <a:t>6. STI IDENTIFIED WITH IUD IN PLACE</a:t>
            </a:r>
          </a:p>
        </p:txBody>
      </p:sp>
      <p:sp>
        <p:nvSpPr>
          <p:cNvPr id="71683" name="Rectangle 3"/>
          <p:cNvSpPr>
            <a:spLocks noGrp="1" noChangeArrowheads="1"/>
          </p:cNvSpPr>
          <p:nvPr>
            <p:ph idx="1"/>
          </p:nvPr>
        </p:nvSpPr>
        <p:spPr>
          <a:xfrm>
            <a:off x="0" y="1844675"/>
            <a:ext cx="9144000" cy="4941888"/>
          </a:xfrm>
        </p:spPr>
        <p:txBody>
          <a:bodyPr/>
          <a:lstStyle/>
          <a:p>
            <a:pPr>
              <a:lnSpc>
                <a:spcPct val="90000"/>
              </a:lnSpc>
            </a:pPr>
            <a:r>
              <a:rPr lang="en-US" smtClean="0">
                <a:solidFill>
                  <a:schemeClr val="bg2"/>
                </a:solidFill>
                <a:cs typeface="Tahoma" pitchFamily="34" charset="0"/>
              </a:rPr>
              <a:t>Appropriate antibiotic therapy should be initiated for an IUD user</a:t>
            </a:r>
            <a:r>
              <a:rPr lang="en-US" smtClean="0">
                <a:cs typeface="Tahoma" pitchFamily="34" charset="0"/>
              </a:rPr>
              <a:t> </a:t>
            </a:r>
            <a:r>
              <a:rPr lang="en-US" smtClean="0">
                <a:solidFill>
                  <a:schemeClr val="hlink"/>
                </a:solidFill>
                <a:cs typeface="Tahoma" pitchFamily="34" charset="0"/>
              </a:rPr>
              <a:t>(and her sexual contacts)</a:t>
            </a:r>
            <a:r>
              <a:rPr lang="en-US" smtClean="0">
                <a:cs typeface="Tahoma" pitchFamily="34" charset="0"/>
              </a:rPr>
              <a:t> </a:t>
            </a:r>
            <a:r>
              <a:rPr lang="en-US" smtClean="0">
                <a:solidFill>
                  <a:schemeClr val="bg2"/>
                </a:solidFill>
                <a:cs typeface="Tahoma" pitchFamily="34" charset="0"/>
              </a:rPr>
              <a:t>found to have chlamydial or gonoccocal cervicitis. </a:t>
            </a:r>
          </a:p>
          <a:p>
            <a:pPr>
              <a:lnSpc>
                <a:spcPct val="90000"/>
              </a:lnSpc>
            </a:pPr>
            <a:r>
              <a:rPr lang="en-US" smtClean="0">
                <a:solidFill>
                  <a:schemeClr val="bg2"/>
                </a:solidFill>
                <a:cs typeface="Tahoma" pitchFamily="34" charset="0"/>
              </a:rPr>
              <a:t>If there is a suggestion of PID, the device should be removed after pre-treating the woman with antibiotics.</a:t>
            </a:r>
          </a:p>
          <a:p>
            <a:pPr>
              <a:lnSpc>
                <a:spcPct val="90000"/>
              </a:lnSpc>
            </a:pPr>
            <a:r>
              <a:rPr lang="en-US" smtClean="0">
                <a:solidFill>
                  <a:schemeClr val="bg2"/>
                </a:solidFill>
                <a:cs typeface="Tahoma" pitchFamily="34" charset="0"/>
              </a:rPr>
              <a:t>She should be counselled regarding the use of barrier contraceptive methods for STI prevention.</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0" y="0"/>
            <a:ext cx="9144000" cy="692150"/>
          </a:xfrm>
          <a:ln>
            <a:solidFill>
              <a:schemeClr val="tx1"/>
            </a:solidFill>
          </a:ln>
        </p:spPr>
        <p:txBody>
          <a:bodyPr>
            <a:normAutofit fontScale="90000"/>
          </a:bodyPr>
          <a:lstStyle/>
          <a:p>
            <a:pPr fontAlgn="auto">
              <a:spcAft>
                <a:spcPts val="0"/>
              </a:spcAft>
              <a:defRPr/>
            </a:pPr>
            <a:r>
              <a:rPr lang="en-US" sz="4000">
                <a:solidFill>
                  <a:srgbClr val="FFFF00"/>
                </a:solidFill>
              </a:rPr>
              <a:t>7. ACTINOMYCOSIS ON PAP SMEAR</a:t>
            </a:r>
          </a:p>
        </p:txBody>
      </p:sp>
      <p:sp>
        <p:nvSpPr>
          <p:cNvPr id="72707" name="Rectangle 3"/>
          <p:cNvSpPr>
            <a:spLocks noGrp="1" noChangeArrowheads="1"/>
          </p:cNvSpPr>
          <p:nvPr>
            <p:ph idx="1"/>
          </p:nvPr>
        </p:nvSpPr>
        <p:spPr>
          <a:xfrm>
            <a:off x="0" y="1773238"/>
            <a:ext cx="9144000" cy="5084762"/>
          </a:xfrm>
        </p:spPr>
        <p:txBody>
          <a:bodyPr/>
          <a:lstStyle/>
          <a:p>
            <a:pPr>
              <a:lnSpc>
                <a:spcPct val="90000"/>
              </a:lnSpc>
            </a:pPr>
            <a:r>
              <a:rPr lang="en-US" smtClean="0">
                <a:solidFill>
                  <a:schemeClr val="bg2"/>
                </a:solidFill>
                <a:cs typeface="Tahoma" pitchFamily="34" charset="0"/>
              </a:rPr>
              <a:t>Actinomycosis is considered a commensal vaginal organism but may be associated with frank infection. </a:t>
            </a:r>
          </a:p>
          <a:p>
            <a:pPr>
              <a:lnSpc>
                <a:spcPct val="90000"/>
              </a:lnSpc>
            </a:pPr>
            <a:r>
              <a:rPr lang="en-US" smtClean="0">
                <a:solidFill>
                  <a:schemeClr val="bg2"/>
                </a:solidFill>
                <a:cs typeface="Tahoma" pitchFamily="34" charset="0"/>
              </a:rPr>
              <a:t>Up to 20% of cervical smears in long-term copper IUD users show evidence of Actinomycosis, although this finding is only noted in up to 3% of LNG-IUS users.</a:t>
            </a:r>
          </a:p>
          <a:p>
            <a:pPr>
              <a:lnSpc>
                <a:spcPct val="90000"/>
              </a:lnSpc>
            </a:pPr>
            <a:r>
              <a:rPr lang="en-US" smtClean="0">
                <a:solidFill>
                  <a:schemeClr val="bg2"/>
                </a:solidFill>
                <a:cs typeface="Tahoma" pitchFamily="34" charset="0"/>
              </a:rPr>
              <a:t>Removal of the device in women with Actinomycosis on their Pap smear may not be necessary.</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4"/>
          <p:cNvSpPr>
            <a:spLocks noGrp="1" noChangeArrowheads="1"/>
          </p:cNvSpPr>
          <p:nvPr>
            <p:ph type="title"/>
          </p:nvPr>
        </p:nvSpPr>
        <p:spPr>
          <a:xfrm>
            <a:off x="0" y="0"/>
            <a:ext cx="9144000" cy="836613"/>
          </a:xfrm>
          <a:ln>
            <a:solidFill>
              <a:schemeClr val="tx1"/>
            </a:solidFill>
          </a:ln>
        </p:spPr>
        <p:txBody>
          <a:bodyPr/>
          <a:lstStyle/>
          <a:p>
            <a:pPr fontAlgn="auto">
              <a:spcAft>
                <a:spcPts val="0"/>
              </a:spcAft>
              <a:defRPr/>
            </a:pPr>
            <a:r>
              <a:rPr lang="en-US" sz="4000">
                <a:solidFill>
                  <a:srgbClr val="FFFF00"/>
                </a:solidFill>
              </a:rPr>
              <a:t>7. ACTINOMYCOSIS ON PAP SMEAR</a:t>
            </a:r>
          </a:p>
        </p:txBody>
      </p:sp>
      <p:sp>
        <p:nvSpPr>
          <p:cNvPr id="73731" name="Rectangle 3"/>
          <p:cNvSpPr>
            <a:spLocks noGrp="1" noChangeArrowheads="1"/>
          </p:cNvSpPr>
          <p:nvPr>
            <p:ph idx="1"/>
          </p:nvPr>
        </p:nvSpPr>
        <p:spPr>
          <a:xfrm>
            <a:off x="0" y="1844675"/>
            <a:ext cx="9144000" cy="5013325"/>
          </a:xfrm>
        </p:spPr>
        <p:txBody>
          <a:bodyPr/>
          <a:lstStyle/>
          <a:p>
            <a:r>
              <a:rPr lang="en-US" sz="3600" smtClean="0">
                <a:solidFill>
                  <a:schemeClr val="bg2"/>
                </a:solidFill>
                <a:cs typeface="Tahoma" pitchFamily="34" charset="0"/>
              </a:rPr>
              <a:t>In the</a:t>
            </a:r>
            <a:r>
              <a:rPr lang="en-US" sz="3600" smtClean="0">
                <a:cs typeface="Tahoma" pitchFamily="34" charset="0"/>
              </a:rPr>
              <a:t> </a:t>
            </a:r>
            <a:r>
              <a:rPr lang="en-US" sz="3600" smtClean="0">
                <a:solidFill>
                  <a:srgbClr val="FF99FF"/>
                </a:solidFill>
                <a:cs typeface="Tahoma" pitchFamily="34" charset="0"/>
              </a:rPr>
              <a:t>asymptomatic woman</a:t>
            </a:r>
            <a:r>
              <a:rPr lang="en-US" sz="3600" smtClean="0">
                <a:cs typeface="Tahoma" pitchFamily="34" charset="0"/>
              </a:rPr>
              <a:t>, </a:t>
            </a:r>
            <a:r>
              <a:rPr lang="en-US" sz="3600" smtClean="0">
                <a:solidFill>
                  <a:schemeClr val="bg2"/>
                </a:solidFill>
                <a:cs typeface="Tahoma" pitchFamily="34" charset="0"/>
              </a:rPr>
              <a:t>it is reasonable to leave the IUD in place, follow her with annual Pap smears and pelvic examinations, and warn her of potential symptoms of PID. </a:t>
            </a:r>
          </a:p>
          <a:p>
            <a:r>
              <a:rPr lang="en-US" sz="3600" smtClean="0">
                <a:solidFill>
                  <a:schemeClr val="bg2"/>
                </a:solidFill>
                <a:cs typeface="Tahoma" pitchFamily="34" charset="0"/>
              </a:rPr>
              <a:t>If the decision is made to treat,</a:t>
            </a:r>
            <a:r>
              <a:rPr lang="en-US" sz="3600" smtClean="0">
                <a:cs typeface="Tahoma" pitchFamily="34" charset="0"/>
              </a:rPr>
              <a:t> </a:t>
            </a:r>
            <a:r>
              <a:rPr lang="en-US" sz="3600" smtClean="0">
                <a:solidFill>
                  <a:srgbClr val="FF99FF"/>
                </a:solidFill>
                <a:cs typeface="Tahoma" pitchFamily="34" charset="0"/>
              </a:rPr>
              <a:t>antibiotic therapy</a:t>
            </a:r>
            <a:r>
              <a:rPr lang="en-US" sz="3600" smtClean="0">
                <a:cs typeface="Tahoma" pitchFamily="34" charset="0"/>
              </a:rPr>
              <a:t> </a:t>
            </a:r>
            <a:r>
              <a:rPr lang="en-US" sz="3600" smtClean="0">
                <a:solidFill>
                  <a:schemeClr val="bg2"/>
                </a:solidFill>
                <a:cs typeface="Tahoma" pitchFamily="34" charset="0"/>
              </a:rPr>
              <a:t>with penicillin G, tetracycline, or doxycycline may be given. </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3"/>
          <p:cNvSpPr>
            <a:spLocks noGrp="1" noChangeArrowheads="1"/>
          </p:cNvSpPr>
          <p:nvPr>
            <p:ph idx="1"/>
          </p:nvPr>
        </p:nvSpPr>
        <p:spPr/>
        <p:txBody>
          <a:bodyPr/>
          <a:lstStyle/>
          <a:p>
            <a:r>
              <a:rPr lang="en-US" sz="4000" smtClean="0">
                <a:solidFill>
                  <a:schemeClr val="bg2"/>
                </a:solidFill>
                <a:cs typeface="Tahoma" pitchFamily="34" charset="0"/>
              </a:rPr>
              <a:t>If the woman is</a:t>
            </a:r>
            <a:r>
              <a:rPr lang="en-US" sz="4000" smtClean="0">
                <a:cs typeface="Tahoma" pitchFamily="34" charset="0"/>
              </a:rPr>
              <a:t> </a:t>
            </a:r>
            <a:r>
              <a:rPr lang="en-US" sz="4000" smtClean="0">
                <a:solidFill>
                  <a:srgbClr val="FF99FF"/>
                </a:solidFill>
                <a:cs typeface="Tahoma" pitchFamily="34" charset="0"/>
              </a:rPr>
              <a:t>symptomatic</a:t>
            </a:r>
            <a:r>
              <a:rPr lang="en-US" sz="4000" smtClean="0">
                <a:cs typeface="Tahoma" pitchFamily="34" charset="0"/>
              </a:rPr>
              <a:t>,  </a:t>
            </a:r>
            <a:r>
              <a:rPr lang="en-US" sz="4000" smtClean="0">
                <a:solidFill>
                  <a:schemeClr val="bg2"/>
                </a:solidFill>
                <a:cs typeface="Tahoma" pitchFamily="34" charset="0"/>
              </a:rPr>
              <a:t>the IUD should be removed after antibiotic preloading. </a:t>
            </a:r>
          </a:p>
          <a:p>
            <a:r>
              <a:rPr lang="en-US" sz="4000" smtClean="0">
                <a:solidFill>
                  <a:schemeClr val="bg2"/>
                </a:solidFill>
                <a:cs typeface="Tahoma" pitchFamily="34" charset="0"/>
              </a:rPr>
              <a:t>If the</a:t>
            </a:r>
            <a:r>
              <a:rPr lang="en-US" sz="4000" smtClean="0">
                <a:cs typeface="Tahoma" pitchFamily="34" charset="0"/>
              </a:rPr>
              <a:t> </a:t>
            </a:r>
            <a:r>
              <a:rPr lang="en-US" sz="4000" smtClean="0">
                <a:solidFill>
                  <a:srgbClr val="FF99FF"/>
                </a:solidFill>
                <a:cs typeface="Tahoma" pitchFamily="34" charset="0"/>
              </a:rPr>
              <a:t>infection is severe</a:t>
            </a:r>
            <a:r>
              <a:rPr lang="en-US" sz="4000" smtClean="0">
                <a:cs typeface="Tahoma" pitchFamily="34" charset="0"/>
              </a:rPr>
              <a:t>, </a:t>
            </a:r>
            <a:r>
              <a:rPr lang="en-US" sz="4000" smtClean="0">
                <a:solidFill>
                  <a:schemeClr val="bg2"/>
                </a:solidFill>
                <a:cs typeface="Tahoma" pitchFamily="34" charset="0"/>
              </a:rPr>
              <a:t>she should be hospitalized, treated for PID, and investigated for possible abscess.</a:t>
            </a:r>
          </a:p>
        </p:txBody>
      </p:sp>
      <p:sp>
        <p:nvSpPr>
          <p:cNvPr id="74755" name="Rectangle 4"/>
          <p:cNvSpPr>
            <a:spLocks noChangeArrowheads="1"/>
          </p:cNvSpPr>
          <p:nvPr/>
        </p:nvSpPr>
        <p:spPr bwMode="auto">
          <a:xfrm>
            <a:off x="0" y="0"/>
            <a:ext cx="9144000" cy="1412875"/>
          </a:xfrm>
          <a:prstGeom prst="rect">
            <a:avLst/>
          </a:prstGeom>
          <a:noFill/>
          <a:ln w="9525">
            <a:solidFill>
              <a:schemeClr val="tx1"/>
            </a:solidFill>
            <a:miter lim="800000"/>
            <a:headEnd/>
            <a:tailEnd/>
          </a:ln>
        </p:spPr>
        <p:txBody>
          <a:bodyPr anchor="ctr"/>
          <a:lstStyle/>
          <a:p>
            <a:r>
              <a:rPr lang="en-US" sz="4400" b="1" i="1">
                <a:solidFill>
                  <a:srgbClr val="FFFF00"/>
                </a:solidFill>
                <a:latin typeface="Arial Narrow" pitchFamily="34" charset="0"/>
              </a:rPr>
              <a:t>7. ACTINOMYCOSIS ON PAP SMEAR</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4" name="Rectangle 4"/>
          <p:cNvSpPr>
            <a:spLocks noGrp="1" noChangeArrowheads="1"/>
          </p:cNvSpPr>
          <p:nvPr>
            <p:ph type="title"/>
          </p:nvPr>
        </p:nvSpPr>
        <p:spPr>
          <a:xfrm>
            <a:off x="468313" y="2636838"/>
            <a:ext cx="8229600" cy="1143000"/>
          </a:xfrm>
          <a:ln w="76200">
            <a:solidFill>
              <a:schemeClr val="tx1"/>
            </a:solidFill>
          </a:ln>
        </p:spPr>
        <p:txBody>
          <a:bodyPr/>
          <a:lstStyle/>
          <a:p>
            <a:pPr fontAlgn="auto">
              <a:spcAft>
                <a:spcPts val="0"/>
              </a:spcAft>
              <a:defRPr/>
            </a:pPr>
            <a:r>
              <a:rPr lang="en-US" sz="5400">
                <a:solidFill>
                  <a:srgbClr val="FFFF00"/>
                </a:solidFill>
              </a:rPr>
              <a:t>SUMMARY STATEMENTS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0" y="1412875"/>
            <a:ext cx="9144000" cy="5111750"/>
          </a:xfrm>
        </p:spPr>
        <p:txBody>
          <a:bodyPr/>
          <a:lstStyle/>
          <a:p>
            <a:r>
              <a:rPr lang="en-US" sz="4000" smtClean="0">
                <a:solidFill>
                  <a:schemeClr val="hlink"/>
                </a:solidFill>
                <a:cs typeface="Tahoma" pitchFamily="34" charset="0"/>
              </a:rPr>
              <a:t>Although the product monograph for the Nova-T copper IUD suggests that it be replaced every 30 months, clinical trials have shown that it is effective for 5 years.</a:t>
            </a:r>
          </a:p>
          <a:p>
            <a:r>
              <a:rPr lang="en-US" sz="4000" smtClean="0">
                <a:solidFill>
                  <a:schemeClr val="hlink"/>
                </a:solidFill>
                <a:cs typeface="Tahoma" pitchFamily="34" charset="0"/>
              </a:rPr>
              <a:t>The Flexi-T 300 copper IUD and the LNG-IUS should be replaced every     5 years.</a:t>
            </a:r>
          </a:p>
        </p:txBody>
      </p:sp>
      <p:sp>
        <p:nvSpPr>
          <p:cNvPr id="12291" name="Rectangle 4"/>
          <p:cNvSpPr>
            <a:spLocks noChangeArrowheads="1"/>
          </p:cNvSpPr>
          <p:nvPr/>
        </p:nvSpPr>
        <p:spPr bwMode="auto">
          <a:xfrm>
            <a:off x="468313" y="260350"/>
            <a:ext cx="8027987" cy="909638"/>
          </a:xfrm>
          <a:prstGeom prst="rect">
            <a:avLst/>
          </a:prstGeom>
          <a:noFill/>
          <a:ln w="9525">
            <a:solidFill>
              <a:schemeClr val="tx1"/>
            </a:solidFill>
            <a:miter lim="800000"/>
            <a:headEnd/>
            <a:tailEnd/>
          </a:ln>
        </p:spPr>
        <p:txBody>
          <a:bodyPr anchor="ctr" anchorCtr="1"/>
          <a:lstStyle/>
          <a:p>
            <a:r>
              <a:rPr lang="en-US" sz="4800" b="1" i="1">
                <a:solidFill>
                  <a:schemeClr val="folHlink"/>
                </a:solidFill>
                <a:latin typeface="Arial Narrow" pitchFamily="34" charset="0"/>
              </a:rPr>
              <a:t>EFFICACY</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3"/>
          <p:cNvSpPr>
            <a:spLocks noGrp="1" noChangeArrowheads="1"/>
          </p:cNvSpPr>
          <p:nvPr>
            <p:ph idx="1"/>
          </p:nvPr>
        </p:nvSpPr>
        <p:spPr>
          <a:xfrm>
            <a:off x="503238" y="360363"/>
            <a:ext cx="8101012" cy="5373687"/>
          </a:xfrm>
        </p:spPr>
        <p:txBody>
          <a:bodyPr/>
          <a:lstStyle/>
          <a:p>
            <a:pPr marL="609600" indent="-609600" algn="ctr"/>
            <a:r>
              <a:rPr lang="en-US" sz="5400" smtClean="0">
                <a:solidFill>
                  <a:schemeClr val="bg2"/>
                </a:solidFill>
                <a:cs typeface="Tahoma" pitchFamily="34" charset="0"/>
              </a:rPr>
              <a:t>In women who are     at low risk of acquiring STIs, the use of an intrauterine device may be an excellent contraceptive option.</a:t>
            </a:r>
            <a:r>
              <a:rPr lang="en-US" sz="5400" smtClean="0">
                <a:cs typeface="Tahoma" pitchFamily="34" charset="0"/>
              </a:rPr>
              <a:t> </a:t>
            </a:r>
          </a:p>
        </p:txBody>
      </p:sp>
      <p:sp>
        <p:nvSpPr>
          <p:cNvPr id="76803" name="Rectangle 5"/>
          <p:cNvSpPr>
            <a:spLocks noChangeArrowheads="1"/>
          </p:cNvSpPr>
          <p:nvPr/>
        </p:nvSpPr>
        <p:spPr bwMode="auto">
          <a:xfrm>
            <a:off x="3205163" y="5661025"/>
            <a:ext cx="2879725" cy="771525"/>
          </a:xfrm>
          <a:prstGeom prst="rect">
            <a:avLst/>
          </a:prstGeom>
          <a:solidFill>
            <a:srgbClr val="FFFF00"/>
          </a:solidFill>
          <a:ln w="9525">
            <a:solidFill>
              <a:schemeClr val="tx1"/>
            </a:solidFill>
            <a:miter lim="800000"/>
            <a:headEnd/>
            <a:tailEnd/>
          </a:ln>
        </p:spPr>
        <p:txBody>
          <a:bodyPr>
            <a:spAutoFit/>
          </a:bodyPr>
          <a:lstStyle/>
          <a:p>
            <a:pPr algn="ctr" eaLnBrk="1" hangingPunct="1">
              <a:spcBef>
                <a:spcPct val="20000"/>
              </a:spcBef>
            </a:pPr>
            <a:r>
              <a:rPr lang="en-US" sz="4400">
                <a:solidFill>
                  <a:srgbClr val="006600"/>
                </a:solidFill>
              </a:rPr>
              <a:t>(Level II)</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3"/>
          <p:cNvSpPr>
            <a:spLocks noGrp="1" noChangeArrowheads="1"/>
          </p:cNvSpPr>
          <p:nvPr>
            <p:ph idx="1"/>
          </p:nvPr>
        </p:nvSpPr>
        <p:spPr>
          <a:xfrm>
            <a:off x="266700" y="404813"/>
            <a:ext cx="8697913" cy="5040312"/>
          </a:xfrm>
        </p:spPr>
        <p:txBody>
          <a:bodyPr/>
          <a:lstStyle/>
          <a:p>
            <a:r>
              <a:rPr lang="en-US" sz="4000" smtClean="0">
                <a:solidFill>
                  <a:schemeClr val="bg2"/>
                </a:solidFill>
                <a:cs typeface="Tahoma" pitchFamily="34" charset="0"/>
              </a:rPr>
              <a:t>Efficacy rates for the</a:t>
            </a:r>
            <a:r>
              <a:rPr lang="en-US" sz="4000" smtClean="0">
                <a:cs typeface="Tahoma" pitchFamily="34" charset="0"/>
              </a:rPr>
              <a:t> </a:t>
            </a:r>
            <a:r>
              <a:rPr lang="en-US" sz="4000" smtClean="0">
                <a:solidFill>
                  <a:srgbClr val="FF99FF"/>
                </a:solidFill>
                <a:cs typeface="Tahoma" pitchFamily="34" charset="0"/>
              </a:rPr>
              <a:t>levonorgestrel-releasing intrauterine system</a:t>
            </a:r>
            <a:r>
              <a:rPr lang="en-US" sz="4000" smtClean="0">
                <a:cs typeface="Tahoma" pitchFamily="34" charset="0"/>
              </a:rPr>
              <a:t>         </a:t>
            </a:r>
            <a:r>
              <a:rPr lang="en-US" sz="4000" smtClean="0">
                <a:solidFill>
                  <a:schemeClr val="bg2"/>
                </a:solidFill>
                <a:cs typeface="Tahoma" pitchFamily="34" charset="0"/>
              </a:rPr>
              <a:t>approach those of surgical sterilization; </a:t>
            </a:r>
          </a:p>
          <a:p>
            <a:r>
              <a:rPr lang="en-US" sz="4000" smtClean="0">
                <a:solidFill>
                  <a:schemeClr val="bg2"/>
                </a:solidFill>
                <a:cs typeface="Tahoma" pitchFamily="34" charset="0"/>
              </a:rPr>
              <a:t>it is therefore an excellent alternative to surgical sterilization for women who seek long-term contraception. </a:t>
            </a:r>
            <a:endParaRPr lang="en-US" sz="3600" smtClean="0">
              <a:solidFill>
                <a:schemeClr val="bg2"/>
              </a:solidFill>
              <a:cs typeface="Tahoma" pitchFamily="34" charset="0"/>
            </a:endParaRPr>
          </a:p>
        </p:txBody>
      </p:sp>
      <p:sp>
        <p:nvSpPr>
          <p:cNvPr id="77827" name="Rectangle 4"/>
          <p:cNvSpPr>
            <a:spLocks noChangeArrowheads="1"/>
          </p:cNvSpPr>
          <p:nvPr/>
        </p:nvSpPr>
        <p:spPr bwMode="auto">
          <a:xfrm>
            <a:off x="3205163" y="5661025"/>
            <a:ext cx="2879725" cy="771525"/>
          </a:xfrm>
          <a:prstGeom prst="rect">
            <a:avLst/>
          </a:prstGeom>
          <a:solidFill>
            <a:srgbClr val="FFFF00"/>
          </a:solidFill>
          <a:ln w="9525">
            <a:solidFill>
              <a:schemeClr val="tx1"/>
            </a:solidFill>
            <a:miter lim="800000"/>
            <a:headEnd/>
            <a:tailEnd/>
          </a:ln>
        </p:spPr>
        <p:txBody>
          <a:bodyPr>
            <a:spAutoFit/>
          </a:bodyPr>
          <a:lstStyle/>
          <a:p>
            <a:pPr algn="ctr" eaLnBrk="1" hangingPunct="1">
              <a:spcBef>
                <a:spcPct val="20000"/>
              </a:spcBef>
            </a:pPr>
            <a:r>
              <a:rPr lang="en-US" sz="4400">
                <a:solidFill>
                  <a:srgbClr val="006600"/>
                </a:solidFill>
              </a:rPr>
              <a:t>(Level II)</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4"/>
          <p:cNvSpPr>
            <a:spLocks noGrp="1" noChangeArrowheads="1"/>
          </p:cNvSpPr>
          <p:nvPr>
            <p:ph idx="1"/>
          </p:nvPr>
        </p:nvSpPr>
        <p:spPr>
          <a:xfrm>
            <a:off x="395288" y="1916113"/>
            <a:ext cx="8280400" cy="2881312"/>
          </a:xfrm>
        </p:spPr>
        <p:txBody>
          <a:bodyPr/>
          <a:lstStyle/>
          <a:p>
            <a:pPr algn="ctr">
              <a:lnSpc>
                <a:spcPct val="80000"/>
              </a:lnSpc>
              <a:buFont typeface="Wingdings" pitchFamily="2" charset="2"/>
              <a:buNone/>
            </a:pPr>
            <a:r>
              <a:rPr lang="en-US" sz="4400" smtClean="0">
                <a:solidFill>
                  <a:schemeClr val="bg2"/>
                </a:solidFill>
                <a:cs typeface="Tahoma" pitchFamily="34" charset="0"/>
              </a:rPr>
              <a:t>The copper IUDs</a:t>
            </a:r>
            <a:r>
              <a:rPr lang="en-US" sz="4400" smtClean="0">
                <a:cs typeface="Tahoma" pitchFamily="34" charset="0"/>
              </a:rPr>
              <a:t>          </a:t>
            </a:r>
            <a:r>
              <a:rPr lang="en-US" sz="4400" smtClean="0">
                <a:solidFill>
                  <a:srgbClr val="FF99FF"/>
                </a:solidFill>
                <a:cs typeface="Tahoma" pitchFamily="34" charset="0"/>
              </a:rPr>
              <a:t>(Nova-T and Flexi-T 300)</a:t>
            </a:r>
            <a:r>
              <a:rPr lang="en-US" sz="4400" smtClean="0">
                <a:cs typeface="Tahoma" pitchFamily="34" charset="0"/>
              </a:rPr>
              <a:t> </a:t>
            </a:r>
            <a:r>
              <a:rPr lang="en-US" sz="4400" smtClean="0">
                <a:solidFill>
                  <a:schemeClr val="bg2"/>
                </a:solidFill>
                <a:cs typeface="Tahoma" pitchFamily="34" charset="0"/>
              </a:rPr>
              <a:t>and the LNGIUS</a:t>
            </a:r>
            <a:r>
              <a:rPr lang="en-US" sz="4400" smtClean="0">
                <a:cs typeface="Tahoma" pitchFamily="34" charset="0"/>
              </a:rPr>
              <a:t> </a:t>
            </a:r>
            <a:r>
              <a:rPr lang="en-US" sz="4400" smtClean="0">
                <a:solidFill>
                  <a:srgbClr val="FF99FF"/>
                </a:solidFill>
                <a:cs typeface="Tahoma" pitchFamily="34" charset="0"/>
              </a:rPr>
              <a:t>(Mirena)</a:t>
            </a:r>
            <a:r>
              <a:rPr lang="en-US" sz="4400" smtClean="0">
                <a:cs typeface="Tahoma" pitchFamily="34" charset="0"/>
              </a:rPr>
              <a:t> </a:t>
            </a:r>
            <a:r>
              <a:rPr lang="en-US" sz="4400" smtClean="0">
                <a:solidFill>
                  <a:schemeClr val="bg2"/>
                </a:solidFill>
                <a:cs typeface="Tahoma" pitchFamily="34" charset="0"/>
              </a:rPr>
              <a:t>provide effective contraception for 5 years</a:t>
            </a:r>
            <a:r>
              <a:rPr lang="en-US" sz="4400" smtClean="0">
                <a:cs typeface="Tahoma" pitchFamily="34" charset="0"/>
              </a:rPr>
              <a:t>.</a:t>
            </a:r>
          </a:p>
        </p:txBody>
      </p:sp>
      <p:sp>
        <p:nvSpPr>
          <p:cNvPr id="78851" name="Rectangle 5"/>
          <p:cNvSpPr>
            <a:spLocks noChangeArrowheads="1"/>
          </p:cNvSpPr>
          <p:nvPr/>
        </p:nvSpPr>
        <p:spPr bwMode="auto">
          <a:xfrm>
            <a:off x="3276600" y="5229225"/>
            <a:ext cx="2232025" cy="711200"/>
          </a:xfrm>
          <a:prstGeom prst="rect">
            <a:avLst/>
          </a:prstGeom>
          <a:solidFill>
            <a:srgbClr val="FFFF00"/>
          </a:solidFill>
          <a:ln w="9525">
            <a:solidFill>
              <a:schemeClr val="tx1"/>
            </a:solidFill>
            <a:miter lim="800000"/>
            <a:headEnd/>
            <a:tailEnd/>
          </a:ln>
        </p:spPr>
        <p:txBody>
          <a:bodyPr>
            <a:spAutoFit/>
          </a:bodyPr>
          <a:lstStyle/>
          <a:p>
            <a:pPr algn="ctr" rtl="1" eaLnBrk="1" hangingPunct="1"/>
            <a:r>
              <a:rPr lang="en-US" sz="4000">
                <a:solidFill>
                  <a:srgbClr val="006600"/>
                </a:solidFill>
              </a:rPr>
              <a:t>(Level I)</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3"/>
          <p:cNvSpPr>
            <a:spLocks noGrp="1" noChangeArrowheads="1"/>
          </p:cNvSpPr>
          <p:nvPr>
            <p:ph idx="1"/>
          </p:nvPr>
        </p:nvSpPr>
        <p:spPr>
          <a:xfrm>
            <a:off x="323850" y="1989138"/>
            <a:ext cx="8604250" cy="3671887"/>
          </a:xfrm>
        </p:spPr>
        <p:txBody>
          <a:bodyPr/>
          <a:lstStyle/>
          <a:p>
            <a:pPr>
              <a:lnSpc>
                <a:spcPct val="90000"/>
              </a:lnSpc>
            </a:pPr>
            <a:r>
              <a:rPr lang="en-US" sz="4000" smtClean="0">
                <a:solidFill>
                  <a:schemeClr val="bg2"/>
                </a:solidFill>
                <a:cs typeface="Tahoma" pitchFamily="34" charset="0"/>
              </a:rPr>
              <a:t>The risk of genital tract infection after the first month of IUD use is small. </a:t>
            </a:r>
          </a:p>
          <a:p>
            <a:pPr>
              <a:lnSpc>
                <a:spcPct val="90000"/>
              </a:lnSpc>
            </a:pPr>
            <a:r>
              <a:rPr lang="en-US" sz="4000" smtClean="0">
                <a:solidFill>
                  <a:schemeClr val="bg2"/>
                </a:solidFill>
                <a:cs typeface="Tahoma" pitchFamily="34" charset="0"/>
              </a:rPr>
              <a:t>There appears to be an inverse relation between risk of infection and time since IUD insertion. </a:t>
            </a:r>
          </a:p>
        </p:txBody>
      </p:sp>
      <p:sp>
        <p:nvSpPr>
          <p:cNvPr id="79875" name="Rectangle 4"/>
          <p:cNvSpPr>
            <a:spLocks noChangeArrowheads="1"/>
          </p:cNvSpPr>
          <p:nvPr/>
        </p:nvSpPr>
        <p:spPr bwMode="auto">
          <a:xfrm>
            <a:off x="2728913" y="5822950"/>
            <a:ext cx="3138487" cy="711200"/>
          </a:xfrm>
          <a:prstGeom prst="rect">
            <a:avLst/>
          </a:prstGeom>
          <a:solidFill>
            <a:srgbClr val="FFFF00"/>
          </a:solidFill>
          <a:ln w="9525">
            <a:solidFill>
              <a:schemeClr val="tx1"/>
            </a:solidFill>
            <a:miter lim="800000"/>
            <a:headEnd/>
            <a:tailEnd/>
          </a:ln>
        </p:spPr>
        <p:txBody>
          <a:bodyPr>
            <a:spAutoFit/>
          </a:bodyPr>
          <a:lstStyle/>
          <a:p>
            <a:pPr algn="ctr" eaLnBrk="1" hangingPunct="1">
              <a:spcBef>
                <a:spcPct val="20000"/>
              </a:spcBef>
            </a:pPr>
            <a:r>
              <a:rPr lang="en-US" sz="4000" b="1">
                <a:solidFill>
                  <a:srgbClr val="006600"/>
                </a:solidFill>
              </a:rPr>
              <a:t>(Level II)</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3"/>
          <p:cNvSpPr>
            <a:spLocks noGrp="1" noChangeArrowheads="1"/>
          </p:cNvSpPr>
          <p:nvPr>
            <p:ph idx="1"/>
          </p:nvPr>
        </p:nvSpPr>
        <p:spPr>
          <a:xfrm>
            <a:off x="0" y="1773238"/>
            <a:ext cx="9144000" cy="3671887"/>
          </a:xfrm>
        </p:spPr>
        <p:txBody>
          <a:bodyPr/>
          <a:lstStyle/>
          <a:p>
            <a:r>
              <a:rPr lang="en-US" smtClean="0">
                <a:solidFill>
                  <a:schemeClr val="bg2"/>
                </a:solidFill>
                <a:cs typeface="Tahoma" pitchFamily="34" charset="0"/>
              </a:rPr>
              <a:t>Although the relative risk of pelvic inflammatory disease (PID) in the first month after insertion is increased slightly, the absolute risk is still low. </a:t>
            </a:r>
          </a:p>
          <a:p>
            <a:r>
              <a:rPr lang="en-US" smtClean="0">
                <a:solidFill>
                  <a:schemeClr val="bg2"/>
                </a:solidFill>
                <a:cs typeface="Tahoma" pitchFamily="34" charset="0"/>
              </a:rPr>
              <a:t>Exposure to sexually transmitted infections, and not the use of the IUD itself, is responsible for PID occurring after the first month of use. </a:t>
            </a:r>
          </a:p>
        </p:txBody>
      </p:sp>
      <p:sp>
        <p:nvSpPr>
          <p:cNvPr id="80899" name="Rectangle 4"/>
          <p:cNvSpPr>
            <a:spLocks noChangeArrowheads="1"/>
          </p:cNvSpPr>
          <p:nvPr/>
        </p:nvSpPr>
        <p:spPr bwMode="auto">
          <a:xfrm>
            <a:off x="2728913" y="5822950"/>
            <a:ext cx="3138487" cy="711200"/>
          </a:xfrm>
          <a:prstGeom prst="rect">
            <a:avLst/>
          </a:prstGeom>
          <a:solidFill>
            <a:srgbClr val="FFFF00"/>
          </a:solidFill>
          <a:ln w="9525">
            <a:solidFill>
              <a:schemeClr val="tx1"/>
            </a:solidFill>
            <a:miter lim="800000"/>
            <a:headEnd/>
            <a:tailEnd/>
          </a:ln>
        </p:spPr>
        <p:txBody>
          <a:bodyPr>
            <a:spAutoFit/>
          </a:bodyPr>
          <a:lstStyle/>
          <a:p>
            <a:pPr algn="ctr" eaLnBrk="1" hangingPunct="1">
              <a:spcBef>
                <a:spcPct val="20000"/>
              </a:spcBef>
            </a:pPr>
            <a:r>
              <a:rPr lang="en-US" sz="4000" b="1">
                <a:solidFill>
                  <a:srgbClr val="006600"/>
                </a:solidFill>
              </a:rPr>
              <a:t>(Level II)</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3"/>
          <p:cNvSpPr>
            <a:spLocks noGrp="1" noChangeArrowheads="1"/>
          </p:cNvSpPr>
          <p:nvPr>
            <p:ph idx="1"/>
          </p:nvPr>
        </p:nvSpPr>
        <p:spPr>
          <a:xfrm>
            <a:off x="322263" y="333375"/>
            <a:ext cx="8497887" cy="2590800"/>
          </a:xfrm>
          <a:ln>
            <a:solidFill>
              <a:schemeClr val="tx1"/>
            </a:solidFill>
          </a:ln>
        </p:spPr>
        <p:txBody>
          <a:bodyPr/>
          <a:lstStyle/>
          <a:p>
            <a:pPr algn="ctr"/>
            <a:r>
              <a:rPr lang="en-US" sz="4400" smtClean="0">
                <a:solidFill>
                  <a:schemeClr val="bg2"/>
                </a:solidFill>
                <a:cs typeface="Tahoma" pitchFamily="34" charset="0"/>
              </a:rPr>
              <a:t>Both types of IUDs provide excellent contraceptive efficacy</a:t>
            </a:r>
          </a:p>
          <a:p>
            <a:pPr algn="ctr">
              <a:buFont typeface="Wingdings" pitchFamily="2" charset="2"/>
              <a:buNone/>
            </a:pPr>
            <a:r>
              <a:rPr lang="en-US" sz="4400" smtClean="0">
                <a:solidFill>
                  <a:schemeClr val="bg2"/>
                </a:solidFill>
                <a:cs typeface="Tahoma" pitchFamily="34" charset="0"/>
              </a:rPr>
              <a:t>(Level 1) </a:t>
            </a:r>
          </a:p>
        </p:txBody>
      </p:sp>
      <p:sp>
        <p:nvSpPr>
          <p:cNvPr id="81923" name="Text Box 6"/>
          <p:cNvSpPr txBox="1">
            <a:spLocks noChangeArrowheads="1"/>
          </p:cNvSpPr>
          <p:nvPr/>
        </p:nvSpPr>
        <p:spPr bwMode="auto">
          <a:xfrm>
            <a:off x="323850" y="3213100"/>
            <a:ext cx="8424863" cy="2781300"/>
          </a:xfrm>
          <a:prstGeom prst="rect">
            <a:avLst/>
          </a:prstGeom>
          <a:noFill/>
          <a:ln w="9525">
            <a:solidFill>
              <a:schemeClr val="tx1"/>
            </a:solidFill>
            <a:miter lim="800000"/>
            <a:headEnd/>
            <a:tailEnd/>
          </a:ln>
        </p:spPr>
        <p:txBody>
          <a:bodyPr>
            <a:spAutoFit/>
          </a:bodyPr>
          <a:lstStyle/>
          <a:p>
            <a:pPr algn="ctr" eaLnBrk="1" hangingPunct="1">
              <a:buFontTx/>
              <a:buChar char="•"/>
            </a:pPr>
            <a:r>
              <a:rPr lang="en-US" sz="4400">
                <a:solidFill>
                  <a:schemeClr val="bg2"/>
                </a:solidFill>
              </a:rPr>
              <a:t>In addition, the copper IUD may decrease the risk of endometrial cancer </a:t>
            </a:r>
          </a:p>
          <a:p>
            <a:pPr algn="ctr" eaLnBrk="1" hangingPunct="1"/>
            <a:r>
              <a:rPr lang="en-US" sz="4400">
                <a:solidFill>
                  <a:srgbClr val="FFFF00"/>
                </a:solidFill>
              </a:rPr>
              <a:t>(Level II)</a:t>
            </a:r>
            <a:r>
              <a:rPr lang="en-US" sz="4400"/>
              <a:t> </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ext Box 4"/>
          <p:cNvSpPr>
            <a:spLocks noGrp="1" noChangeArrowheads="1"/>
          </p:cNvSpPr>
          <p:nvPr>
            <p:ph idx="1"/>
          </p:nvPr>
        </p:nvSpPr>
        <p:spPr>
          <a:xfrm>
            <a:off x="323850" y="620713"/>
            <a:ext cx="8229600" cy="4464050"/>
          </a:xfrm>
        </p:spPr>
        <p:txBody>
          <a:bodyPr>
            <a:normAutofit lnSpcReduction="10000"/>
          </a:bodyPr>
          <a:lstStyle/>
          <a:p>
            <a:pPr algn="ctr"/>
            <a:r>
              <a:rPr lang="en-US" sz="4800" smtClean="0">
                <a:solidFill>
                  <a:schemeClr val="bg2"/>
                </a:solidFill>
                <a:cs typeface="Tahoma" pitchFamily="34" charset="0"/>
              </a:rPr>
              <a:t>The levonorgestrel releasing IUS may provide an</a:t>
            </a:r>
            <a:r>
              <a:rPr lang="en-US" sz="4800" smtClean="0">
                <a:cs typeface="Tahoma" pitchFamily="34" charset="0"/>
              </a:rPr>
              <a:t> </a:t>
            </a:r>
            <a:r>
              <a:rPr lang="en-US" sz="4800" smtClean="0">
                <a:solidFill>
                  <a:srgbClr val="FF99FF"/>
                </a:solidFill>
                <a:cs typeface="Tahoma" pitchFamily="34" charset="0"/>
              </a:rPr>
              <a:t>acceptable alternative to hysterectomy</a:t>
            </a:r>
            <a:r>
              <a:rPr lang="en-US" sz="4800" smtClean="0">
                <a:cs typeface="Tahoma" pitchFamily="34" charset="0"/>
              </a:rPr>
              <a:t>, </a:t>
            </a:r>
            <a:r>
              <a:rPr lang="en-US" sz="4800" smtClean="0">
                <a:solidFill>
                  <a:schemeClr val="bg2"/>
                </a:solidFill>
                <a:cs typeface="Tahoma" pitchFamily="34" charset="0"/>
              </a:rPr>
              <a:t>by decreasing menorrhagia and increasing hemoglobin concentrations.</a:t>
            </a:r>
          </a:p>
        </p:txBody>
      </p:sp>
      <p:sp>
        <p:nvSpPr>
          <p:cNvPr id="48133" name="Rectangle 5"/>
          <p:cNvSpPr>
            <a:spLocks noChangeArrowheads="1"/>
          </p:cNvSpPr>
          <p:nvPr/>
        </p:nvSpPr>
        <p:spPr bwMode="auto">
          <a:xfrm>
            <a:off x="3779838" y="5805488"/>
            <a:ext cx="1887537" cy="641350"/>
          </a:xfrm>
          <a:prstGeom prst="rect">
            <a:avLst/>
          </a:prstGeom>
          <a:solidFill>
            <a:srgbClr val="FFFF00"/>
          </a:solidFill>
          <a:ln w="9525">
            <a:noFill/>
            <a:miter lim="800000"/>
            <a:headEnd/>
            <a:tailEnd/>
          </a:ln>
          <a:effectLst/>
        </p:spPr>
        <p:txBody>
          <a:bodyPr wrap="none">
            <a:spAutoFit/>
          </a:bodyPr>
          <a:lstStyle/>
          <a:p>
            <a:pPr algn="r" rtl="1" eaLnBrk="1" hangingPunct="1">
              <a:defRPr/>
            </a:pPr>
            <a:r>
              <a:rPr lang="en-US" sz="3600">
                <a:solidFill>
                  <a:srgbClr val="006600"/>
                </a:solidFill>
                <a:effectLst>
                  <a:outerShdw blurRad="38100" dist="38100" dir="2700000" algn="tl">
                    <a:srgbClr val="000000"/>
                  </a:outerShdw>
                </a:effectLst>
                <a:latin typeface="Tahoma" pitchFamily="34" charset="0"/>
              </a:rPr>
              <a:t>(Level I)</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0" y="0"/>
            <a:ext cx="9144000" cy="1052513"/>
          </a:xfrm>
          <a:ln>
            <a:solidFill>
              <a:schemeClr val="tx1"/>
            </a:solidFill>
          </a:ln>
        </p:spPr>
        <p:txBody>
          <a:bodyPr/>
          <a:lstStyle/>
          <a:p>
            <a:pPr fontAlgn="auto">
              <a:spcAft>
                <a:spcPts val="0"/>
              </a:spcAft>
              <a:defRPr/>
            </a:pPr>
            <a:r>
              <a:rPr lang="en-US">
                <a:solidFill>
                  <a:schemeClr val="accent1">
                    <a:tint val="88000"/>
                    <a:satMod val="150000"/>
                  </a:schemeClr>
                </a:solidFill>
              </a:rPr>
              <a:t>RECOMMENDATIONS</a:t>
            </a:r>
          </a:p>
        </p:txBody>
      </p:sp>
      <p:sp>
        <p:nvSpPr>
          <p:cNvPr id="83971" name="Rectangle 3"/>
          <p:cNvSpPr>
            <a:spLocks noGrp="1" noChangeArrowheads="1"/>
          </p:cNvSpPr>
          <p:nvPr>
            <p:ph idx="1"/>
          </p:nvPr>
        </p:nvSpPr>
        <p:spPr>
          <a:xfrm>
            <a:off x="539750" y="1411288"/>
            <a:ext cx="8064500" cy="3817937"/>
          </a:xfrm>
        </p:spPr>
        <p:txBody>
          <a:bodyPr/>
          <a:lstStyle/>
          <a:p>
            <a:pPr marL="609600" indent="-609600" algn="ctr">
              <a:buFontTx/>
              <a:buNone/>
            </a:pPr>
            <a:r>
              <a:rPr lang="en-US" sz="4800" smtClean="0">
                <a:solidFill>
                  <a:schemeClr val="bg2"/>
                </a:solidFill>
                <a:cs typeface="Tahoma" pitchFamily="34" charset="0"/>
              </a:rPr>
              <a:t>Health-care professionals providing family planning services should be familiar with the use of the intrauterine device (IUD).</a:t>
            </a:r>
            <a:r>
              <a:rPr lang="en-US" sz="4800" smtClean="0">
                <a:cs typeface="Tahoma" pitchFamily="34" charset="0"/>
              </a:rPr>
              <a:t> </a:t>
            </a:r>
          </a:p>
        </p:txBody>
      </p:sp>
      <p:sp>
        <p:nvSpPr>
          <p:cNvPr id="83972" name="Rectangle 4"/>
          <p:cNvSpPr>
            <a:spLocks noChangeArrowheads="1"/>
          </p:cNvSpPr>
          <p:nvPr/>
        </p:nvSpPr>
        <p:spPr bwMode="auto">
          <a:xfrm>
            <a:off x="2932113" y="5475288"/>
            <a:ext cx="2647950" cy="771525"/>
          </a:xfrm>
          <a:prstGeom prst="rect">
            <a:avLst/>
          </a:prstGeom>
          <a:solidFill>
            <a:srgbClr val="FFFF00"/>
          </a:solidFill>
          <a:ln w="9525">
            <a:solidFill>
              <a:schemeClr val="tx1"/>
            </a:solidFill>
            <a:miter lim="800000"/>
            <a:headEnd/>
            <a:tailEnd/>
          </a:ln>
        </p:spPr>
        <p:txBody>
          <a:bodyPr wrap="none">
            <a:spAutoFit/>
          </a:bodyPr>
          <a:lstStyle/>
          <a:p>
            <a:pPr algn="r" rtl="1" eaLnBrk="1" hangingPunct="1"/>
            <a:r>
              <a:rPr lang="en-US" sz="4400">
                <a:solidFill>
                  <a:srgbClr val="006600"/>
                </a:solidFill>
              </a:rPr>
              <a:t>(Grade A)</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3"/>
          <p:cNvSpPr>
            <a:spLocks noGrp="1" noChangeArrowheads="1"/>
          </p:cNvSpPr>
          <p:nvPr>
            <p:ph idx="1"/>
          </p:nvPr>
        </p:nvSpPr>
        <p:spPr>
          <a:xfrm>
            <a:off x="395288" y="1412875"/>
            <a:ext cx="8229600" cy="3844925"/>
          </a:xfrm>
        </p:spPr>
        <p:txBody>
          <a:bodyPr/>
          <a:lstStyle/>
          <a:p>
            <a:pPr algn="ctr">
              <a:buFont typeface="Wingdings" pitchFamily="2" charset="2"/>
              <a:buNone/>
            </a:pPr>
            <a:r>
              <a:rPr lang="en-US" sz="4000" smtClean="0">
                <a:solidFill>
                  <a:schemeClr val="bg1"/>
                </a:solidFill>
                <a:cs typeface="Tahoma" pitchFamily="34" charset="0"/>
              </a:rPr>
              <a:t>Appropriately trained personnel in adequately equipped facilities should be available in order to ensure that women have access to the IUD if they desire this method of contraception</a:t>
            </a:r>
            <a:r>
              <a:rPr lang="en-US" sz="4000" smtClean="0">
                <a:cs typeface="Tahoma" pitchFamily="34" charset="0"/>
              </a:rPr>
              <a:t>.                         </a:t>
            </a:r>
          </a:p>
        </p:txBody>
      </p:sp>
      <p:sp>
        <p:nvSpPr>
          <p:cNvPr id="84995" name="Rectangle 4"/>
          <p:cNvSpPr>
            <a:spLocks noChangeArrowheads="1"/>
          </p:cNvSpPr>
          <p:nvPr/>
        </p:nvSpPr>
        <p:spPr bwMode="auto">
          <a:xfrm>
            <a:off x="0" y="0"/>
            <a:ext cx="9144000" cy="1052513"/>
          </a:xfrm>
          <a:prstGeom prst="rect">
            <a:avLst/>
          </a:prstGeom>
          <a:noFill/>
          <a:ln w="9525">
            <a:solidFill>
              <a:schemeClr val="tx1"/>
            </a:solidFill>
            <a:miter lim="800000"/>
            <a:headEnd/>
            <a:tailEnd/>
          </a:ln>
        </p:spPr>
        <p:txBody>
          <a:bodyPr anchor="ctr"/>
          <a:lstStyle/>
          <a:p>
            <a:r>
              <a:rPr lang="en-US" sz="4400" b="1" i="1">
                <a:solidFill>
                  <a:schemeClr val="tx2"/>
                </a:solidFill>
                <a:latin typeface="Arial Narrow" pitchFamily="34" charset="0"/>
              </a:rPr>
              <a:t>RECOMMENDATIONS</a:t>
            </a:r>
          </a:p>
        </p:txBody>
      </p:sp>
      <p:sp>
        <p:nvSpPr>
          <p:cNvPr id="84996" name="Rectangle 5"/>
          <p:cNvSpPr>
            <a:spLocks noChangeArrowheads="1"/>
          </p:cNvSpPr>
          <p:nvPr/>
        </p:nvSpPr>
        <p:spPr bwMode="auto">
          <a:xfrm>
            <a:off x="3194050" y="5589588"/>
            <a:ext cx="2425700" cy="711200"/>
          </a:xfrm>
          <a:prstGeom prst="rect">
            <a:avLst/>
          </a:prstGeom>
          <a:solidFill>
            <a:srgbClr val="FFFF00"/>
          </a:solidFill>
          <a:ln w="9525">
            <a:solidFill>
              <a:schemeClr val="tx1"/>
            </a:solidFill>
            <a:miter lim="800000"/>
            <a:headEnd/>
            <a:tailEnd/>
          </a:ln>
        </p:spPr>
        <p:txBody>
          <a:bodyPr wrap="none">
            <a:spAutoFit/>
          </a:bodyPr>
          <a:lstStyle/>
          <a:p>
            <a:pPr algn="r" rtl="1" eaLnBrk="1" hangingPunct="1"/>
            <a:r>
              <a:rPr lang="en-US" sz="4000">
                <a:solidFill>
                  <a:schemeClr val="accent2"/>
                </a:solidFill>
              </a:rPr>
              <a:t>(Grade A)</a:t>
            </a:r>
            <a:endParaRPr lang="en-US" sz="4000">
              <a:solidFill>
                <a:srgbClr val="006600"/>
              </a:solidFill>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00" name="WordArt 4"/>
          <p:cNvSpPr>
            <a:spLocks noChangeArrowheads="1" noChangeShapeType="1" noTextEdit="1"/>
          </p:cNvSpPr>
          <p:nvPr/>
        </p:nvSpPr>
        <p:spPr bwMode="auto">
          <a:xfrm>
            <a:off x="1403350" y="2492375"/>
            <a:ext cx="6337300" cy="1800225"/>
          </a:xfrm>
          <a:prstGeom prst="rect">
            <a:avLst/>
          </a:prstGeom>
        </p:spPr>
        <p:txBody>
          <a:bodyPr wrap="none" fromWordArt="1">
            <a:prstTxWarp prst="textPlain">
              <a:avLst>
                <a:gd name="adj" fmla="val 50000"/>
              </a:avLst>
            </a:prstTxWarp>
            <a:scene3d>
              <a:camera prst="legacyPerspectiveBottomRight">
                <a:rot lat="0" lon="21239998" rev="0"/>
              </a:camera>
              <a:lightRig rig="legacyHarsh3" dir="l"/>
            </a:scene3d>
            <a:sp3d extrusionH="430200" prstMaterial="legacyMatte">
              <a:extrusionClr>
                <a:srgbClr val="C0C0C0"/>
              </a:extrusionClr>
            </a:sp3d>
          </a:bodyPr>
          <a:lstStyle/>
          <a:p>
            <a:pPr algn="ctr"/>
            <a:r>
              <a:rPr lang="en-US" sz="3600" kern="10">
                <a:ln w="9525">
                  <a:round/>
                  <a:headEnd/>
                  <a:tailEnd/>
                </a:ln>
                <a:gradFill rotWithShape="1">
                  <a:gsLst>
                    <a:gs pos="0">
                      <a:srgbClr val="FFFF00"/>
                    </a:gs>
                    <a:gs pos="100000">
                      <a:srgbClr val="076B21"/>
                    </a:gs>
                  </a:gsLst>
                  <a:lin ang="5400000" scaled="1"/>
                </a:gradFill>
                <a:latin typeface="Arial Black"/>
              </a:rPr>
              <a:t>THANK YOU</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repeatCount="3000" fill="hold" grpId="0" nodeType="afterEffect">
                                  <p:stCondLst>
                                    <p:cond delay="0"/>
                                  </p:stCondLst>
                                  <p:childTnLst>
                                    <p:set>
                                      <p:cBhvr>
                                        <p:cTn id="6" dur="1" fill="hold">
                                          <p:stCondLst>
                                            <p:cond delay="0"/>
                                          </p:stCondLst>
                                        </p:cTn>
                                        <p:tgtEl>
                                          <p:spTgt spid="80900"/>
                                        </p:tgtEl>
                                        <p:attrNameLst>
                                          <p:attrName>style.visibility</p:attrName>
                                        </p:attrNameLst>
                                      </p:cBhvr>
                                      <p:to>
                                        <p:strVal val="visible"/>
                                      </p:to>
                                    </p:set>
                                    <p:animEffect transition="in" filter="slide(fromBottom)">
                                      <p:cBhvr>
                                        <p:cTn id="7" dur="5000"/>
                                        <p:tgtEl>
                                          <p:spTgt spid="80900"/>
                                        </p:tgtEl>
                                      </p:cBhvr>
                                    </p:animEffect>
                                  </p:childTnLst>
                                </p:cTn>
                              </p:par>
                            </p:childTnLst>
                          </p:cTn>
                        </p:par>
                        <p:par>
                          <p:cTn id="8" fill="hold">
                            <p:stCondLst>
                              <p:cond delay="15000"/>
                            </p:stCondLst>
                            <p:childTnLst>
                              <p:par>
                                <p:cTn id="9" presetID="3" presetClass="emph" presetSubtype="2" repeatCount="3000" fill="hold" grpId="1" nodeType="afterEffect">
                                  <p:stCondLst>
                                    <p:cond delay="0"/>
                                  </p:stCondLst>
                                  <p:childTnLst>
                                    <p:animClr clrSpc="rgb" dir="cw">
                                      <p:cBhvr>
                                        <p:cTn id="10" dur="5000" fill="hold"/>
                                        <p:tgtEl>
                                          <p:spTgt spid="80900"/>
                                        </p:tgtEl>
                                        <p:attrNameLst>
                                          <p:attrName>style.color</p:attrName>
                                        </p:attrNameLst>
                                      </p:cBhvr>
                                      <p:to>
                                        <a:schemeClr val="accent2"/>
                                      </p:to>
                                    </p:animClr>
                                    <p:set>
                                      <p:cBhvr>
                                        <p:cTn id="11" dur="5000" fill="hold"/>
                                        <p:tgtEl>
                                          <p:spTgt spid="80900"/>
                                        </p:tgtEl>
                                        <p:attrNameLst>
                                          <p:attrName>fill.type</p:attrName>
                                        </p:attrNameLst>
                                      </p:cBhvr>
                                      <p:to>
                                        <p:strVal val="solid"/>
                                      </p:to>
                                    </p:set>
                                    <p:set>
                                      <p:cBhvr>
                                        <p:cTn id="12" dur="5000" fill="hold"/>
                                        <p:tgtEl>
                                          <p:spTgt spid="80900"/>
                                        </p:tgtEl>
                                        <p:attrNameLst>
                                          <p:attrName>fill.on</p:attrName>
                                        </p:attrNameLst>
                                      </p:cBhvr>
                                      <p:to>
                                        <p:strVal val="true"/>
                                      </p:to>
                                    </p:set>
                                  </p:childTnLst>
                                </p:cTn>
                              </p:par>
                            </p:childTnLst>
                          </p:cTn>
                        </p:par>
                        <p:par>
                          <p:cTn id="13" fill="hold">
                            <p:stCondLst>
                              <p:cond delay="30000"/>
                            </p:stCondLst>
                            <p:childTnLst>
                              <p:par>
                                <p:cTn id="14" presetID="2" presetClass="exit" presetSubtype="3" repeatCount="3000" fill="hold" grpId="2" nodeType="afterEffect">
                                  <p:stCondLst>
                                    <p:cond delay="0"/>
                                  </p:stCondLst>
                                  <p:childTnLst>
                                    <p:anim calcmode="lin" valueType="num">
                                      <p:cBhvr additive="base">
                                        <p:cTn id="15" dur="5000"/>
                                        <p:tgtEl>
                                          <p:spTgt spid="80900"/>
                                        </p:tgtEl>
                                        <p:attrNameLst>
                                          <p:attrName>ppt_x</p:attrName>
                                        </p:attrNameLst>
                                      </p:cBhvr>
                                      <p:tavLst>
                                        <p:tav tm="0">
                                          <p:val>
                                            <p:strVal val="ppt_x"/>
                                          </p:val>
                                        </p:tav>
                                        <p:tav tm="100000">
                                          <p:val>
                                            <p:strVal val="1+ppt_w/2"/>
                                          </p:val>
                                        </p:tav>
                                      </p:tavLst>
                                    </p:anim>
                                    <p:anim calcmode="lin" valueType="num">
                                      <p:cBhvr additive="base">
                                        <p:cTn id="16" dur="5000"/>
                                        <p:tgtEl>
                                          <p:spTgt spid="80900"/>
                                        </p:tgtEl>
                                        <p:attrNameLst>
                                          <p:attrName>ppt_y</p:attrName>
                                        </p:attrNameLst>
                                      </p:cBhvr>
                                      <p:tavLst>
                                        <p:tav tm="0">
                                          <p:val>
                                            <p:strVal val="ppt_y"/>
                                          </p:val>
                                        </p:tav>
                                        <p:tav tm="100000">
                                          <p:val>
                                            <p:strVal val="0-ppt_h/2"/>
                                          </p:val>
                                        </p:tav>
                                      </p:tavLst>
                                    </p:anim>
                                    <p:set>
                                      <p:cBhvr>
                                        <p:cTn id="17" dur="1" fill="hold">
                                          <p:stCondLst>
                                            <p:cond delay="4999"/>
                                          </p:stCondLst>
                                        </p:cTn>
                                        <p:tgtEl>
                                          <p:spTgt spid="8090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900" grpId="0" animBg="1"/>
      <p:bldP spid="80900" grpId="1" animBg="1"/>
      <p:bldP spid="80900" grpId="2"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49250" y="466725"/>
            <a:ext cx="7413625" cy="939800"/>
          </a:xfrm>
          <a:ln>
            <a:solidFill>
              <a:schemeClr val="tx1"/>
            </a:solidFill>
          </a:ln>
        </p:spPr>
        <p:txBody>
          <a:bodyPr/>
          <a:lstStyle/>
          <a:p>
            <a:pPr fontAlgn="auto">
              <a:spcAft>
                <a:spcPts val="0"/>
              </a:spcAft>
              <a:defRPr/>
            </a:pPr>
            <a:r>
              <a:rPr lang="en-US" sz="4800">
                <a:solidFill>
                  <a:schemeClr val="folHlink"/>
                </a:solidFill>
              </a:rPr>
              <a:t>CONTRAINDICATIONS</a:t>
            </a:r>
          </a:p>
        </p:txBody>
      </p:sp>
      <p:sp>
        <p:nvSpPr>
          <p:cNvPr id="13315" name="Rectangle 3"/>
          <p:cNvSpPr>
            <a:spLocks noGrp="1" noChangeArrowheads="1"/>
          </p:cNvSpPr>
          <p:nvPr>
            <p:ph idx="1"/>
          </p:nvPr>
        </p:nvSpPr>
        <p:spPr>
          <a:xfrm>
            <a:off x="468313" y="1628775"/>
            <a:ext cx="8172450" cy="4824413"/>
          </a:xfrm>
          <a:ln>
            <a:solidFill>
              <a:schemeClr val="tx1"/>
            </a:solidFill>
          </a:ln>
        </p:spPr>
        <p:txBody>
          <a:bodyPr/>
          <a:lstStyle/>
          <a:p>
            <a:pPr algn="ctr">
              <a:buFont typeface="Wingdings" pitchFamily="2" charset="2"/>
              <a:buNone/>
            </a:pPr>
            <a:r>
              <a:rPr lang="en-US" sz="4800" smtClean="0">
                <a:solidFill>
                  <a:schemeClr val="hlink"/>
                </a:solidFill>
                <a:cs typeface="Tahoma" pitchFamily="34" charset="0"/>
              </a:rPr>
              <a:t>The World Health Organization (WHO) has developed a list of   absolute and relative contraindications              to use of an IUD.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0" y="0"/>
            <a:ext cx="9144000" cy="908050"/>
          </a:xfrm>
          <a:ln>
            <a:solidFill>
              <a:schemeClr val="tx1"/>
            </a:solidFill>
          </a:ln>
        </p:spPr>
        <p:txBody>
          <a:bodyPr/>
          <a:lstStyle/>
          <a:p>
            <a:pPr fontAlgn="auto">
              <a:spcAft>
                <a:spcPts val="0"/>
              </a:spcAft>
              <a:defRPr/>
            </a:pPr>
            <a:r>
              <a:rPr lang="en-US">
                <a:solidFill>
                  <a:schemeClr val="folHlink"/>
                </a:solidFill>
              </a:rPr>
              <a:t>ABSOLUTE CONTRAINDICATIONS</a:t>
            </a:r>
          </a:p>
        </p:txBody>
      </p:sp>
      <p:sp>
        <p:nvSpPr>
          <p:cNvPr id="14339" name="Rectangle 3"/>
          <p:cNvSpPr>
            <a:spLocks noGrp="1" noChangeArrowheads="1"/>
          </p:cNvSpPr>
          <p:nvPr>
            <p:ph idx="1"/>
          </p:nvPr>
        </p:nvSpPr>
        <p:spPr>
          <a:xfrm>
            <a:off x="0" y="1052513"/>
            <a:ext cx="9144000" cy="5805487"/>
          </a:xfrm>
        </p:spPr>
        <p:txBody>
          <a:bodyPr>
            <a:normAutofit lnSpcReduction="10000"/>
          </a:bodyPr>
          <a:lstStyle/>
          <a:p>
            <a:pPr marL="533400" indent="-533400">
              <a:lnSpc>
                <a:spcPct val="90000"/>
              </a:lnSpc>
              <a:buFontTx/>
              <a:buAutoNum type="arabicPeriod"/>
            </a:pPr>
            <a:r>
              <a:rPr lang="en-US" smtClean="0">
                <a:solidFill>
                  <a:srgbClr val="F84912"/>
                </a:solidFill>
                <a:cs typeface="Tahoma" pitchFamily="34" charset="0"/>
              </a:rPr>
              <a:t>P</a:t>
            </a:r>
            <a:r>
              <a:rPr lang="en-US" smtClean="0">
                <a:solidFill>
                  <a:schemeClr val="hlink"/>
                </a:solidFill>
                <a:cs typeface="Tahoma" pitchFamily="34" charset="0"/>
              </a:rPr>
              <a:t>regnancy :current, recurrent, or recent (within past    3 months)</a:t>
            </a:r>
          </a:p>
          <a:p>
            <a:pPr marL="533400" indent="-533400">
              <a:lnSpc>
                <a:spcPct val="90000"/>
              </a:lnSpc>
              <a:buFontTx/>
              <a:buAutoNum type="arabicPeriod"/>
            </a:pPr>
            <a:r>
              <a:rPr lang="en-US" smtClean="0">
                <a:solidFill>
                  <a:srgbClr val="F84912"/>
                </a:solidFill>
                <a:cs typeface="Tahoma" pitchFamily="34" charset="0"/>
              </a:rPr>
              <a:t>P</a:t>
            </a:r>
            <a:r>
              <a:rPr lang="en-US" smtClean="0">
                <a:solidFill>
                  <a:schemeClr val="hlink"/>
                </a:solidFill>
                <a:cs typeface="Tahoma" pitchFamily="34" charset="0"/>
              </a:rPr>
              <a:t>elvic inflammatory disease (PID) or sexually transmitted infection (STI)</a:t>
            </a:r>
          </a:p>
          <a:p>
            <a:pPr marL="533400" indent="-533400">
              <a:lnSpc>
                <a:spcPct val="90000"/>
              </a:lnSpc>
              <a:buFontTx/>
              <a:buAutoNum type="arabicPeriod"/>
            </a:pPr>
            <a:r>
              <a:rPr lang="en-US" smtClean="0">
                <a:solidFill>
                  <a:srgbClr val="F84912"/>
                </a:solidFill>
                <a:cs typeface="Tahoma" pitchFamily="34" charset="0"/>
              </a:rPr>
              <a:t>P</a:t>
            </a:r>
            <a:r>
              <a:rPr lang="en-US" smtClean="0">
                <a:solidFill>
                  <a:schemeClr val="hlink"/>
                </a:solidFill>
                <a:cs typeface="Tahoma" pitchFamily="34" charset="0"/>
              </a:rPr>
              <a:t>uerperal sepsis</a:t>
            </a:r>
          </a:p>
          <a:p>
            <a:pPr marL="533400" indent="-533400">
              <a:lnSpc>
                <a:spcPct val="90000"/>
              </a:lnSpc>
              <a:buFontTx/>
              <a:buAutoNum type="arabicPeriod"/>
            </a:pPr>
            <a:r>
              <a:rPr lang="en-US" smtClean="0">
                <a:solidFill>
                  <a:srgbClr val="F84912"/>
                </a:solidFill>
                <a:cs typeface="Tahoma" pitchFamily="34" charset="0"/>
              </a:rPr>
              <a:t>I</a:t>
            </a:r>
            <a:r>
              <a:rPr lang="en-US" smtClean="0">
                <a:solidFill>
                  <a:schemeClr val="hlink"/>
                </a:solidFill>
                <a:cs typeface="Tahoma" pitchFamily="34" charset="0"/>
              </a:rPr>
              <a:t>mmediate post-septic abortion</a:t>
            </a:r>
          </a:p>
          <a:p>
            <a:pPr marL="533400" indent="-533400">
              <a:lnSpc>
                <a:spcPct val="90000"/>
              </a:lnSpc>
              <a:buFontTx/>
              <a:buAutoNum type="arabicPeriod"/>
            </a:pPr>
            <a:r>
              <a:rPr lang="en-US" smtClean="0">
                <a:solidFill>
                  <a:srgbClr val="F84912"/>
                </a:solidFill>
                <a:cs typeface="Tahoma" pitchFamily="34" charset="0"/>
              </a:rPr>
              <a:t>S</a:t>
            </a:r>
            <a:r>
              <a:rPr lang="en-US" smtClean="0">
                <a:solidFill>
                  <a:schemeClr val="hlink"/>
                </a:solidFill>
                <a:cs typeface="Tahoma" pitchFamily="34" charset="0"/>
              </a:rPr>
              <a:t>everely distorted uterine cavity</a:t>
            </a:r>
          </a:p>
          <a:p>
            <a:pPr marL="533400" indent="-533400">
              <a:lnSpc>
                <a:spcPct val="90000"/>
              </a:lnSpc>
              <a:buFontTx/>
              <a:buAutoNum type="arabicPeriod"/>
            </a:pPr>
            <a:r>
              <a:rPr lang="en-US" smtClean="0">
                <a:solidFill>
                  <a:srgbClr val="F84912"/>
                </a:solidFill>
                <a:cs typeface="Tahoma" pitchFamily="34" charset="0"/>
              </a:rPr>
              <a:t>U</a:t>
            </a:r>
            <a:r>
              <a:rPr lang="en-US" smtClean="0">
                <a:solidFill>
                  <a:schemeClr val="hlink"/>
                </a:solidFill>
                <a:cs typeface="Tahoma" pitchFamily="34" charset="0"/>
              </a:rPr>
              <a:t>nexplained vaginal bleeding</a:t>
            </a:r>
          </a:p>
          <a:p>
            <a:pPr marL="533400" indent="-533400">
              <a:lnSpc>
                <a:spcPct val="90000"/>
              </a:lnSpc>
              <a:buFontTx/>
              <a:buAutoNum type="arabicPeriod"/>
            </a:pPr>
            <a:r>
              <a:rPr lang="en-US" smtClean="0">
                <a:solidFill>
                  <a:srgbClr val="F84912"/>
                </a:solidFill>
                <a:cs typeface="Tahoma" pitchFamily="34" charset="0"/>
              </a:rPr>
              <a:t>C</a:t>
            </a:r>
            <a:r>
              <a:rPr lang="en-US" smtClean="0">
                <a:solidFill>
                  <a:schemeClr val="hlink"/>
                </a:solidFill>
                <a:cs typeface="Tahoma" pitchFamily="34" charset="0"/>
              </a:rPr>
              <a:t>ervical or endometrial cancer</a:t>
            </a:r>
          </a:p>
          <a:p>
            <a:pPr marL="533400" indent="-533400">
              <a:lnSpc>
                <a:spcPct val="90000"/>
              </a:lnSpc>
              <a:buFontTx/>
              <a:buAutoNum type="arabicPeriod"/>
            </a:pPr>
            <a:r>
              <a:rPr lang="en-US" smtClean="0">
                <a:solidFill>
                  <a:srgbClr val="F84912"/>
                </a:solidFill>
                <a:cs typeface="Tahoma" pitchFamily="34" charset="0"/>
              </a:rPr>
              <a:t>M</a:t>
            </a:r>
            <a:r>
              <a:rPr lang="en-US" smtClean="0">
                <a:solidFill>
                  <a:schemeClr val="hlink"/>
                </a:solidFill>
                <a:cs typeface="Tahoma" pitchFamily="34" charset="0"/>
              </a:rPr>
              <a:t>alignant trophoblastic disease</a:t>
            </a:r>
          </a:p>
          <a:p>
            <a:pPr marL="533400" indent="-533400">
              <a:lnSpc>
                <a:spcPct val="90000"/>
              </a:lnSpc>
              <a:buFontTx/>
              <a:buAutoNum type="arabicPeriod"/>
            </a:pPr>
            <a:r>
              <a:rPr lang="en-US" smtClean="0">
                <a:solidFill>
                  <a:srgbClr val="F84912"/>
                </a:solidFill>
                <a:cs typeface="Tahoma" pitchFamily="34" charset="0"/>
              </a:rPr>
              <a:t>C</a:t>
            </a:r>
            <a:r>
              <a:rPr lang="en-US" smtClean="0">
                <a:solidFill>
                  <a:schemeClr val="hlink"/>
                </a:solidFill>
                <a:cs typeface="Tahoma" pitchFamily="34" charset="0"/>
              </a:rPr>
              <a:t>opper allergy (for copper IUDs)</a:t>
            </a:r>
          </a:p>
          <a:p>
            <a:pPr marL="533400" indent="-533400">
              <a:lnSpc>
                <a:spcPct val="90000"/>
              </a:lnSpc>
              <a:buFontTx/>
              <a:buAutoNum type="arabicPeriod"/>
            </a:pPr>
            <a:r>
              <a:rPr lang="en-US" smtClean="0">
                <a:solidFill>
                  <a:srgbClr val="F84912"/>
                </a:solidFill>
                <a:cs typeface="Tahoma" pitchFamily="34" charset="0"/>
              </a:rPr>
              <a:t>B</a:t>
            </a:r>
            <a:r>
              <a:rPr lang="en-US" smtClean="0">
                <a:solidFill>
                  <a:schemeClr val="hlink"/>
                </a:solidFill>
                <a:cs typeface="Tahoma" pitchFamily="34" charset="0"/>
              </a:rPr>
              <a:t>reast cancer (for LNG-IUS)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575</TotalTime>
  <Words>3596</Words>
  <Application>Microsoft Office PowerPoint</Application>
  <PresentationFormat>On-screen Show (4:3)</PresentationFormat>
  <Paragraphs>303</Paragraphs>
  <Slides>79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79</vt:i4>
      </vt:variant>
    </vt:vector>
  </HeadingPairs>
  <TitlesOfParts>
    <vt:vector size="87" baseType="lpstr">
      <vt:lpstr>Arial</vt:lpstr>
      <vt:lpstr>Arial Black</vt:lpstr>
      <vt:lpstr>Arial Narrow</vt:lpstr>
      <vt:lpstr>Calibri</vt:lpstr>
      <vt:lpstr>Tahoma</vt:lpstr>
      <vt:lpstr>Wingdings</vt:lpstr>
      <vt:lpstr>Wingdings 2</vt:lpstr>
      <vt:lpstr>Office Theme</vt:lpstr>
      <vt:lpstr>PowerPoint Presentation</vt:lpstr>
      <vt:lpstr>INTRODUCTION</vt:lpstr>
      <vt:lpstr>INTRODUCTION</vt:lpstr>
      <vt:lpstr>EFFICACY</vt:lpstr>
      <vt:lpstr>EFFICACY</vt:lpstr>
      <vt:lpstr>EFFICACY</vt:lpstr>
      <vt:lpstr>PowerPoint Presentation</vt:lpstr>
      <vt:lpstr>CONTRAINDICATIONS</vt:lpstr>
      <vt:lpstr>ABSOLUTE CONTRAINDICATIONS</vt:lpstr>
      <vt:lpstr>RELATIVE CONTRAINDICATIONS</vt:lpstr>
      <vt:lpstr>NON-CONTRACEPTIVE BENEFITS</vt:lpstr>
      <vt:lpstr>PowerPoint Presentation</vt:lpstr>
      <vt:lpstr>PowerPoint Presentation</vt:lpstr>
      <vt:lpstr>SIDE EFFECTS</vt:lpstr>
      <vt:lpstr>1. BLEEDING</vt:lpstr>
      <vt:lpstr>1. BLEEDING</vt:lpstr>
      <vt:lpstr>1. BLEEDING</vt:lpstr>
      <vt:lpstr>1. BLEEDING</vt:lpstr>
      <vt:lpstr>1. BLEEDING</vt:lpstr>
      <vt:lpstr>2. PAIN OR DYSMENORRHEA</vt:lpstr>
      <vt:lpstr>3. HORMONAL</vt:lpstr>
      <vt:lpstr>PowerPoint Presentation</vt:lpstr>
      <vt:lpstr>4. FUNCTIONAL OVARIAN CYSTS</vt:lpstr>
      <vt:lpstr>RISKS</vt:lpstr>
      <vt:lpstr>1. UTERINE PERFORATION</vt:lpstr>
      <vt:lpstr>1. UTERINE PERFORATION</vt:lpstr>
      <vt:lpstr>2. INFECTION</vt:lpstr>
      <vt:lpstr>2. INFECTION</vt:lpstr>
      <vt:lpstr>2. INFECTION</vt:lpstr>
      <vt:lpstr>2. INFECTION</vt:lpstr>
      <vt:lpstr>3. EXPULSION</vt:lpstr>
      <vt:lpstr>4. FAILURE</vt:lpstr>
      <vt:lpstr>4. FAILURE</vt:lpstr>
      <vt:lpstr>MYTHS AND MISCONCEPTIONS</vt:lpstr>
      <vt:lpstr>MYTHS AND MISCONCEPTIONS</vt:lpstr>
      <vt:lpstr>MYTHS AND MISCONCEPTIONS</vt:lpstr>
      <vt:lpstr>PowerPoint Presentation</vt:lpstr>
      <vt:lpstr>PowerPoint Presentation</vt:lpstr>
      <vt:lpstr>PowerPoint Presentation</vt:lpstr>
      <vt:lpstr>INITIATION</vt:lpstr>
      <vt:lpstr>INITIATION</vt:lpstr>
      <vt:lpstr>INITIATION</vt:lpstr>
      <vt:lpstr>INITIATION</vt:lpstr>
      <vt:lpstr>INITIATION</vt:lpstr>
      <vt:lpstr>INITIATION</vt:lpstr>
      <vt:lpstr>PowerPoint Presentation</vt:lpstr>
      <vt:lpstr>INITIATION</vt:lpstr>
      <vt:lpstr>INITIATION</vt:lpstr>
      <vt:lpstr>ANTIBIOTIC PROPHYLAXIS</vt:lpstr>
      <vt:lpstr>FOLLOW UP</vt:lpstr>
      <vt:lpstr>PowerPoint Presentation</vt:lpstr>
      <vt:lpstr>TROUBLESHOOTING</vt:lpstr>
      <vt:lpstr>1. LOST STRINGS</vt:lpstr>
      <vt:lpstr>1. LOST STRINGS</vt:lpstr>
      <vt:lpstr>1. LOST STRINGS</vt:lpstr>
      <vt:lpstr>1. LOST STRINGS</vt:lpstr>
      <vt:lpstr>PowerPoint Presentation</vt:lpstr>
      <vt:lpstr>PowerPoint Presentation</vt:lpstr>
      <vt:lpstr>3. AMENORRHEA OR DELAYED MENSES</vt:lpstr>
      <vt:lpstr>4. PAIN AND ABNORMAL BLEEDING</vt:lpstr>
      <vt:lpstr>4. PAIN AND ABNORMAL BLEEDING</vt:lpstr>
      <vt:lpstr>5. DIFFICULTY REMOVING THE IUD</vt:lpstr>
      <vt:lpstr>5. DIFFICULTY REMOVING THE IUD</vt:lpstr>
      <vt:lpstr>PowerPoint Presentation</vt:lpstr>
      <vt:lpstr>6. STI IDENTIFIED WITH IUD IN PLACE</vt:lpstr>
      <vt:lpstr>7. ACTINOMYCOSIS ON PAP SMEAR</vt:lpstr>
      <vt:lpstr>7. ACTINOMYCOSIS ON PAP SMEAR</vt:lpstr>
      <vt:lpstr>PowerPoint Presentation</vt:lpstr>
      <vt:lpstr>SUMMARY STATEMENTS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RECOMMENDATIONS</vt:lpstr>
      <vt:lpstr>PowerPoint Presentation</vt:lpstr>
      <vt:lpstr>PowerPoint Presentation</vt:lpstr>
    </vt:vector>
  </TitlesOfParts>
  <Company>fouda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ashraf</dc:creator>
  <cp:lastModifiedBy>Lib Lab One</cp:lastModifiedBy>
  <cp:revision>148</cp:revision>
  <dcterms:created xsi:type="dcterms:W3CDTF">2004-05-24T08:00:56Z</dcterms:created>
  <dcterms:modified xsi:type="dcterms:W3CDTF">2020-01-01T03:49:14Z</dcterms:modified>
</cp:coreProperties>
</file>