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y="7772400" cx="10058400"/>
  <p:notesSz cx="10058400" cy="77724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p="http://schemas.openxmlformats.org/presentationml/2006/main" xmlns:r="http://schemas.openxmlformats.org/officeDocument/2006/relationships" xmlns:a="http://schemas.openxmlformats.org/drawingml/2006/main">
  <p:cmAuthor id="0" name="Abhirami Ambily" initials="AA" lastIdx="1" clrIdx="0"/>
</p:cmAuthorLst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71" d="100"/>
          <a:sy n="71" d="100"/>
        </p:scale>
        <p:origin x="-115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tableStyles" Target="tableStyles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63" Type="http://schemas.openxmlformats.org/officeDocument/2006/relationships/commentAuthors" Target="commentAuthors.xml"/><Relationship Id="rId6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A7C8F-86AE-4BD6-A3D8-74D4E6569E2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C66EB2-C7E7-41BE-94DD-1A5D6D3B9FFD}">
      <dgm:prSet phldrT="[Text]" custT="1"/>
      <dgm:spPr/>
      <dgm:t>
        <a:bodyPr/>
        <a:lstStyle/>
        <a:p>
          <a:r>
            <a:rPr lang="en-GB" sz="1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Antiphospholipid</a:t>
          </a:r>
          <a:r>
            <a:rPr lang="en-GB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syndromes</a:t>
          </a:r>
          <a:endParaRPr lang="en-GB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E5749E-BDDA-46B8-8D6F-0259EB4D36C1}" type="parTrans" cxnId="{ED438EE6-0D6E-426B-9E69-5DA6319DD4E8}">
      <dgm:prSet/>
      <dgm:spPr/>
      <dgm:t>
        <a:bodyPr/>
        <a:lstStyle/>
        <a:p>
          <a:endParaRPr lang="en-GB"/>
        </a:p>
      </dgm:t>
    </dgm:pt>
    <dgm:pt modelId="{F8BB211A-8483-47DD-8726-5A7E90B5EB01}" type="sibTrans" cxnId="{ED438EE6-0D6E-426B-9E69-5DA6319DD4E8}">
      <dgm:prSet/>
      <dgm:spPr/>
      <dgm:t>
        <a:bodyPr/>
        <a:lstStyle/>
        <a:p>
          <a:endParaRPr lang="en-GB"/>
        </a:p>
      </dgm:t>
    </dgm:pt>
    <dgm:pt modelId="{101951FF-FF78-478F-BD8C-5EECAA4B8871}">
      <dgm:prSet phldrT="[Text]" custT="1"/>
      <dgm:spPr/>
      <dgm:t>
        <a:bodyPr/>
        <a:lstStyle/>
        <a:p>
          <a:r>
            <a:rPr lang="en-GB" sz="2400" b="1" dirty="0" smtClean="0">
              <a:latin typeface="Times New Roman" pitchFamily="18" charset="0"/>
              <a:cs typeface="Times New Roman" pitchFamily="18" charset="0"/>
            </a:rPr>
            <a:t>Hypertensive disorders in pregnancy</a:t>
          </a:r>
          <a:endParaRPr lang="en-GB" sz="2400" b="1" dirty="0">
            <a:latin typeface="Times New Roman" pitchFamily="18" charset="0"/>
            <a:cs typeface="Times New Roman" pitchFamily="18" charset="0"/>
          </a:endParaRPr>
        </a:p>
      </dgm:t>
    </dgm:pt>
    <dgm:pt modelId="{32903FB2-ACE7-459D-8865-001EE982FAA8}" type="parTrans" cxnId="{9B5935E3-6197-4446-8A28-EF894079902E}">
      <dgm:prSet/>
      <dgm:spPr/>
      <dgm:t>
        <a:bodyPr/>
        <a:lstStyle/>
        <a:p>
          <a:endParaRPr lang="en-GB"/>
        </a:p>
      </dgm:t>
    </dgm:pt>
    <dgm:pt modelId="{6F793971-9979-4998-AB4E-DF12C270DDC4}" type="sibTrans" cxnId="{9B5935E3-6197-4446-8A28-EF894079902E}">
      <dgm:prSet/>
      <dgm:spPr/>
      <dgm:t>
        <a:bodyPr/>
        <a:lstStyle/>
        <a:p>
          <a:endParaRPr lang="en-GB"/>
        </a:p>
      </dgm:t>
    </dgm:pt>
    <dgm:pt modelId="{347462DE-B8D2-4EB9-B508-EDFA752ADE9F}">
      <dgm:prSet phldrT="[Text]" custT="1"/>
      <dgm:spPr/>
      <dgm:t>
        <a:bodyPr/>
        <a:lstStyle/>
        <a:p>
          <a:r>
            <a:rPr lang="en-GB" sz="1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Thrombophilias</a:t>
          </a:r>
          <a:r>
            <a:rPr lang="en-GB" sz="1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: Factor V</a:t>
          </a:r>
          <a:endParaRPr lang="en-GB" sz="1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E25695-08BB-401C-877A-8D92B9164981}" type="parTrans" cxnId="{5C8BBD2F-4076-44EF-9A21-9053251A2EDC}">
      <dgm:prSet/>
      <dgm:spPr/>
      <dgm:t>
        <a:bodyPr/>
        <a:lstStyle/>
        <a:p>
          <a:endParaRPr lang="en-GB"/>
        </a:p>
      </dgm:t>
    </dgm:pt>
    <dgm:pt modelId="{AF9E7E28-AC2F-4015-ACD5-DEB93BC70AA2}" type="sibTrans" cxnId="{5C8BBD2F-4076-44EF-9A21-9053251A2EDC}">
      <dgm:prSet/>
      <dgm:spPr/>
      <dgm:t>
        <a:bodyPr/>
        <a:lstStyle/>
        <a:p>
          <a:endParaRPr lang="en-GB"/>
        </a:p>
      </dgm:t>
    </dgm:pt>
    <dgm:pt modelId="{4B931898-0CA8-4CFE-B5ED-B5142146CE3A}">
      <dgm:prSet phldrT="[Text]" custT="1"/>
      <dgm:spPr/>
      <dgm:t>
        <a:bodyPr/>
        <a:lstStyle/>
        <a:p>
          <a:pPr algn="r"/>
          <a:r>
            <a:rPr lang="en-GB" sz="1800" b="1" dirty="0" smtClean="0">
              <a:latin typeface="Times New Roman" pitchFamily="18" charset="0"/>
              <a:cs typeface="Times New Roman" pitchFamily="18" charset="0"/>
            </a:rPr>
            <a:t>Maternal infections 	(malaria, 	hepatitis,</a:t>
          </a:r>
          <a:endParaRPr lang="en-GB" sz="1800" b="1" dirty="0">
            <a:latin typeface="Times New Roman" pitchFamily="18" charset="0"/>
            <a:cs typeface="Times New Roman" pitchFamily="18" charset="0"/>
          </a:endParaRPr>
        </a:p>
      </dgm:t>
    </dgm:pt>
    <dgm:pt modelId="{92B91A1A-9A23-42F9-A43A-2A4AA737F357}" type="parTrans" cxnId="{D6A0DD61-4198-4E59-B52E-8F8AF8DB535B}">
      <dgm:prSet/>
      <dgm:spPr/>
      <dgm:t>
        <a:bodyPr/>
        <a:lstStyle/>
        <a:p>
          <a:endParaRPr lang="en-GB"/>
        </a:p>
      </dgm:t>
    </dgm:pt>
    <dgm:pt modelId="{8DD120ED-95D8-4788-A51A-2197CD3361CA}" type="sibTrans" cxnId="{D6A0DD61-4198-4E59-B52E-8F8AF8DB535B}">
      <dgm:prSet/>
      <dgm:spPr/>
      <dgm:t>
        <a:bodyPr/>
        <a:lstStyle/>
        <a:p>
          <a:endParaRPr lang="en-GB"/>
        </a:p>
      </dgm:t>
    </dgm:pt>
    <dgm:pt modelId="{38CF26E3-3A3F-43EE-A704-225B18D492C5}">
      <dgm:prSet phldrT="[Text]" custT="1"/>
      <dgm:spPr/>
      <dgm:t>
        <a:bodyPr/>
        <a:lstStyle/>
        <a:p>
          <a:r>
            <a:rPr lang="en-GB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Abnormal labour</a:t>
          </a:r>
          <a:endParaRPr lang="en-GB" sz="2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2CA1C53-9475-494B-AEAA-AAB4E5B5B955}" type="parTrans" cxnId="{074E18E4-9452-471B-B488-08A81A40D251}">
      <dgm:prSet/>
      <dgm:spPr/>
      <dgm:t>
        <a:bodyPr/>
        <a:lstStyle/>
        <a:p>
          <a:endParaRPr lang="en-GB"/>
        </a:p>
      </dgm:t>
    </dgm:pt>
    <dgm:pt modelId="{B67809AA-DD60-445C-9379-22C9C87CAA93}" type="sibTrans" cxnId="{074E18E4-9452-471B-B488-08A81A40D251}">
      <dgm:prSet/>
      <dgm:spPr/>
      <dgm:t>
        <a:bodyPr/>
        <a:lstStyle/>
        <a:p>
          <a:endParaRPr lang="en-GB"/>
        </a:p>
      </dgm:t>
    </dgm:pt>
    <dgm:pt modelId="{8640853B-200C-4DA5-AA38-A2C37DB3649F}">
      <dgm:prSet phldrT="[Text]" custT="1"/>
      <dgm:spPr/>
      <dgm:t>
        <a:bodyPr/>
        <a:lstStyle/>
        <a:p>
          <a:r>
            <a:rPr lang="en-GB" sz="2000" b="1" dirty="0" smtClean="0">
              <a:latin typeface="Times New Roman" pitchFamily="18" charset="0"/>
              <a:cs typeface="Times New Roman" pitchFamily="18" charset="0"/>
            </a:rPr>
            <a:t>Diabetes in pregnancy</a:t>
          </a:r>
          <a:endParaRPr lang="en-GB" sz="2000" b="1" dirty="0">
            <a:latin typeface="Times New Roman" pitchFamily="18" charset="0"/>
            <a:cs typeface="Times New Roman" pitchFamily="18" charset="0"/>
          </a:endParaRPr>
        </a:p>
      </dgm:t>
    </dgm:pt>
    <dgm:pt modelId="{CB328403-4B43-4C2D-8DBD-4A3EF67FED16}" type="parTrans" cxnId="{B7572E70-0DE9-4158-96AC-85A2387F07D6}">
      <dgm:prSet/>
      <dgm:spPr/>
      <dgm:t>
        <a:bodyPr/>
        <a:lstStyle/>
        <a:p>
          <a:endParaRPr lang="en-GB"/>
        </a:p>
      </dgm:t>
    </dgm:pt>
    <dgm:pt modelId="{9012EE77-AB26-44D5-A259-A632DCCB5530}" type="sibTrans" cxnId="{B7572E70-0DE9-4158-96AC-85A2387F07D6}">
      <dgm:prSet/>
      <dgm:spPr/>
      <dgm:t>
        <a:bodyPr/>
        <a:lstStyle/>
        <a:p>
          <a:endParaRPr lang="en-GB"/>
        </a:p>
      </dgm:t>
    </dgm:pt>
    <dgm:pt modelId="{E7F43348-4946-4DB7-BAE0-B5DA0A7D5AEA}">
      <dgm:prSet phldrT="[Text]" custT="1"/>
      <dgm:spPr/>
      <dgm:t>
        <a:bodyPr/>
        <a:lstStyle/>
        <a:p>
          <a:r>
            <a:rPr lang="en-GB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Post-term pregnancy</a:t>
          </a:r>
          <a:endParaRPr lang="en-GB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19478-60DE-4FAD-869C-972B01C4622F}" type="parTrans" cxnId="{5B995918-3D55-482A-B613-B3ABA2A8FE91}">
      <dgm:prSet/>
      <dgm:spPr/>
      <dgm:t>
        <a:bodyPr/>
        <a:lstStyle/>
        <a:p>
          <a:endParaRPr lang="en-GB"/>
        </a:p>
      </dgm:t>
    </dgm:pt>
    <dgm:pt modelId="{55D14952-FDE6-4969-8A97-49BA50CFE3BD}" type="sibTrans" cxnId="{5B995918-3D55-482A-B613-B3ABA2A8FE91}">
      <dgm:prSet/>
      <dgm:spPr/>
      <dgm:t>
        <a:bodyPr/>
        <a:lstStyle/>
        <a:p>
          <a:endParaRPr lang="en-GB"/>
        </a:p>
      </dgm:t>
    </dgm:pt>
    <dgm:pt modelId="{F3CCE214-39F2-4B7B-9DF3-9DE9BB10A8E6}">
      <dgm:prSet phldrT="[Text]" custT="1"/>
      <dgm:spPr/>
      <dgm:t>
        <a:bodyPr/>
        <a:lstStyle/>
        <a:p>
          <a:r>
            <a:rPr lang="en-GB" sz="2000" b="1" dirty="0" smtClean="0">
              <a:latin typeface="Times New Roman" pitchFamily="18" charset="0"/>
              <a:cs typeface="Times New Roman" pitchFamily="18" charset="0"/>
            </a:rPr>
            <a:t>Hyperpyrexia</a:t>
          </a:r>
          <a:endParaRPr lang="en-GB" sz="2000" b="1" dirty="0">
            <a:latin typeface="Times New Roman" pitchFamily="18" charset="0"/>
            <a:cs typeface="Times New Roman" pitchFamily="18" charset="0"/>
          </a:endParaRPr>
        </a:p>
      </dgm:t>
    </dgm:pt>
    <dgm:pt modelId="{0D722704-AE2F-4D1F-8583-141BFCBF73AE}" type="parTrans" cxnId="{C18A086D-0916-4D5F-8392-EFA9809DA9F0}">
      <dgm:prSet/>
      <dgm:spPr/>
      <dgm:t>
        <a:bodyPr/>
        <a:lstStyle/>
        <a:p>
          <a:endParaRPr lang="en-GB"/>
        </a:p>
      </dgm:t>
    </dgm:pt>
    <dgm:pt modelId="{9ECD4F31-D8A3-4728-A556-7A9488108AB0}" type="sibTrans" cxnId="{C18A086D-0916-4D5F-8392-EFA9809DA9F0}">
      <dgm:prSet/>
      <dgm:spPr/>
      <dgm:t>
        <a:bodyPr/>
        <a:lstStyle/>
        <a:p>
          <a:endParaRPr lang="en-GB"/>
        </a:p>
      </dgm:t>
    </dgm:pt>
    <dgm:pt modelId="{27F4AFC0-D164-468F-ACA5-7B0E3ECA9F37}">
      <dgm:prSet/>
      <dgm:spPr/>
      <dgm:t>
        <a:bodyPr/>
        <a:lstStyle/>
        <a:p>
          <a:endParaRPr lang="en-US"/>
        </a:p>
      </dgm:t>
    </dgm:pt>
    <dgm:pt modelId="{7CE8D2B1-A2F8-463F-A926-E4ED45FDD130}" type="parTrans" cxnId="{51741DC5-CDD3-4C5D-87FD-0C02612152D0}">
      <dgm:prSet/>
      <dgm:spPr/>
      <dgm:t>
        <a:bodyPr/>
        <a:lstStyle/>
        <a:p>
          <a:endParaRPr lang="en-GB"/>
        </a:p>
      </dgm:t>
    </dgm:pt>
    <dgm:pt modelId="{1463DD52-CD3E-43CC-90FF-BBBACB1DF3DC}" type="sibTrans" cxnId="{51741DC5-CDD3-4C5D-87FD-0C02612152D0}">
      <dgm:prSet/>
      <dgm:spPr/>
      <dgm:t>
        <a:bodyPr/>
        <a:lstStyle/>
        <a:p>
          <a:endParaRPr lang="en-GB"/>
        </a:p>
      </dgm:t>
    </dgm:pt>
    <dgm:pt modelId="{F83F12AC-5745-41C2-B618-BB21C8A44C99}">
      <dgm:prSet phldrT="[Text]" custT="1"/>
      <dgm:spPr/>
      <dgm:t>
        <a:bodyPr/>
        <a:lstStyle/>
        <a:p>
          <a:pPr algn="r"/>
          <a:r>
            <a:rPr lang="en-GB" sz="1800" b="1" dirty="0" err="1" smtClean="0">
              <a:latin typeface="Times New Roman" pitchFamily="18" charset="0"/>
              <a:cs typeface="Times New Roman" pitchFamily="18" charset="0"/>
            </a:rPr>
            <a:t>toxoplasma</a:t>
          </a:r>
          <a:r>
            <a:rPr lang="en-GB" sz="1800" b="1" dirty="0" smtClean="0">
              <a:latin typeface="Times New Roman" pitchFamily="18" charset="0"/>
              <a:cs typeface="Times New Roman" pitchFamily="18" charset="0"/>
            </a:rPr>
            <a:t>, syphilis</a:t>
          </a:r>
          <a:r>
            <a:rPr lang="en-GB" sz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en-GB" sz="1800" b="1" dirty="0">
            <a:latin typeface="Times New Roman" pitchFamily="18" charset="0"/>
            <a:cs typeface="Times New Roman" pitchFamily="18" charset="0"/>
          </a:endParaRPr>
        </a:p>
      </dgm:t>
    </dgm:pt>
    <dgm:pt modelId="{F046C435-526D-4280-810B-3B456F27DE57}" type="parTrans" cxnId="{9EF9A2AB-CDCB-4DAD-AE0C-61F69F1F8160}">
      <dgm:prSet/>
      <dgm:spPr/>
      <dgm:t>
        <a:bodyPr/>
        <a:lstStyle/>
        <a:p>
          <a:endParaRPr lang="en-US"/>
        </a:p>
      </dgm:t>
    </dgm:pt>
    <dgm:pt modelId="{709556CF-9844-4BDE-81AB-FA08B890AAA6}" type="sibTrans" cxnId="{9EF9A2AB-CDCB-4DAD-AE0C-61F69F1F8160}">
      <dgm:prSet/>
      <dgm:spPr/>
      <dgm:t>
        <a:bodyPr/>
        <a:lstStyle/>
        <a:p>
          <a:endParaRPr lang="en-US"/>
        </a:p>
      </dgm:t>
    </dgm:pt>
    <dgm:pt modelId="{7EB821B7-B900-42D9-A97D-23EC8FA4F182}">
      <dgm:prSet phldrT="[Text]" custT="1"/>
      <dgm:spPr/>
      <dgm:t>
        <a:bodyPr/>
        <a:lstStyle/>
        <a:p>
          <a:pPr algn="r"/>
          <a:r>
            <a:rPr lang="en-GB" sz="1800" b="1" dirty="0" err="1" smtClean="0">
              <a:latin typeface="Times New Roman" pitchFamily="18" charset="0"/>
              <a:cs typeface="Times New Roman" pitchFamily="18" charset="0"/>
            </a:rPr>
            <a:t>infuenza</a:t>
          </a:r>
          <a:r>
            <a:rPr lang="en-GB" sz="1800" b="1" dirty="0" smtClean="0">
              <a:latin typeface="Times New Roman" pitchFamily="18" charset="0"/>
              <a:cs typeface="Times New Roman" pitchFamily="18" charset="0"/>
            </a:rPr>
            <a:t>,</a:t>
          </a:r>
          <a:endParaRPr lang="en-GB" sz="1800" b="1" dirty="0">
            <a:latin typeface="Times New Roman" pitchFamily="18" charset="0"/>
            <a:cs typeface="Times New Roman" pitchFamily="18" charset="0"/>
          </a:endParaRPr>
        </a:p>
      </dgm:t>
    </dgm:pt>
    <dgm:pt modelId="{03CA7B1E-818B-485F-89A8-C602D7F3C3A8}" type="parTrans" cxnId="{B05FFC13-F38F-4F7C-A970-D6ADB14E6473}">
      <dgm:prSet/>
      <dgm:spPr/>
      <dgm:t>
        <a:bodyPr/>
        <a:lstStyle/>
        <a:p>
          <a:endParaRPr lang="en-US"/>
        </a:p>
      </dgm:t>
    </dgm:pt>
    <dgm:pt modelId="{6A4E9837-41D3-42D2-87C6-E53BA9612C30}" type="sibTrans" cxnId="{B05FFC13-F38F-4F7C-A970-D6ADB14E6473}">
      <dgm:prSet/>
      <dgm:spPr/>
      <dgm:t>
        <a:bodyPr/>
        <a:lstStyle/>
        <a:p>
          <a:endParaRPr lang="en-US"/>
        </a:p>
      </dgm:t>
    </dgm:pt>
    <dgm:pt modelId="{963E749E-2956-4F78-8CC2-886CC5324AE0}" type="pres">
      <dgm:prSet presAssocID="{3DEA7C8F-86AE-4BD6-A3D8-74D4E6569E2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4A2E40-E1A1-4E07-AA57-C7C0CB673310}" type="pres">
      <dgm:prSet presAssocID="{3DEA7C8F-86AE-4BD6-A3D8-74D4E6569E2B}" presName="children" presStyleCnt="0"/>
      <dgm:spPr/>
    </dgm:pt>
    <dgm:pt modelId="{8E1A1386-F425-4ED8-A77A-D92ECAC9933D}" type="pres">
      <dgm:prSet presAssocID="{3DEA7C8F-86AE-4BD6-A3D8-74D4E6569E2B}" presName="child1group" presStyleCnt="0"/>
      <dgm:spPr/>
    </dgm:pt>
    <dgm:pt modelId="{89D0C0A5-FBE6-4798-BAD1-0CC03D2BD8F2}" type="pres">
      <dgm:prSet presAssocID="{3DEA7C8F-86AE-4BD6-A3D8-74D4E6569E2B}" presName="child1" presStyleLbl="bgAcc1" presStyleIdx="0" presStyleCnt="4"/>
      <dgm:spPr/>
      <dgm:t>
        <a:bodyPr/>
        <a:lstStyle/>
        <a:p>
          <a:endParaRPr lang="en-GB"/>
        </a:p>
      </dgm:t>
    </dgm:pt>
    <dgm:pt modelId="{2B85DAAA-CB51-49F5-A8D5-14DDC347D359}" type="pres">
      <dgm:prSet presAssocID="{3DEA7C8F-86AE-4BD6-A3D8-74D4E6569E2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98A1DA-A0D3-4B29-BB1A-DDD5F9EAB68B}" type="pres">
      <dgm:prSet presAssocID="{3DEA7C8F-86AE-4BD6-A3D8-74D4E6569E2B}" presName="child2group" presStyleCnt="0"/>
      <dgm:spPr/>
    </dgm:pt>
    <dgm:pt modelId="{4F6841BC-898D-4F6C-A9B8-929DCF0E2073}" type="pres">
      <dgm:prSet presAssocID="{3DEA7C8F-86AE-4BD6-A3D8-74D4E6569E2B}" presName="child2" presStyleLbl="bgAcc1" presStyleIdx="1" presStyleCnt="4"/>
      <dgm:spPr/>
      <dgm:t>
        <a:bodyPr/>
        <a:lstStyle/>
        <a:p>
          <a:endParaRPr lang="en-GB"/>
        </a:p>
      </dgm:t>
    </dgm:pt>
    <dgm:pt modelId="{4AD64FF6-5227-4E59-99E9-8D465D64428C}" type="pres">
      <dgm:prSet presAssocID="{3DEA7C8F-86AE-4BD6-A3D8-74D4E6569E2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B28CDA-EA0F-4026-B57A-FF2545D59A5B}" type="pres">
      <dgm:prSet presAssocID="{3DEA7C8F-86AE-4BD6-A3D8-74D4E6569E2B}" presName="child3group" presStyleCnt="0"/>
      <dgm:spPr/>
    </dgm:pt>
    <dgm:pt modelId="{CEA694AD-9DE8-40B7-BDE0-6034F4F13978}" type="pres">
      <dgm:prSet presAssocID="{3DEA7C8F-86AE-4BD6-A3D8-74D4E6569E2B}" presName="child3" presStyleLbl="bgAcc1" presStyleIdx="2" presStyleCnt="4" custScaleX="77467"/>
      <dgm:spPr/>
      <dgm:t>
        <a:bodyPr/>
        <a:lstStyle/>
        <a:p>
          <a:endParaRPr lang="en-GB"/>
        </a:p>
      </dgm:t>
    </dgm:pt>
    <dgm:pt modelId="{875FAD62-56C4-4E2F-96C6-7C017D78A2AC}" type="pres">
      <dgm:prSet presAssocID="{3DEA7C8F-86AE-4BD6-A3D8-74D4E6569E2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C8B4C5-0D46-46B3-A0DB-FE304D8ACF6B}" type="pres">
      <dgm:prSet presAssocID="{3DEA7C8F-86AE-4BD6-A3D8-74D4E6569E2B}" presName="child4group" presStyleCnt="0"/>
      <dgm:spPr/>
    </dgm:pt>
    <dgm:pt modelId="{9CCC0769-7C28-4650-84CE-880AC8766117}" type="pres">
      <dgm:prSet presAssocID="{3DEA7C8F-86AE-4BD6-A3D8-74D4E6569E2B}" presName="child4" presStyleLbl="bgAcc1" presStyleIdx="3" presStyleCnt="4"/>
      <dgm:spPr/>
      <dgm:t>
        <a:bodyPr/>
        <a:lstStyle/>
        <a:p>
          <a:endParaRPr lang="en-GB"/>
        </a:p>
      </dgm:t>
    </dgm:pt>
    <dgm:pt modelId="{B0B46689-820A-4D87-BF0C-91D3C9227729}" type="pres">
      <dgm:prSet presAssocID="{3DEA7C8F-86AE-4BD6-A3D8-74D4E6569E2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AE97B0-9735-4556-B4BC-AF7D35D9B816}" type="pres">
      <dgm:prSet presAssocID="{3DEA7C8F-86AE-4BD6-A3D8-74D4E6569E2B}" presName="childPlaceholder" presStyleCnt="0"/>
      <dgm:spPr/>
    </dgm:pt>
    <dgm:pt modelId="{FDC01BA7-9B81-4D4A-B419-AEF61D68A6FA}" type="pres">
      <dgm:prSet presAssocID="{3DEA7C8F-86AE-4BD6-A3D8-74D4E6569E2B}" presName="circle" presStyleCnt="0"/>
      <dgm:spPr/>
    </dgm:pt>
    <dgm:pt modelId="{BD3B3E2A-2C5B-4640-99D4-EEE75ACCD788}" type="pres">
      <dgm:prSet presAssocID="{3DEA7C8F-86AE-4BD6-A3D8-74D4E6569E2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2E1B22-052C-4575-99C8-A4B3EDDF32F9}" type="pres">
      <dgm:prSet presAssocID="{3DEA7C8F-86AE-4BD6-A3D8-74D4E6569E2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80BF91-ECDE-4AB4-9663-9861B3C5F3F4}" type="pres">
      <dgm:prSet presAssocID="{3DEA7C8F-86AE-4BD6-A3D8-74D4E6569E2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E2C46E-9EDA-4208-9EE7-728B6510C51B}" type="pres">
      <dgm:prSet presAssocID="{3DEA7C8F-86AE-4BD6-A3D8-74D4E6569E2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EE2A8A-985E-4A2D-AD29-A7A116604E84}" type="pres">
      <dgm:prSet presAssocID="{3DEA7C8F-86AE-4BD6-A3D8-74D4E6569E2B}" presName="quadrantPlaceholder" presStyleCnt="0"/>
      <dgm:spPr/>
    </dgm:pt>
    <dgm:pt modelId="{225FD899-6775-4E21-8310-83B933631032}" type="pres">
      <dgm:prSet presAssocID="{3DEA7C8F-86AE-4BD6-A3D8-74D4E6569E2B}" presName="center1" presStyleLbl="fgShp" presStyleIdx="0" presStyleCnt="2"/>
      <dgm:spPr/>
    </dgm:pt>
    <dgm:pt modelId="{31C0FA41-A094-4EA0-99EA-0ACBD89C71D9}" type="pres">
      <dgm:prSet presAssocID="{3DEA7C8F-86AE-4BD6-A3D8-74D4E6569E2B}" presName="center2" presStyleLbl="fgShp" presStyleIdx="1" presStyleCnt="2"/>
      <dgm:spPr/>
    </dgm:pt>
  </dgm:ptLst>
  <dgm:cxnLst>
    <dgm:cxn modelId="{7CD0CA6A-0937-4C2F-BF22-BF1901974D45}" type="presOf" srcId="{101951FF-FF78-478F-BD8C-5EECAA4B8871}" destId="{89D0C0A5-FBE6-4798-BAD1-0CC03D2BD8F2}" srcOrd="0" destOrd="0" presId="urn:microsoft.com/office/officeart/2005/8/layout/cycle4"/>
    <dgm:cxn modelId="{40B3B6E1-B828-4C26-822A-C9A7EA950515}" type="presOf" srcId="{F83F12AC-5745-41C2-B618-BB21C8A44C99}" destId="{4F6841BC-898D-4F6C-A9B8-929DCF0E2073}" srcOrd="0" destOrd="2" presId="urn:microsoft.com/office/officeart/2005/8/layout/cycle4"/>
    <dgm:cxn modelId="{5824CBED-9A46-457B-A85C-7CADCC336EA4}" type="presOf" srcId="{C1C66EB2-C7E7-41BE-94DD-1A5D6D3B9FFD}" destId="{BD3B3E2A-2C5B-4640-99D4-EEE75ACCD788}" srcOrd="0" destOrd="0" presId="urn:microsoft.com/office/officeart/2005/8/layout/cycle4"/>
    <dgm:cxn modelId="{9B5935E3-6197-4446-8A28-EF894079902E}" srcId="{C1C66EB2-C7E7-41BE-94DD-1A5D6D3B9FFD}" destId="{101951FF-FF78-478F-BD8C-5EECAA4B8871}" srcOrd="0" destOrd="0" parTransId="{32903FB2-ACE7-459D-8865-001EE982FAA8}" sibTransId="{6F793971-9979-4998-AB4E-DF12C270DDC4}"/>
    <dgm:cxn modelId="{E0A8BEAB-8EE8-4708-ADC5-64D54076B8DA}" type="presOf" srcId="{E7F43348-4946-4DB7-BAE0-B5DA0A7D5AEA}" destId="{B2E2C46E-9EDA-4208-9EE7-728B6510C51B}" srcOrd="0" destOrd="0" presId="urn:microsoft.com/office/officeart/2005/8/layout/cycle4"/>
    <dgm:cxn modelId="{B05FFC13-F38F-4F7C-A970-D6ADB14E6473}" srcId="{347462DE-B8D2-4EB9-B508-EDFA752ADE9F}" destId="{7EB821B7-B900-42D9-A97D-23EC8FA4F182}" srcOrd="1" destOrd="0" parTransId="{03CA7B1E-818B-485F-89A8-C602D7F3C3A8}" sibTransId="{6A4E9837-41D3-42D2-87C6-E53BA9612C30}"/>
    <dgm:cxn modelId="{A67401EB-E209-4223-94CE-E252BBFBBE53}" type="presOf" srcId="{F3CCE214-39F2-4B7B-9DF3-9DE9BB10A8E6}" destId="{9CCC0769-7C28-4650-84CE-880AC8766117}" srcOrd="0" destOrd="0" presId="urn:microsoft.com/office/officeart/2005/8/layout/cycle4"/>
    <dgm:cxn modelId="{D6A0DD61-4198-4E59-B52E-8F8AF8DB535B}" srcId="{347462DE-B8D2-4EB9-B508-EDFA752ADE9F}" destId="{4B931898-0CA8-4CFE-B5ED-B5142146CE3A}" srcOrd="0" destOrd="0" parTransId="{92B91A1A-9A23-42F9-A43A-2A4AA737F357}" sibTransId="{8DD120ED-95D8-4788-A51A-2197CD3361CA}"/>
    <dgm:cxn modelId="{EF43A001-5B04-4AC5-940C-723E8ABD2ADE}" type="presOf" srcId="{7EB821B7-B900-42D9-A97D-23EC8FA4F182}" destId="{4AD64FF6-5227-4E59-99E9-8D465D64428C}" srcOrd="1" destOrd="1" presId="urn:microsoft.com/office/officeart/2005/8/layout/cycle4"/>
    <dgm:cxn modelId="{0FD9E313-3D1B-48A6-9617-8029BF5ECF33}" type="presOf" srcId="{3DEA7C8F-86AE-4BD6-A3D8-74D4E6569E2B}" destId="{963E749E-2956-4F78-8CC2-886CC5324AE0}" srcOrd="0" destOrd="0" presId="urn:microsoft.com/office/officeart/2005/8/layout/cycle4"/>
    <dgm:cxn modelId="{466A87CB-E692-4528-95E7-C606C585B83F}" type="presOf" srcId="{F83F12AC-5745-41C2-B618-BB21C8A44C99}" destId="{4AD64FF6-5227-4E59-99E9-8D465D64428C}" srcOrd="1" destOrd="2" presId="urn:microsoft.com/office/officeart/2005/8/layout/cycle4"/>
    <dgm:cxn modelId="{5D5B9783-CA8B-47DB-96D0-AB50B6F1A9FE}" type="presOf" srcId="{347462DE-B8D2-4EB9-B508-EDFA752ADE9F}" destId="{862E1B22-052C-4575-99C8-A4B3EDDF32F9}" srcOrd="0" destOrd="0" presId="urn:microsoft.com/office/officeart/2005/8/layout/cycle4"/>
    <dgm:cxn modelId="{69A3C42C-7364-4B0D-BCD2-0AA38E46C3B1}" type="presOf" srcId="{4B931898-0CA8-4CFE-B5ED-B5142146CE3A}" destId="{4AD64FF6-5227-4E59-99E9-8D465D64428C}" srcOrd="1" destOrd="0" presId="urn:microsoft.com/office/officeart/2005/8/layout/cycle4"/>
    <dgm:cxn modelId="{C18A086D-0916-4D5F-8392-EFA9809DA9F0}" srcId="{E7F43348-4946-4DB7-BAE0-B5DA0A7D5AEA}" destId="{F3CCE214-39F2-4B7B-9DF3-9DE9BB10A8E6}" srcOrd="0" destOrd="0" parTransId="{0D722704-AE2F-4D1F-8583-141BFCBF73AE}" sibTransId="{9ECD4F31-D8A3-4728-A556-7A9488108AB0}"/>
    <dgm:cxn modelId="{2A1A37A7-20EC-49DF-B311-00FED5C26B4D}" type="presOf" srcId="{8640853B-200C-4DA5-AA38-A2C37DB3649F}" destId="{875FAD62-56C4-4E2F-96C6-7C017D78A2AC}" srcOrd="1" destOrd="0" presId="urn:microsoft.com/office/officeart/2005/8/layout/cycle4"/>
    <dgm:cxn modelId="{51741DC5-CDD3-4C5D-87FD-0C02612152D0}" srcId="{3DEA7C8F-86AE-4BD6-A3D8-74D4E6569E2B}" destId="{27F4AFC0-D164-468F-ACA5-7B0E3ECA9F37}" srcOrd="4" destOrd="0" parTransId="{7CE8D2B1-A2F8-463F-A926-E4ED45FDD130}" sibTransId="{1463DD52-CD3E-43CC-90FF-BBBACB1DF3DC}"/>
    <dgm:cxn modelId="{9EF9A2AB-CDCB-4DAD-AE0C-61F69F1F8160}" srcId="{347462DE-B8D2-4EB9-B508-EDFA752ADE9F}" destId="{F83F12AC-5745-41C2-B618-BB21C8A44C99}" srcOrd="2" destOrd="0" parTransId="{F046C435-526D-4280-810B-3B456F27DE57}" sibTransId="{709556CF-9844-4BDE-81AB-FA08B890AAA6}"/>
    <dgm:cxn modelId="{18E8040D-1F5A-4792-BE17-95246D754553}" type="presOf" srcId="{101951FF-FF78-478F-BD8C-5EECAA4B8871}" destId="{2B85DAAA-CB51-49F5-A8D5-14DDC347D359}" srcOrd="1" destOrd="0" presId="urn:microsoft.com/office/officeart/2005/8/layout/cycle4"/>
    <dgm:cxn modelId="{5C8BBD2F-4076-44EF-9A21-9053251A2EDC}" srcId="{3DEA7C8F-86AE-4BD6-A3D8-74D4E6569E2B}" destId="{347462DE-B8D2-4EB9-B508-EDFA752ADE9F}" srcOrd="1" destOrd="0" parTransId="{82E25695-08BB-401C-877A-8D92B9164981}" sibTransId="{AF9E7E28-AC2F-4015-ACD5-DEB93BC70AA2}"/>
    <dgm:cxn modelId="{5B995918-3D55-482A-B613-B3ABA2A8FE91}" srcId="{3DEA7C8F-86AE-4BD6-A3D8-74D4E6569E2B}" destId="{E7F43348-4946-4DB7-BAE0-B5DA0A7D5AEA}" srcOrd="3" destOrd="0" parTransId="{8E019478-60DE-4FAD-869C-972B01C4622F}" sibTransId="{55D14952-FDE6-4969-8A97-49BA50CFE3BD}"/>
    <dgm:cxn modelId="{34B6452B-C658-4D6B-B75D-D4C8FD6FAA7A}" type="presOf" srcId="{38CF26E3-3A3F-43EE-A704-225B18D492C5}" destId="{4480BF91-ECDE-4AB4-9663-9861B3C5F3F4}" srcOrd="0" destOrd="0" presId="urn:microsoft.com/office/officeart/2005/8/layout/cycle4"/>
    <dgm:cxn modelId="{ED438EE6-0D6E-426B-9E69-5DA6319DD4E8}" srcId="{3DEA7C8F-86AE-4BD6-A3D8-74D4E6569E2B}" destId="{C1C66EB2-C7E7-41BE-94DD-1A5D6D3B9FFD}" srcOrd="0" destOrd="0" parTransId="{79E5749E-BDDA-46B8-8D6F-0259EB4D36C1}" sibTransId="{F8BB211A-8483-47DD-8726-5A7E90B5EB01}"/>
    <dgm:cxn modelId="{CCFD58A3-04D6-42EC-91CB-942159395DD2}" type="presOf" srcId="{F3CCE214-39F2-4B7B-9DF3-9DE9BB10A8E6}" destId="{B0B46689-820A-4D87-BF0C-91D3C9227729}" srcOrd="1" destOrd="0" presId="urn:microsoft.com/office/officeart/2005/8/layout/cycle4"/>
    <dgm:cxn modelId="{B7572E70-0DE9-4158-96AC-85A2387F07D6}" srcId="{38CF26E3-3A3F-43EE-A704-225B18D492C5}" destId="{8640853B-200C-4DA5-AA38-A2C37DB3649F}" srcOrd="0" destOrd="0" parTransId="{CB328403-4B43-4C2D-8DBD-4A3EF67FED16}" sibTransId="{9012EE77-AB26-44D5-A259-A632DCCB5530}"/>
    <dgm:cxn modelId="{9F572036-CE14-459F-BA53-4704E94F7CFE}" type="presOf" srcId="{8640853B-200C-4DA5-AA38-A2C37DB3649F}" destId="{CEA694AD-9DE8-40B7-BDE0-6034F4F13978}" srcOrd="0" destOrd="0" presId="urn:microsoft.com/office/officeart/2005/8/layout/cycle4"/>
    <dgm:cxn modelId="{4B40E273-0703-4FC8-917C-594AE498509B}" type="presOf" srcId="{7EB821B7-B900-42D9-A97D-23EC8FA4F182}" destId="{4F6841BC-898D-4F6C-A9B8-929DCF0E2073}" srcOrd="0" destOrd="1" presId="urn:microsoft.com/office/officeart/2005/8/layout/cycle4"/>
    <dgm:cxn modelId="{2086CED8-B5F4-4D82-9CD9-6A859D7A1137}" type="presOf" srcId="{4B931898-0CA8-4CFE-B5ED-B5142146CE3A}" destId="{4F6841BC-898D-4F6C-A9B8-929DCF0E2073}" srcOrd="0" destOrd="0" presId="urn:microsoft.com/office/officeart/2005/8/layout/cycle4"/>
    <dgm:cxn modelId="{074E18E4-9452-471B-B488-08A81A40D251}" srcId="{3DEA7C8F-86AE-4BD6-A3D8-74D4E6569E2B}" destId="{38CF26E3-3A3F-43EE-A704-225B18D492C5}" srcOrd="2" destOrd="0" parTransId="{F2CA1C53-9475-494B-AEAA-AAB4E5B5B955}" sibTransId="{B67809AA-DD60-445C-9379-22C9C87CAA93}"/>
    <dgm:cxn modelId="{DCAE8812-B8AB-40EF-9632-B44307D2F74E}" type="presParOf" srcId="{963E749E-2956-4F78-8CC2-886CC5324AE0}" destId="{BA4A2E40-E1A1-4E07-AA57-C7C0CB673310}" srcOrd="0" destOrd="0" presId="urn:microsoft.com/office/officeart/2005/8/layout/cycle4"/>
    <dgm:cxn modelId="{A674CB7E-F3EB-495E-8FD4-13DA8B4C89F3}" type="presParOf" srcId="{BA4A2E40-E1A1-4E07-AA57-C7C0CB673310}" destId="{8E1A1386-F425-4ED8-A77A-D92ECAC9933D}" srcOrd="0" destOrd="0" presId="urn:microsoft.com/office/officeart/2005/8/layout/cycle4"/>
    <dgm:cxn modelId="{EF589075-FC17-47DD-B30C-25D65AE21446}" type="presParOf" srcId="{8E1A1386-F425-4ED8-A77A-D92ECAC9933D}" destId="{89D0C0A5-FBE6-4798-BAD1-0CC03D2BD8F2}" srcOrd="0" destOrd="0" presId="urn:microsoft.com/office/officeart/2005/8/layout/cycle4"/>
    <dgm:cxn modelId="{AF5C6EEB-5726-4BC3-AF2E-465F49DEC66D}" type="presParOf" srcId="{8E1A1386-F425-4ED8-A77A-D92ECAC9933D}" destId="{2B85DAAA-CB51-49F5-A8D5-14DDC347D359}" srcOrd="1" destOrd="0" presId="urn:microsoft.com/office/officeart/2005/8/layout/cycle4"/>
    <dgm:cxn modelId="{588B594F-CD7E-4AD3-9711-59555F688C45}" type="presParOf" srcId="{BA4A2E40-E1A1-4E07-AA57-C7C0CB673310}" destId="{8C98A1DA-A0D3-4B29-BB1A-DDD5F9EAB68B}" srcOrd="1" destOrd="0" presId="urn:microsoft.com/office/officeart/2005/8/layout/cycle4"/>
    <dgm:cxn modelId="{E19DC35C-9698-44B4-B575-6983B55CCBFD}" type="presParOf" srcId="{8C98A1DA-A0D3-4B29-BB1A-DDD5F9EAB68B}" destId="{4F6841BC-898D-4F6C-A9B8-929DCF0E2073}" srcOrd="0" destOrd="0" presId="urn:microsoft.com/office/officeart/2005/8/layout/cycle4"/>
    <dgm:cxn modelId="{C12E8776-60A3-472A-864D-4EFA24244EB5}" type="presParOf" srcId="{8C98A1DA-A0D3-4B29-BB1A-DDD5F9EAB68B}" destId="{4AD64FF6-5227-4E59-99E9-8D465D64428C}" srcOrd="1" destOrd="0" presId="urn:microsoft.com/office/officeart/2005/8/layout/cycle4"/>
    <dgm:cxn modelId="{36B0C85D-9C99-4BFE-9924-D113DEE808A4}" type="presParOf" srcId="{BA4A2E40-E1A1-4E07-AA57-C7C0CB673310}" destId="{36B28CDA-EA0F-4026-B57A-FF2545D59A5B}" srcOrd="2" destOrd="0" presId="urn:microsoft.com/office/officeart/2005/8/layout/cycle4"/>
    <dgm:cxn modelId="{06EC6931-3105-4DB6-BA1F-8F66477237C7}" type="presParOf" srcId="{36B28CDA-EA0F-4026-B57A-FF2545D59A5B}" destId="{CEA694AD-9DE8-40B7-BDE0-6034F4F13978}" srcOrd="0" destOrd="0" presId="urn:microsoft.com/office/officeart/2005/8/layout/cycle4"/>
    <dgm:cxn modelId="{281E59B0-5078-4593-9E41-28A1AA109EC6}" type="presParOf" srcId="{36B28CDA-EA0F-4026-B57A-FF2545D59A5B}" destId="{875FAD62-56C4-4E2F-96C6-7C017D78A2AC}" srcOrd="1" destOrd="0" presId="urn:microsoft.com/office/officeart/2005/8/layout/cycle4"/>
    <dgm:cxn modelId="{0BC25F15-50D1-405C-9E76-7662A3BF2034}" type="presParOf" srcId="{BA4A2E40-E1A1-4E07-AA57-C7C0CB673310}" destId="{F7C8B4C5-0D46-46B3-A0DB-FE304D8ACF6B}" srcOrd="3" destOrd="0" presId="urn:microsoft.com/office/officeart/2005/8/layout/cycle4"/>
    <dgm:cxn modelId="{28E2B684-28A6-4951-BCF7-F2C0E0BDA60B}" type="presParOf" srcId="{F7C8B4C5-0D46-46B3-A0DB-FE304D8ACF6B}" destId="{9CCC0769-7C28-4650-84CE-880AC8766117}" srcOrd="0" destOrd="0" presId="urn:microsoft.com/office/officeart/2005/8/layout/cycle4"/>
    <dgm:cxn modelId="{8E6A098F-D367-499B-A037-539BE8AF031C}" type="presParOf" srcId="{F7C8B4C5-0D46-46B3-A0DB-FE304D8ACF6B}" destId="{B0B46689-820A-4D87-BF0C-91D3C9227729}" srcOrd="1" destOrd="0" presId="urn:microsoft.com/office/officeart/2005/8/layout/cycle4"/>
    <dgm:cxn modelId="{2099C8F6-4BD6-48CD-B433-EFC7535F4E00}" type="presParOf" srcId="{BA4A2E40-E1A1-4E07-AA57-C7C0CB673310}" destId="{88AE97B0-9735-4556-B4BC-AF7D35D9B816}" srcOrd="4" destOrd="0" presId="urn:microsoft.com/office/officeart/2005/8/layout/cycle4"/>
    <dgm:cxn modelId="{8AD2F8CA-0349-4CC7-BF0D-3232BEE14472}" type="presParOf" srcId="{963E749E-2956-4F78-8CC2-886CC5324AE0}" destId="{FDC01BA7-9B81-4D4A-B419-AEF61D68A6FA}" srcOrd="1" destOrd="0" presId="urn:microsoft.com/office/officeart/2005/8/layout/cycle4"/>
    <dgm:cxn modelId="{FDE36457-1F6A-4EC9-8F45-D38156EB6567}" type="presParOf" srcId="{FDC01BA7-9B81-4D4A-B419-AEF61D68A6FA}" destId="{BD3B3E2A-2C5B-4640-99D4-EEE75ACCD788}" srcOrd="0" destOrd="0" presId="urn:microsoft.com/office/officeart/2005/8/layout/cycle4"/>
    <dgm:cxn modelId="{C1DD14CF-CC46-4736-8F52-B04C0DE341D6}" type="presParOf" srcId="{FDC01BA7-9B81-4D4A-B419-AEF61D68A6FA}" destId="{862E1B22-052C-4575-99C8-A4B3EDDF32F9}" srcOrd="1" destOrd="0" presId="urn:microsoft.com/office/officeart/2005/8/layout/cycle4"/>
    <dgm:cxn modelId="{B1EA7720-351E-4AD9-AF74-E8A7825C484D}" type="presParOf" srcId="{FDC01BA7-9B81-4D4A-B419-AEF61D68A6FA}" destId="{4480BF91-ECDE-4AB4-9663-9861B3C5F3F4}" srcOrd="2" destOrd="0" presId="urn:microsoft.com/office/officeart/2005/8/layout/cycle4"/>
    <dgm:cxn modelId="{609F381F-19C5-478A-8340-80297985EFB5}" type="presParOf" srcId="{FDC01BA7-9B81-4D4A-B419-AEF61D68A6FA}" destId="{B2E2C46E-9EDA-4208-9EE7-728B6510C51B}" srcOrd="3" destOrd="0" presId="urn:microsoft.com/office/officeart/2005/8/layout/cycle4"/>
    <dgm:cxn modelId="{50DA0380-0B3D-43FC-80C9-8804986782EF}" type="presParOf" srcId="{FDC01BA7-9B81-4D4A-B419-AEF61D68A6FA}" destId="{57EE2A8A-985E-4A2D-AD29-A7A116604E84}" srcOrd="4" destOrd="0" presId="urn:microsoft.com/office/officeart/2005/8/layout/cycle4"/>
    <dgm:cxn modelId="{C75B12C5-2701-4C7A-B0EA-C0E9DADF2949}" type="presParOf" srcId="{963E749E-2956-4F78-8CC2-886CC5324AE0}" destId="{225FD899-6775-4E21-8310-83B933631032}" srcOrd="2" destOrd="0" presId="urn:microsoft.com/office/officeart/2005/8/layout/cycle4"/>
    <dgm:cxn modelId="{4B60D217-D345-44FE-AECC-0D2132B17B8E}" type="presParOf" srcId="{963E749E-2956-4F78-8CC2-886CC5324AE0}" destId="{31C0FA41-A094-4EA0-99EA-0ACBD89C71D9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774E97-2B25-457B-B0A4-89AF52D6DBB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487CE4-20AD-4B02-B16E-148A02FBBB2F}">
      <dgm:prSet phldrT="[Text]" custT="1"/>
      <dgm:spPr/>
      <dgm:t>
        <a:bodyPr/>
        <a:lstStyle/>
        <a:p>
          <a:r>
            <a:rPr lang="en-GB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PREVENTION</a:t>
          </a:r>
          <a:endParaRPr lang="en-GB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068142-B3C2-4B1F-B545-388F59CBB4E3}" type="parTrans" cxnId="{B853F2DD-74FF-4CC6-8977-816A0C696482}">
      <dgm:prSet/>
      <dgm:spPr/>
      <dgm:t>
        <a:bodyPr/>
        <a:lstStyle/>
        <a:p>
          <a:endParaRPr lang="en-GB"/>
        </a:p>
      </dgm:t>
    </dgm:pt>
    <dgm:pt modelId="{95F0264D-B0EA-44F2-B143-539205D376F4}" type="sibTrans" cxnId="{B853F2DD-74FF-4CC6-8977-816A0C696482}">
      <dgm:prSet/>
      <dgm:spPr/>
      <dgm:t>
        <a:bodyPr/>
        <a:lstStyle/>
        <a:p>
          <a:endParaRPr lang="en-GB"/>
        </a:p>
      </dgm:t>
    </dgm:pt>
    <dgm:pt modelId="{4F8D4595-139A-4B11-8F5C-B22A6371BB47}">
      <dgm:prSet phldrT="[Text]" custT="1"/>
      <dgm:spPr/>
      <dgm:t>
        <a:bodyPr/>
        <a:lstStyle/>
        <a:p>
          <a:r>
            <a:rPr lang="en-GB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PRECONCEPTIONAL COUNSELING</a:t>
          </a:r>
          <a:endParaRPr lang="en-GB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8E602-4EF1-4563-982F-46A53552A3E6}" type="parTrans" cxnId="{ED9FA356-0C3B-4600-AD29-8548000FA270}">
      <dgm:prSet/>
      <dgm:spPr/>
      <dgm:t>
        <a:bodyPr/>
        <a:lstStyle/>
        <a:p>
          <a:endParaRPr lang="en-GB"/>
        </a:p>
      </dgm:t>
    </dgm:pt>
    <dgm:pt modelId="{5CFDDEA9-003C-4894-A12C-852BB2E82888}" type="sibTrans" cxnId="{ED9FA356-0C3B-4600-AD29-8548000FA270}">
      <dgm:prSet/>
      <dgm:spPr/>
      <dgm:t>
        <a:bodyPr/>
        <a:lstStyle/>
        <a:p>
          <a:endParaRPr lang="en-GB"/>
        </a:p>
      </dgm:t>
    </dgm:pt>
    <dgm:pt modelId="{BB675241-8961-46F0-9250-1FA0CBC71BD9}">
      <dgm:prSet phldrT="[Text]" custT="1"/>
      <dgm:spPr/>
      <dgm:t>
        <a:bodyPr/>
        <a:lstStyle/>
        <a:p>
          <a:r>
            <a:rPr lang="en-GB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CARE</a:t>
          </a:r>
          <a:endParaRPr lang="en-GB" sz="48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0FC7C3-F4E7-4BF2-925F-AEB1EC26DD4C}" type="parTrans" cxnId="{BB6088AB-355B-491C-B3A7-88934703B6C8}">
      <dgm:prSet/>
      <dgm:spPr/>
      <dgm:t>
        <a:bodyPr/>
        <a:lstStyle/>
        <a:p>
          <a:endParaRPr lang="en-GB"/>
        </a:p>
      </dgm:t>
    </dgm:pt>
    <dgm:pt modelId="{0A260619-A815-496A-8186-9B329C14E0C4}" type="sibTrans" cxnId="{BB6088AB-355B-491C-B3A7-88934703B6C8}">
      <dgm:prSet/>
      <dgm:spPr/>
      <dgm:t>
        <a:bodyPr/>
        <a:lstStyle/>
        <a:p>
          <a:endParaRPr lang="en-GB"/>
        </a:p>
      </dgm:t>
    </dgm:pt>
    <dgm:pt modelId="{6C2AC156-B1AB-43FE-8327-07DEB255D5E3}">
      <dgm:prSet phldrT="[Text]" custT="1"/>
      <dgm:spPr/>
      <dgm:t>
        <a:bodyPr/>
        <a:lstStyle/>
        <a:p>
          <a:r>
            <a:rPr lang="en-GB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SCREENING FOR  “RISK MOTHERS”</a:t>
          </a:r>
          <a:endParaRPr lang="en-GB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A802FA-8166-40A4-870A-DC8B8A635B0E}" type="parTrans" cxnId="{BFC11309-B8AF-42EE-99D5-91B7196470AD}">
      <dgm:prSet/>
      <dgm:spPr/>
      <dgm:t>
        <a:bodyPr/>
        <a:lstStyle/>
        <a:p>
          <a:endParaRPr lang="en-GB"/>
        </a:p>
      </dgm:t>
    </dgm:pt>
    <dgm:pt modelId="{2E49741D-AA3D-4F17-8358-DBD5D148BF41}" type="sibTrans" cxnId="{BFC11309-B8AF-42EE-99D5-91B7196470AD}">
      <dgm:prSet/>
      <dgm:spPr/>
      <dgm:t>
        <a:bodyPr/>
        <a:lstStyle/>
        <a:p>
          <a:endParaRPr lang="en-GB"/>
        </a:p>
      </dgm:t>
    </dgm:pt>
    <dgm:pt modelId="{3FA3C086-3370-488E-ADD3-D6D3AF2E3FB7}">
      <dgm:prSet phldrT="[Text]" custT="1"/>
      <dgm:spPr/>
      <dgm:t>
        <a:bodyPr/>
        <a:lstStyle/>
        <a:p>
          <a:r>
            <a:rPr lang="en-GB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PRENATAL DIAGNOSIS</a:t>
          </a:r>
          <a:endParaRPr lang="en-GB" sz="24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CA7C13-D9AC-4878-B99F-3436C5868F93}" type="parTrans" cxnId="{5EE7ECAD-BBB6-4338-AF8F-E75C922B6593}">
      <dgm:prSet/>
      <dgm:spPr/>
      <dgm:t>
        <a:bodyPr/>
        <a:lstStyle/>
        <a:p>
          <a:endParaRPr lang="en-GB"/>
        </a:p>
      </dgm:t>
    </dgm:pt>
    <dgm:pt modelId="{25589D97-A54F-4EEF-9C8F-209BD1B1D37F}" type="sibTrans" cxnId="{5EE7ECAD-BBB6-4338-AF8F-E75C922B6593}">
      <dgm:prSet/>
      <dgm:spPr/>
      <dgm:t>
        <a:bodyPr/>
        <a:lstStyle/>
        <a:p>
          <a:endParaRPr lang="en-GB"/>
        </a:p>
      </dgm:t>
    </dgm:pt>
    <dgm:pt modelId="{1B5A4A71-9BB5-4A4C-ACCB-40238EC229A8}" type="pres">
      <dgm:prSet presAssocID="{1A774E97-2B25-457B-B0A4-89AF52D6DBB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835B52-7A59-4D6B-A0DD-C2B214AE2E2F}" type="pres">
      <dgm:prSet presAssocID="{60487CE4-20AD-4B02-B16E-148A02FBBB2F}" presName="centerShape" presStyleLbl="node0" presStyleIdx="0" presStyleCnt="1" custScaleX="171588" custScaleY="106812"/>
      <dgm:spPr/>
      <dgm:t>
        <a:bodyPr/>
        <a:lstStyle/>
        <a:p>
          <a:endParaRPr lang="en-GB"/>
        </a:p>
      </dgm:t>
    </dgm:pt>
    <dgm:pt modelId="{317B2956-E32E-45A4-9D04-6019B28B61E3}" type="pres">
      <dgm:prSet presAssocID="{4D08E602-4EF1-4563-982F-46A53552A3E6}" presName="Name9" presStyleLbl="parChTrans1D2" presStyleIdx="0" presStyleCnt="4"/>
      <dgm:spPr/>
      <dgm:t>
        <a:bodyPr/>
        <a:lstStyle/>
        <a:p>
          <a:endParaRPr lang="en-US"/>
        </a:p>
      </dgm:t>
    </dgm:pt>
    <dgm:pt modelId="{9381E6E0-ADDA-4E85-97BA-2582FBCC7DE7}" type="pres">
      <dgm:prSet presAssocID="{4D08E602-4EF1-4563-982F-46A53552A3E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7BED494-5A5C-485C-B61E-DBF7A31C9C59}" type="pres">
      <dgm:prSet presAssocID="{4F8D4595-139A-4B11-8F5C-B22A6371BB47}" presName="node" presStyleLbl="node1" presStyleIdx="0" presStyleCnt="4" custScaleX="2698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CF5DD2-A470-482F-A40A-71AC5B20AC87}" type="pres">
      <dgm:prSet presAssocID="{9A0FC7C3-F4E7-4BF2-925F-AEB1EC26DD4C}" presName="Name9" presStyleLbl="parChTrans1D2" presStyleIdx="1" presStyleCnt="4"/>
      <dgm:spPr/>
      <dgm:t>
        <a:bodyPr/>
        <a:lstStyle/>
        <a:p>
          <a:endParaRPr lang="en-US"/>
        </a:p>
      </dgm:t>
    </dgm:pt>
    <dgm:pt modelId="{66758A12-BE12-4416-8AA4-FDEF509C13C9}" type="pres">
      <dgm:prSet presAssocID="{9A0FC7C3-F4E7-4BF2-925F-AEB1EC26DD4C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AF4F81C-2A6B-4965-9CAD-B94B310970F6}" type="pres">
      <dgm:prSet presAssocID="{BB675241-8961-46F0-9250-1FA0CBC71BD9}" presName="node" presStyleLbl="node1" presStyleIdx="1" presStyleCnt="4" custScaleX="135556" custRadScaleRad="138602" custRadScaleInc="30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A18A7-78E6-466A-98D6-C40D5ECE7AE7}" type="pres">
      <dgm:prSet presAssocID="{26A802FA-8166-40A4-870A-DC8B8A635B0E}" presName="Name9" presStyleLbl="parChTrans1D2" presStyleIdx="2" presStyleCnt="4"/>
      <dgm:spPr/>
      <dgm:t>
        <a:bodyPr/>
        <a:lstStyle/>
        <a:p>
          <a:endParaRPr lang="en-US"/>
        </a:p>
      </dgm:t>
    </dgm:pt>
    <dgm:pt modelId="{E3E8B54F-FBC7-4937-80EE-6A9B7A573B8E}" type="pres">
      <dgm:prSet presAssocID="{26A802FA-8166-40A4-870A-DC8B8A635B0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17137B5-C55B-4FE6-8B4E-5AC0AC1A2D10}" type="pres">
      <dgm:prSet presAssocID="{6C2AC156-B1AB-43FE-8327-07DEB255D5E3}" presName="node" presStyleLbl="node1" presStyleIdx="2" presStyleCnt="4" custScaleX="2100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53A507-A0A6-4B7F-93C2-B7FB00FDC0C3}" type="pres">
      <dgm:prSet presAssocID="{D2CA7C13-D9AC-4878-B99F-3436C5868F93}" presName="Name9" presStyleLbl="parChTrans1D2" presStyleIdx="3" presStyleCnt="4"/>
      <dgm:spPr/>
      <dgm:t>
        <a:bodyPr/>
        <a:lstStyle/>
        <a:p>
          <a:endParaRPr lang="en-US"/>
        </a:p>
      </dgm:t>
    </dgm:pt>
    <dgm:pt modelId="{34C51CC0-2D0D-46EF-9D4F-B35E2A055A0A}" type="pres">
      <dgm:prSet presAssocID="{D2CA7C13-D9AC-4878-B99F-3436C5868F9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2F14CA7-3641-4829-BDA9-14386203F2CB}" type="pres">
      <dgm:prSet presAssocID="{3FA3C086-3370-488E-ADD3-D6D3AF2E3FB7}" presName="node" presStyleLbl="node1" presStyleIdx="3" presStyleCnt="4" custScaleX="159816" custRadScaleRad="13199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C0B27B9-C8DE-4725-A149-E9A67EFF8B77}" type="presOf" srcId="{26A802FA-8166-40A4-870A-DC8B8A635B0E}" destId="{E3E8B54F-FBC7-4937-80EE-6A9B7A573B8E}" srcOrd="1" destOrd="0" presId="urn:microsoft.com/office/officeart/2005/8/layout/radial1"/>
    <dgm:cxn modelId="{D396D5C8-7067-49DE-AE82-49500AB41184}" type="presOf" srcId="{BB675241-8961-46F0-9250-1FA0CBC71BD9}" destId="{CAF4F81C-2A6B-4965-9CAD-B94B310970F6}" srcOrd="0" destOrd="0" presId="urn:microsoft.com/office/officeart/2005/8/layout/radial1"/>
    <dgm:cxn modelId="{F0244400-54B8-4D3D-B275-3FE2B3CD4F79}" type="presOf" srcId="{26A802FA-8166-40A4-870A-DC8B8A635B0E}" destId="{4EFA18A7-78E6-466A-98D6-C40D5ECE7AE7}" srcOrd="0" destOrd="0" presId="urn:microsoft.com/office/officeart/2005/8/layout/radial1"/>
    <dgm:cxn modelId="{BFC11309-B8AF-42EE-99D5-91B7196470AD}" srcId="{60487CE4-20AD-4B02-B16E-148A02FBBB2F}" destId="{6C2AC156-B1AB-43FE-8327-07DEB255D5E3}" srcOrd="2" destOrd="0" parTransId="{26A802FA-8166-40A4-870A-DC8B8A635B0E}" sibTransId="{2E49741D-AA3D-4F17-8358-DBD5D148BF41}"/>
    <dgm:cxn modelId="{C61CBC1E-084A-4A0C-B8C4-BE43B7E59C14}" type="presOf" srcId="{4F8D4595-139A-4B11-8F5C-B22A6371BB47}" destId="{A7BED494-5A5C-485C-B61E-DBF7A31C9C59}" srcOrd="0" destOrd="0" presId="urn:microsoft.com/office/officeart/2005/8/layout/radial1"/>
    <dgm:cxn modelId="{AD22BEDC-021C-4C5E-8658-F1D3E33ACC86}" type="presOf" srcId="{D2CA7C13-D9AC-4878-B99F-3436C5868F93}" destId="{34C51CC0-2D0D-46EF-9D4F-B35E2A055A0A}" srcOrd="1" destOrd="0" presId="urn:microsoft.com/office/officeart/2005/8/layout/radial1"/>
    <dgm:cxn modelId="{ED9FA356-0C3B-4600-AD29-8548000FA270}" srcId="{60487CE4-20AD-4B02-B16E-148A02FBBB2F}" destId="{4F8D4595-139A-4B11-8F5C-B22A6371BB47}" srcOrd="0" destOrd="0" parTransId="{4D08E602-4EF1-4563-982F-46A53552A3E6}" sibTransId="{5CFDDEA9-003C-4894-A12C-852BB2E82888}"/>
    <dgm:cxn modelId="{7C4E459C-E23E-4068-BB88-9EA00D07D344}" type="presOf" srcId="{9A0FC7C3-F4E7-4BF2-925F-AEB1EC26DD4C}" destId="{73CF5DD2-A470-482F-A40A-71AC5B20AC87}" srcOrd="0" destOrd="0" presId="urn:microsoft.com/office/officeart/2005/8/layout/radial1"/>
    <dgm:cxn modelId="{685AFAD6-AD42-4FDB-8636-A2CAD5F37FF6}" type="presOf" srcId="{6C2AC156-B1AB-43FE-8327-07DEB255D5E3}" destId="{317137B5-C55B-4FE6-8B4E-5AC0AC1A2D10}" srcOrd="0" destOrd="0" presId="urn:microsoft.com/office/officeart/2005/8/layout/radial1"/>
    <dgm:cxn modelId="{B2B539E6-2668-42E9-B3E9-E76244FA9812}" type="presOf" srcId="{4D08E602-4EF1-4563-982F-46A53552A3E6}" destId="{317B2956-E32E-45A4-9D04-6019B28B61E3}" srcOrd="0" destOrd="0" presId="urn:microsoft.com/office/officeart/2005/8/layout/radial1"/>
    <dgm:cxn modelId="{BC4F92EE-CA07-4210-83C2-4AEED720FF17}" type="presOf" srcId="{9A0FC7C3-F4E7-4BF2-925F-AEB1EC26DD4C}" destId="{66758A12-BE12-4416-8AA4-FDEF509C13C9}" srcOrd="1" destOrd="0" presId="urn:microsoft.com/office/officeart/2005/8/layout/radial1"/>
    <dgm:cxn modelId="{BB6088AB-355B-491C-B3A7-88934703B6C8}" srcId="{60487CE4-20AD-4B02-B16E-148A02FBBB2F}" destId="{BB675241-8961-46F0-9250-1FA0CBC71BD9}" srcOrd="1" destOrd="0" parTransId="{9A0FC7C3-F4E7-4BF2-925F-AEB1EC26DD4C}" sibTransId="{0A260619-A815-496A-8186-9B329C14E0C4}"/>
    <dgm:cxn modelId="{D7758215-9AFF-49C1-B402-5D07AAE190BB}" type="presOf" srcId="{60487CE4-20AD-4B02-B16E-148A02FBBB2F}" destId="{0D835B52-7A59-4D6B-A0DD-C2B214AE2E2F}" srcOrd="0" destOrd="0" presId="urn:microsoft.com/office/officeart/2005/8/layout/radial1"/>
    <dgm:cxn modelId="{6586C71D-1B15-411C-A7ED-302D974E14FD}" type="presOf" srcId="{1A774E97-2B25-457B-B0A4-89AF52D6DBB9}" destId="{1B5A4A71-9BB5-4A4C-ACCB-40238EC229A8}" srcOrd="0" destOrd="0" presId="urn:microsoft.com/office/officeart/2005/8/layout/radial1"/>
    <dgm:cxn modelId="{B853F2DD-74FF-4CC6-8977-816A0C696482}" srcId="{1A774E97-2B25-457B-B0A4-89AF52D6DBB9}" destId="{60487CE4-20AD-4B02-B16E-148A02FBBB2F}" srcOrd="0" destOrd="0" parTransId="{4C068142-B3C2-4B1F-B545-388F59CBB4E3}" sibTransId="{95F0264D-B0EA-44F2-B143-539205D376F4}"/>
    <dgm:cxn modelId="{8BC3889A-4E5A-4C95-87FB-3BD02AF639E6}" type="presOf" srcId="{3FA3C086-3370-488E-ADD3-D6D3AF2E3FB7}" destId="{F2F14CA7-3641-4829-BDA9-14386203F2CB}" srcOrd="0" destOrd="0" presId="urn:microsoft.com/office/officeart/2005/8/layout/radial1"/>
    <dgm:cxn modelId="{603C7C1E-B694-4248-ACFE-2C55840DDA4A}" type="presOf" srcId="{D2CA7C13-D9AC-4878-B99F-3436C5868F93}" destId="{9853A507-A0A6-4B7F-93C2-B7FB00FDC0C3}" srcOrd="0" destOrd="0" presId="urn:microsoft.com/office/officeart/2005/8/layout/radial1"/>
    <dgm:cxn modelId="{5EE7ECAD-BBB6-4338-AF8F-E75C922B6593}" srcId="{60487CE4-20AD-4B02-B16E-148A02FBBB2F}" destId="{3FA3C086-3370-488E-ADD3-D6D3AF2E3FB7}" srcOrd="3" destOrd="0" parTransId="{D2CA7C13-D9AC-4878-B99F-3436C5868F93}" sibTransId="{25589D97-A54F-4EEF-9C8F-209BD1B1D37F}"/>
    <dgm:cxn modelId="{46CFD147-53E2-452C-B134-85A75785828C}" type="presOf" srcId="{4D08E602-4EF1-4563-982F-46A53552A3E6}" destId="{9381E6E0-ADDA-4E85-97BA-2582FBCC7DE7}" srcOrd="1" destOrd="0" presId="urn:microsoft.com/office/officeart/2005/8/layout/radial1"/>
    <dgm:cxn modelId="{C754D4B8-5E7A-409B-BF6E-A04DFD87F959}" type="presParOf" srcId="{1B5A4A71-9BB5-4A4C-ACCB-40238EC229A8}" destId="{0D835B52-7A59-4D6B-A0DD-C2B214AE2E2F}" srcOrd="0" destOrd="0" presId="urn:microsoft.com/office/officeart/2005/8/layout/radial1"/>
    <dgm:cxn modelId="{2393F403-7573-4895-AE23-228B91D2324A}" type="presParOf" srcId="{1B5A4A71-9BB5-4A4C-ACCB-40238EC229A8}" destId="{317B2956-E32E-45A4-9D04-6019B28B61E3}" srcOrd="1" destOrd="0" presId="urn:microsoft.com/office/officeart/2005/8/layout/radial1"/>
    <dgm:cxn modelId="{1770C7D0-DF3C-42B4-B8B6-9C73BCBA375E}" type="presParOf" srcId="{317B2956-E32E-45A4-9D04-6019B28B61E3}" destId="{9381E6E0-ADDA-4E85-97BA-2582FBCC7DE7}" srcOrd="0" destOrd="0" presId="urn:microsoft.com/office/officeart/2005/8/layout/radial1"/>
    <dgm:cxn modelId="{963DA187-B6EF-40A1-A2B3-4D4427188FE2}" type="presParOf" srcId="{1B5A4A71-9BB5-4A4C-ACCB-40238EC229A8}" destId="{A7BED494-5A5C-485C-B61E-DBF7A31C9C59}" srcOrd="2" destOrd="0" presId="urn:microsoft.com/office/officeart/2005/8/layout/radial1"/>
    <dgm:cxn modelId="{78A4F0F8-369E-43FD-B4F9-C0DEC2E49E3E}" type="presParOf" srcId="{1B5A4A71-9BB5-4A4C-ACCB-40238EC229A8}" destId="{73CF5DD2-A470-482F-A40A-71AC5B20AC87}" srcOrd="3" destOrd="0" presId="urn:microsoft.com/office/officeart/2005/8/layout/radial1"/>
    <dgm:cxn modelId="{880D5E57-BA1F-4A82-8B61-C5A07682BEB3}" type="presParOf" srcId="{73CF5DD2-A470-482F-A40A-71AC5B20AC87}" destId="{66758A12-BE12-4416-8AA4-FDEF509C13C9}" srcOrd="0" destOrd="0" presId="urn:microsoft.com/office/officeart/2005/8/layout/radial1"/>
    <dgm:cxn modelId="{D8FD245C-85EE-4A5D-9B37-C3C6499B4F2A}" type="presParOf" srcId="{1B5A4A71-9BB5-4A4C-ACCB-40238EC229A8}" destId="{CAF4F81C-2A6B-4965-9CAD-B94B310970F6}" srcOrd="4" destOrd="0" presId="urn:microsoft.com/office/officeart/2005/8/layout/radial1"/>
    <dgm:cxn modelId="{7A4FFA3D-41EE-46D4-95A1-78F3B725899C}" type="presParOf" srcId="{1B5A4A71-9BB5-4A4C-ACCB-40238EC229A8}" destId="{4EFA18A7-78E6-466A-98D6-C40D5ECE7AE7}" srcOrd="5" destOrd="0" presId="urn:microsoft.com/office/officeart/2005/8/layout/radial1"/>
    <dgm:cxn modelId="{6982515A-17BA-44B7-AF62-CF822D4F8222}" type="presParOf" srcId="{4EFA18A7-78E6-466A-98D6-C40D5ECE7AE7}" destId="{E3E8B54F-FBC7-4937-80EE-6A9B7A573B8E}" srcOrd="0" destOrd="0" presId="urn:microsoft.com/office/officeart/2005/8/layout/radial1"/>
    <dgm:cxn modelId="{37E29830-B425-4214-8BD2-780624578B9F}" type="presParOf" srcId="{1B5A4A71-9BB5-4A4C-ACCB-40238EC229A8}" destId="{317137B5-C55B-4FE6-8B4E-5AC0AC1A2D10}" srcOrd="6" destOrd="0" presId="urn:microsoft.com/office/officeart/2005/8/layout/radial1"/>
    <dgm:cxn modelId="{9164CB84-2579-4EE9-A2AB-5257A7584D6D}" type="presParOf" srcId="{1B5A4A71-9BB5-4A4C-ACCB-40238EC229A8}" destId="{9853A507-A0A6-4B7F-93C2-B7FB00FDC0C3}" srcOrd="7" destOrd="0" presId="urn:microsoft.com/office/officeart/2005/8/layout/radial1"/>
    <dgm:cxn modelId="{74F77AFE-03CD-4656-AC6C-59B736BDE885}" type="presParOf" srcId="{9853A507-A0A6-4B7F-93C2-B7FB00FDC0C3}" destId="{34C51CC0-2D0D-46EF-9D4F-B35E2A055A0A}" srcOrd="0" destOrd="0" presId="urn:microsoft.com/office/officeart/2005/8/layout/radial1"/>
    <dgm:cxn modelId="{9324B532-9CF1-42A3-A1A4-9B3D67CC843E}" type="presParOf" srcId="{1B5A4A71-9BB5-4A4C-ACCB-40238EC229A8}" destId="{F2F14CA7-3641-4829-BDA9-14386203F2CB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36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8592AAB-3D13-4102-8D49-98CF34C813B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1048737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3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4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1AC54DE6-0F9F-4582-AEA6-FAE288B9E0F9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31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732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733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1048734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440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1048589" name="Holder 3"/>
          <p:cNvSpPr>
            <a:spLocks noGrp="1"/>
          </p:cNvSpPr>
          <p:nvPr>
            <p:ph type="body" idx="1"/>
          </p:nvPr>
        </p:nvSpPr>
        <p:spPr/>
        <p:txBody>
          <a:bodyPr bIns="0" lIns="0" rIns="0" t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1048590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1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1048592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440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1048685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86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87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88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1048689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Holder 2"/>
          <p:cNvSpPr>
            <a:spLocks noGrp="1"/>
          </p:cNvSpPr>
          <p:nvPr>
            <p:ph type="title"/>
          </p:nvPr>
        </p:nvSpPr>
        <p:spPr/>
        <p:txBody>
          <a:bodyPr bIns="0" lIns="0" rIns="0" tIns="0"/>
          <a:lstStyle>
            <a:lvl1pPr>
              <a:defRPr b="0" sz="440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1048583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4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1048585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99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1048600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Two Content 2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8"/>
          <p:cNvGrpSpPr/>
          <p:nvPr userDrawn="1"/>
        </p:nvGrpSpPr>
        <p:grpSpPr>
          <a:xfrm flipV="1">
            <a:off x="0" y="2725013"/>
            <a:ext cx="10058400" cy="504738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1048639" name="Rectangle 20"/>
            <p:cNvSpPr/>
            <p:nvPr/>
          </p:nvSpPr>
          <p:spPr>
            <a:xfrm>
              <a:off x="0" y="1811086"/>
              <a:ext cx="12192000" cy="1196975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 noProof="0"/>
            </a:p>
          </p:txBody>
        </p:sp>
        <p:sp>
          <p:nvSpPr>
            <p:cNvPr id="1048640" name="Rectangle 21"/>
            <p:cNvSpPr/>
            <p:nvPr/>
          </p:nvSpPr>
          <p:spPr>
            <a:xfrm>
              <a:off x="0" y="4954586"/>
              <a:ext cx="12192000" cy="71437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 noProof="0"/>
            </a:p>
          </p:txBody>
        </p:sp>
        <p:sp>
          <p:nvSpPr>
            <p:cNvPr id="1048641" name="Rectangle 25"/>
            <p:cNvSpPr/>
            <p:nvPr/>
          </p:nvSpPr>
          <p:spPr>
            <a:xfrm>
              <a:off x="0" y="4487469"/>
              <a:ext cx="12192000" cy="71437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 noProof="0"/>
            </a:p>
          </p:txBody>
        </p:sp>
        <p:sp>
          <p:nvSpPr>
            <p:cNvPr id="1048642" name="Rectangle 26"/>
            <p:cNvSpPr/>
            <p:nvPr/>
          </p:nvSpPr>
          <p:spPr>
            <a:xfrm>
              <a:off x="0" y="3975099"/>
              <a:ext cx="12192000" cy="250825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 noProof="0"/>
            </a:p>
          </p:txBody>
        </p:sp>
        <p:sp>
          <p:nvSpPr>
            <p:cNvPr id="1048643" name="Rectangle 29"/>
            <p:cNvSpPr/>
            <p:nvPr/>
          </p:nvSpPr>
          <p:spPr>
            <a:xfrm>
              <a:off x="0" y="3142331"/>
              <a:ext cx="12192000" cy="698500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 noProof="0"/>
            </a:p>
          </p:txBody>
        </p:sp>
        <p:sp>
          <p:nvSpPr>
            <p:cNvPr id="1048644" name="Rectangle 30"/>
            <p:cNvSpPr/>
            <p:nvPr userDrawn="1"/>
          </p:nvSpPr>
          <p:spPr>
            <a:xfrm>
              <a:off x="0" y="-277094"/>
              <a:ext cx="12192000" cy="1953911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 noProof="0"/>
            </a:p>
          </p:txBody>
        </p:sp>
        <p:sp>
          <p:nvSpPr>
            <p:cNvPr id="1048645" name="Rectangle 31"/>
            <p:cNvSpPr/>
            <p:nvPr userDrawn="1"/>
          </p:nvSpPr>
          <p:spPr>
            <a:xfrm>
              <a:off x="0" y="5575612"/>
              <a:ext cx="12192000" cy="24132"/>
            </a:xfrm>
            <a:prstGeom prst="rect"/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/>
              <a:endParaRPr dirty="0" lang="en-US" noProof="0"/>
            </a:p>
          </p:txBody>
        </p:sp>
      </p:grpSp>
      <p:sp>
        <p:nvSpPr>
          <p:cNvPr id="1048646" name="Rectangle 32"/>
          <p:cNvSpPr/>
          <p:nvPr userDrawn="1"/>
        </p:nvSpPr>
        <p:spPr>
          <a:xfrm flipV="1">
            <a:off x="0" y="0"/>
            <a:ext cx="10058400" cy="7411007"/>
          </a:xfrm>
          <a:prstGeom prst="rect"/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 noProof="0"/>
          </a:p>
        </p:txBody>
      </p:sp>
      <p:sp>
        <p:nvSpPr>
          <p:cNvPr id="1048647" name="Freeform: Shape 39"/>
          <p:cNvSpPr/>
          <p:nvPr/>
        </p:nvSpPr>
        <p:spPr>
          <a:xfrm>
            <a:off x="1" y="1"/>
            <a:ext cx="3943469" cy="7268139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p>
            <a:pPr algn="ctr"/>
            <a:endParaRPr dirty="0" lang="en-US" noProof="0"/>
          </a:p>
        </p:txBody>
      </p:sp>
      <p:sp>
        <p:nvSpPr>
          <p:cNvPr id="1048648" name="Picture Placeholder 41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1"/>
            <a:ext cx="3750626" cy="7003220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anchor="t" anchorCtr="1" bIns="45720" lIns="0" rIns="914400" rtlCol="0" tIns="1097280" vert="horz" wrap="square">
            <a:noAutofit/>
          </a:bodyPr>
          <a:lstStyle>
            <a:lvl1pPr>
              <a:defRPr dirty="0" sz="1600" lang="en-GB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algn="ctr" indent="0" lvl="0" marL="0">
              <a:buNone/>
            </a:pPr>
            <a:r>
              <a:rPr dirty="0" lang="en-US" noProof="0"/>
              <a:t>Insert Image</a:t>
            </a:r>
          </a:p>
        </p:txBody>
      </p:sp>
      <p:sp>
        <p:nvSpPr>
          <p:cNvPr id="1048649" name="Title 1"/>
          <p:cNvSpPr>
            <a:spLocks noGrp="1"/>
          </p:cNvSpPr>
          <p:nvPr>
            <p:ph type="title" hasCustomPrompt="1"/>
          </p:nvPr>
        </p:nvSpPr>
        <p:spPr>
          <a:xfrm>
            <a:off x="4303032" y="571676"/>
            <a:ext cx="5283874" cy="1678139"/>
          </a:xfrm>
        </p:spPr>
        <p:txBody>
          <a:bodyPr anchor="b" bIns="45720" lIns="91440" rIns="91440" rtlCol="0" tIns="45720" vert="horz">
            <a:noAutofit/>
          </a:bodyPr>
          <a:lstStyle>
            <a:lvl1pPr>
              <a:defRPr b="1" dirty="0" sz="2400" lang="en-GB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marL="0"/>
            <a:r>
              <a:rPr lang="en-US" noProof="0"/>
              <a:t>CLICK TO EDIT MASTER TITLE STYLE</a:t>
            </a:r>
          </a:p>
        </p:txBody>
      </p:sp>
      <p:sp>
        <p:nvSpPr>
          <p:cNvPr id="1048650" name="Oval 22"/>
          <p:cNvSpPr/>
          <p:nvPr userDrawn="1"/>
        </p:nvSpPr>
        <p:spPr>
          <a:xfrm>
            <a:off x="9265422" y="7171580"/>
            <a:ext cx="321491" cy="441642"/>
          </a:xfrm>
          <a:prstGeom prst="ellipse"/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dirty="0" lang="en-US" noProof="0"/>
          </a:p>
        </p:txBody>
      </p:sp>
      <p:cxnSp>
        <p:nvCxnSpPr>
          <p:cNvPr id="3145728" name="Straight Connector 23"/>
          <p:cNvCxnSpPr>
            <a:cxnSpLocks/>
          </p:cNvCxnSpPr>
          <p:nvPr userDrawn="1"/>
        </p:nvCxnSpPr>
        <p:spPr>
          <a:xfrm>
            <a:off x="9163322" y="7133720"/>
            <a:ext cx="0" cy="518160"/>
          </a:xfrm>
          <a:prstGeom prst="line"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1" name="Slide Number Placeholder 13"/>
          <p:cNvSpPr>
            <a:spLocks noGrp="1"/>
          </p:cNvSpPr>
          <p:nvPr>
            <p:ph type="sldNum" sz="quarter" idx="19"/>
          </p:nvPr>
        </p:nvSpPr>
        <p:spPr>
          <a:xfrm>
            <a:off x="9265415" y="7171582"/>
            <a:ext cx="321491" cy="153888"/>
          </a:xfrm>
          <a:prstGeom prst="rect"/>
        </p:spPr>
        <p:txBody>
          <a:bodyPr anchor="ctr" anchorCtr="1" lIns="0" rIns="0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t>‹#›</a:t>
            </a:fld>
            <a:endParaRPr dirty="0" lang="en-US" noProof="0"/>
          </a:p>
        </p:txBody>
      </p:sp>
      <p:sp>
        <p:nvSpPr>
          <p:cNvPr id="104865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303032" y="2862941"/>
            <a:ext cx="2489454" cy="3730752"/>
          </a:xfrm>
        </p:spPr>
        <p:txBody>
          <a:bodyPr bIns="0" lIns="0" rIns="0" rtlCol="0" tIns="0" vert="horz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dirty="0" sz="1400" lang="en-US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sp>
        <p:nvSpPr>
          <p:cNvPr id="104865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7097452" y="2862941"/>
            <a:ext cx="2489454" cy="3730752"/>
          </a:xfrm>
        </p:spPr>
        <p:txBody>
          <a:bodyPr bIns="0" lIns="0" rIns="0" rtlCol="0" tIns="0" vert="horz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dirty="0" sz="1400" lang="en-US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 smtClean="0"/>
              <a:t>Edit Master text styles</a:t>
            </a:r>
          </a:p>
        </p:txBody>
      </p:sp>
      <p:cxnSp>
        <p:nvCxnSpPr>
          <p:cNvPr id="3145729" name="Straight Connector 33"/>
          <p:cNvCxnSpPr>
            <a:cxnSpLocks/>
          </p:cNvCxnSpPr>
          <p:nvPr userDrawn="1"/>
        </p:nvCxnSpPr>
        <p:spPr>
          <a:xfrm>
            <a:off x="0" y="7392800"/>
            <a:ext cx="9165717" cy="0"/>
          </a:xfrm>
          <a:prstGeom prst="line"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/>
              <a:t>单击此处编辑母版标题样式</a:t>
            </a:r>
          </a:p>
        </p:txBody>
      </p:sp>
      <p:sp>
        <p:nvSpPr>
          <p:cNvPr id="1048602" name="日期占位符 2"/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p>
            <a:fld id="{877A368F-8F01-4C50-BA2C-1B278AB44B46}" type="datetimeFigureOut">
              <a:rPr altLang="en-US" lang="zh-CN" smtClean="0"/>
              <a:t>2020/8/29</a:t>
            </a:fld>
            <a:endParaRPr altLang="en-US" lang="zh-CN"/>
          </a:p>
        </p:txBody>
      </p:sp>
      <p:sp>
        <p:nvSpPr>
          <p:cNvPr id="104860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</p:spPr>
        <p:txBody>
          <a:bodyPr/>
          <a:p>
            <a:endParaRPr altLang="en-US" lang="zh-CN"/>
          </a:p>
        </p:txBody>
      </p:sp>
      <p:sp>
        <p:nvSpPr>
          <p:cNvPr id="104860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p>
            <a:fld id="{97486EB5-B3BC-4854-81D1-48E5C2D03F62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  <p:transition spd="slow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标题 1"/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184665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lang="zh-CN" smtClean="0"/>
              <a:t>Click to edit Master title style</a:t>
            </a:r>
          </a:p>
        </p:txBody>
      </p:sp>
      <p:sp>
        <p:nvSpPr>
          <p:cNvPr id="1048720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257300" y="4082310"/>
            <a:ext cx="7543800" cy="36933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lang="zh-CN" smtClean="0"/>
              <a:t>Click to edit Master title style</a:t>
            </a:r>
          </a:p>
        </p:txBody>
      </p:sp>
      <p:sp>
        <p:nvSpPr>
          <p:cNvPr id="1048721" name="日期占位符 3"/>
          <p:cNvSpPr>
            <a:spLocks noGrp="1"/>
          </p:cNvSpPr>
          <p:nvPr>
            <p:ph type="dt" sz="half" idx="10"/>
          </p:nvPr>
        </p:nvSpPr>
        <p:spPr>
          <a:xfrm>
            <a:off x="502920" y="7228332"/>
            <a:ext cx="2313432" cy="276999"/>
          </a:xfrm>
        </p:spPr>
        <p:txBody>
          <a:bodyPr/>
          <a:p>
            <a:fld id="{74F3F44A-948E-4901-847A-93AE5EE4CB5B}" type="datetimeFigureOut">
              <a:rPr altLang="en-US" lang="zh-CN" smtClean="0"/>
              <a:t>2020/8/29</a:t>
            </a:fld>
            <a:endParaRPr altLang="en-US" lang="zh-CN"/>
          </a:p>
        </p:txBody>
      </p:sp>
      <p:sp>
        <p:nvSpPr>
          <p:cNvPr id="1048722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19856" y="7228332"/>
            <a:ext cx="3218688" cy="276999"/>
          </a:xfrm>
        </p:spPr>
        <p:txBody>
          <a:bodyPr/>
          <a:p>
            <a:endParaRPr altLang="en-US" lang="zh-CN"/>
          </a:p>
        </p:txBody>
      </p:sp>
      <p:sp>
        <p:nvSpPr>
          <p:cNvPr id="104872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42048" y="7228332"/>
            <a:ext cx="2313432" cy="276999"/>
          </a:xfrm>
        </p:spPr>
        <p:txBody>
          <a:bodyPr/>
          <a:p>
            <a:fld id="{8F3150F2-06C9-470A-B3BD-024E4FB136A9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image" Target="../media/image1.jpeg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457200" y="1315212"/>
            <a:ext cx="9143999" cy="2570987"/>
          </a:xfrm>
          <a:prstGeom prst="rect"/>
          <a:blipFill>
            <a:blip xmlns:r="http://schemas.openxmlformats.org/officeDocument/2006/relationships" r:embed="rId9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577" name="Holder 2"/>
          <p:cNvSpPr>
            <a:spLocks noGrp="1"/>
          </p:cNvSpPr>
          <p:nvPr>
            <p:ph type="title"/>
          </p:nvPr>
        </p:nvSpPr>
        <p:spPr>
          <a:xfrm>
            <a:off x="2152903" y="2905759"/>
            <a:ext cx="5752593" cy="1367154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440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1048578" name="Holder 3"/>
          <p:cNvSpPr>
            <a:spLocks noGrp="1"/>
          </p:cNvSpPr>
          <p:nvPr>
            <p:ph type="body" idx="1"/>
          </p:nvPr>
        </p:nvSpPr>
        <p:spPr>
          <a:xfrm>
            <a:off x="2098547" y="3706367"/>
            <a:ext cx="5415280" cy="231521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1048579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0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1048581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5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2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5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2.jpe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2.jpeg"/><Relationship Id="rId3" Type="http://schemas.openxmlformats.org/officeDocument/2006/relationships/image" Target="../media/image44.jpeg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5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7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3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6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5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5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5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8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5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object 2"/>
          <p:cNvSpPr/>
          <p:nvPr/>
        </p:nvSpPr>
        <p:spPr>
          <a:xfrm>
            <a:off x="457200" y="4677271"/>
            <a:ext cx="9143999" cy="1781439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r>
              <a:rPr lang="en-US"/>
              <a:t> </a:t>
            </a:r>
            <a:endParaRPr altLang="en-US" lang="zh-CN"/>
          </a:p>
          <a:p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D</a:t>
            </a:r>
            <a:r>
              <a:rPr altLang="en-US" lang="en-US"/>
              <a:t>r</a:t>
            </a:r>
            <a:r>
              <a:rPr altLang="en-US" lang="en-US"/>
              <a:t>.</a:t>
            </a:r>
            <a:r>
              <a:rPr altLang="en-US" lang="en-US"/>
              <a:t> </a:t>
            </a:r>
            <a:r>
              <a:rPr altLang="en-US" lang="en-US"/>
              <a:t>S</a:t>
            </a:r>
            <a:r>
              <a:rPr altLang="en-US" lang="en-US"/>
              <a:t>H</a:t>
            </a:r>
            <a:r>
              <a:rPr altLang="en-US" lang="en-US"/>
              <a:t>E</a:t>
            </a:r>
            <a:r>
              <a:rPr altLang="en-US" lang="en-US"/>
              <a:t>E</a:t>
            </a:r>
            <a:r>
              <a:rPr altLang="en-US" lang="en-US"/>
              <a:t>B</a:t>
            </a:r>
            <a:r>
              <a:rPr altLang="en-US" lang="en-US"/>
              <a:t>A</a:t>
            </a:r>
            <a:r>
              <a:rPr altLang="en-US" lang="en-US"/>
              <a:t>.</a:t>
            </a:r>
            <a:r>
              <a:rPr altLang="en-US" lang="en-US"/>
              <a:t> </a:t>
            </a:r>
            <a:r>
              <a:rPr altLang="en-US" lang="en-US"/>
              <a:t>S</a:t>
            </a:r>
            <a:r>
              <a:rPr altLang="en-US" lang="en-US"/>
              <a:t>.</a:t>
            </a:r>
            <a:r>
              <a:rPr altLang="en-US" lang="en-US"/>
              <a:t>,</a:t>
            </a:r>
            <a:r>
              <a:rPr altLang="en-US" lang="en-US"/>
              <a:t> </a:t>
            </a:r>
            <a:endParaRPr altLang="en-US" lang="zh-CN"/>
          </a:p>
          <a:p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A</a:t>
            </a:r>
            <a:r>
              <a:rPr altLang="en-US" lang="en-US"/>
              <a:t>S</a:t>
            </a:r>
            <a:r>
              <a:rPr altLang="en-US" lang="en-US"/>
              <a:t>S</a:t>
            </a:r>
            <a:r>
              <a:rPr altLang="en-US" lang="en-US"/>
              <a:t>I</a:t>
            </a:r>
            <a:r>
              <a:rPr altLang="en-US" lang="en-US"/>
              <a:t>STANT</a:t>
            </a:r>
            <a:r>
              <a:rPr altLang="en-US" lang="en-US"/>
              <a:t> </a:t>
            </a:r>
            <a:r>
              <a:rPr altLang="en-US" lang="en-US"/>
              <a:t>PROFESSOR</a:t>
            </a:r>
            <a:r>
              <a:rPr altLang="en-US" lang="en-US"/>
              <a:t>,</a:t>
            </a:r>
            <a:r>
              <a:rPr altLang="en-US" lang="en-US"/>
              <a:t> </a:t>
            </a:r>
            <a:endParaRPr altLang="en-US" lang="zh-CN"/>
          </a:p>
          <a:p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 </a:t>
            </a:r>
            <a:r>
              <a:rPr altLang="en-US" lang="en-US"/>
              <a:t>D</a:t>
            </a:r>
            <a:r>
              <a:rPr altLang="en-US" lang="en-US"/>
              <a:t>E</a:t>
            </a:r>
            <a:r>
              <a:rPr altLang="en-US" lang="en-US"/>
              <a:t>P</a:t>
            </a:r>
            <a:r>
              <a:rPr altLang="en-US" lang="en-US"/>
              <a:t>T</a:t>
            </a:r>
            <a:r>
              <a:rPr altLang="en-US" lang="en-US"/>
              <a:t> </a:t>
            </a:r>
            <a:r>
              <a:rPr altLang="en-US" lang="en-US"/>
              <a:t>O</a:t>
            </a:r>
            <a:r>
              <a:rPr altLang="en-US" lang="en-US"/>
              <a:t>F</a:t>
            </a:r>
            <a:r>
              <a:rPr altLang="en-US" lang="en-US"/>
              <a:t> </a:t>
            </a:r>
            <a:r>
              <a:rPr altLang="en-US" lang="en-US"/>
              <a:t>O</a:t>
            </a:r>
            <a:r>
              <a:rPr altLang="en-US" lang="en-US"/>
              <a:t>B</a:t>
            </a:r>
            <a:r>
              <a:rPr altLang="en-US" lang="en-US"/>
              <a:t>G</a:t>
            </a:r>
            <a:r>
              <a:rPr altLang="en-US" lang="en-US"/>
              <a:t>.</a:t>
            </a:r>
            <a:r>
              <a:rPr altLang="en-US" lang="en-US"/>
              <a:t> </a:t>
            </a:r>
            <a:endParaRPr altLang="en-US" lang="zh-CN"/>
          </a:p>
        </p:txBody>
      </p:sp>
      <p:sp>
        <p:nvSpPr>
          <p:cNvPr id="1048587" name="object 3"/>
          <p:cNvSpPr txBox="1">
            <a:spLocks noGrp="1"/>
          </p:cNvSpPr>
          <p:nvPr>
            <p:ph type="title"/>
          </p:nvPr>
        </p:nvSpPr>
        <p:spPr>
          <a:xfrm>
            <a:off x="457200" y="2905759"/>
            <a:ext cx="9143999" cy="18160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1938655" marL="1950720" marR="5080">
              <a:lnSpc>
                <a:spcPct val="100000"/>
              </a:lnSpc>
              <a:spcBef>
                <a:spcPts val="100"/>
              </a:spcBef>
            </a:pPr>
            <a:r>
              <a:rPr b="1" dirty="0" sz="6000" spc="-515">
                <a:latin typeface="Century Gothic" panose="020B0502020202020204" pitchFamily="34" charset="0"/>
                <a:ea typeface="Candara" panose="02000000000000000000" pitchFamily="2" charset="0"/>
              </a:rPr>
              <a:t>INTRAUTERINE </a:t>
            </a:r>
            <a:r>
              <a:rPr b="1" dirty="0" sz="6000" spc="-590">
                <a:latin typeface="Century Gothic" panose="020B0502020202020204" pitchFamily="34" charset="0"/>
                <a:ea typeface="Candara" panose="02000000000000000000" pitchFamily="2" charset="0"/>
              </a:rPr>
              <a:t>FETAL  </a:t>
            </a:r>
            <a:r>
              <a:rPr b="1" dirty="0" sz="6000" spc="-475">
                <a:latin typeface="Century Gothic" panose="020B0502020202020204" pitchFamily="34" charset="0"/>
                <a:ea typeface="Candara" panose="02000000000000000000" pitchFamily="2" charset="0"/>
              </a:rPr>
              <a:t>DEATH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0058400" cy="77724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1" y="2209800"/>
            <a:ext cx="5638800" cy="2063113"/>
          </a:xfrm>
        </p:spPr>
        <p:txBody>
          <a:bodyPr>
            <a:normAutofit/>
          </a:bodyPr>
          <a:p>
            <a:r>
              <a:rPr dirty="0" lang="en-US" smtClean="0">
                <a:latin typeface="Constantia" pitchFamily="18" charset="0"/>
              </a:rPr>
              <a:t>MATERNAL CAUSES</a:t>
            </a:r>
            <a:endParaRPr dirty="0" lang="en-US">
              <a:latin typeface="Constantia" pitchFamily="18" charset="0"/>
            </a:endParaRPr>
          </a:p>
        </p:txBody>
      </p:sp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5257800" cy="2159000"/>
          </a:xfrm>
          <a:prstGeom prst="rect"/>
          <a:noFill/>
          <a:ln>
            <a:noFill/>
          </a:ln>
          <a:effectLst/>
        </p:spPr>
      </p:pic>
      <p:pic>
        <p:nvPicPr>
          <p:cNvPr id="2097162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4876800"/>
            <a:ext cx="4038600" cy="2895600"/>
          </a:xfrm>
          <a:prstGeom prst="rect"/>
          <a:noFill/>
          <a:ln>
            <a:noFill/>
          </a:ln>
          <a:effectLst/>
        </p:spPr>
      </p:pic>
      <p:pic>
        <p:nvPicPr>
          <p:cNvPr id="2097163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0" y="2819400"/>
            <a:ext cx="5257800" cy="2057400"/>
          </a:xfrm>
          <a:prstGeom prst="rect"/>
          <a:noFill/>
          <a:ln>
            <a:noFill/>
          </a:ln>
          <a:effectLst/>
        </p:spPr>
      </p:pic>
      <p:pic>
        <p:nvPicPr>
          <p:cNvPr id="2097164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5257801" y="0"/>
            <a:ext cx="4800600" cy="2133600"/>
          </a:xfrm>
          <a:prstGeom prst="rect"/>
          <a:noFill/>
          <a:ln>
            <a:noFill/>
          </a:ln>
          <a:effectLst/>
        </p:spPr>
      </p:pic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/>
          <a:srcRect/>
          <a:stretch>
            <a:fillRect/>
          </a:stretch>
        </p:blipFill>
        <p:spPr bwMode="auto">
          <a:xfrm>
            <a:off x="4038600" y="4953000"/>
            <a:ext cx="6019800" cy="2819400"/>
          </a:xfrm>
          <a:prstGeom prst="rect"/>
          <a:noFill/>
          <a:ln>
            <a:noFill/>
          </a:ln>
          <a:effectLst/>
        </p:spPr>
      </p:pic>
      <p:pic>
        <p:nvPicPr>
          <p:cNvPr id="2097166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6"/>
          <a:srcRect/>
          <a:stretch>
            <a:fillRect/>
          </a:stretch>
        </p:blipFill>
        <p:spPr bwMode="auto">
          <a:xfrm>
            <a:off x="5181600" y="2133600"/>
            <a:ext cx="4876800" cy="28194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0058400" cy="77724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058399" cy="685800"/>
          </a:xfrm>
        </p:spPr>
        <p:txBody>
          <a:bodyPr/>
          <a:p>
            <a:r>
              <a:rPr dirty="0" lang="en-US" smtClean="0"/>
              <a:t>FETAL CHANGES </a:t>
            </a:r>
            <a:endParaRPr dirty="0" lang="en-US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2438400" y="685800"/>
            <a:ext cx="2819400" cy="2667000"/>
          </a:xfrm>
        </p:spPr>
        <p:txBody>
          <a:bodyPr/>
          <a:p>
            <a:r>
              <a:rPr b="1" dirty="0" sz="4000" lang="en-US" smtClean="0">
                <a:latin typeface="+mj-lt"/>
              </a:rPr>
              <a:t>G6PD DEFICIENCY</a:t>
            </a:r>
          </a:p>
          <a:p>
            <a:r>
              <a:rPr b="1" dirty="0" sz="4000" lang="en-US" smtClean="0">
                <a:latin typeface="+mj-lt"/>
              </a:rPr>
              <a:t>BIRTH DEFECTS </a:t>
            </a:r>
            <a:endParaRPr b="1" dirty="0" sz="4000" lang="en-US">
              <a:latin typeface="+mj-lt"/>
            </a:endParaRPr>
          </a:p>
        </p:txBody>
      </p:sp>
      <p:pic>
        <p:nvPicPr>
          <p:cNvPr id="209716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685800"/>
            <a:ext cx="2438400" cy="2667000"/>
          </a:xfrm>
          <a:prstGeom prst="rect"/>
          <a:noFill/>
          <a:ln>
            <a:noFill/>
          </a:ln>
          <a:effectLst/>
        </p:spPr>
      </p:pic>
      <p:pic>
        <p:nvPicPr>
          <p:cNvPr id="2097169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3429000"/>
            <a:ext cx="5334000" cy="2504440"/>
          </a:xfrm>
          <a:prstGeom prst="rect"/>
          <a:noFill/>
          <a:ln>
            <a:noFill/>
          </a:ln>
          <a:effectLst/>
        </p:spPr>
      </p:pic>
      <p:pic>
        <p:nvPicPr>
          <p:cNvPr id="2097170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0" y="6023610"/>
            <a:ext cx="5181600" cy="1748790"/>
          </a:xfrm>
          <a:prstGeom prst="rect"/>
          <a:noFill/>
          <a:ln>
            <a:noFill/>
          </a:ln>
          <a:effectLst/>
        </p:spPr>
      </p:pic>
      <p:pic>
        <p:nvPicPr>
          <p:cNvPr id="2097171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334000" y="3886200"/>
            <a:ext cx="4724400" cy="3886200"/>
          </a:xfrm>
          <a:prstGeom prst="rect"/>
        </p:spPr>
      </p:pic>
      <p:pic>
        <p:nvPicPr>
          <p:cNvPr id="209717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5257800" y="0"/>
            <a:ext cx="4800600" cy="3886200"/>
          </a:xfrm>
          <a:prstGeom prst="rect"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0"/>
            <a:ext cx="5865038" cy="7772399"/>
          </a:xfrm>
          <a:prstGeom prst="rect"/>
        </p:spPr>
      </p:pic>
      <p:pic>
        <p:nvPicPr>
          <p:cNvPr id="209717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867400" y="0"/>
            <a:ext cx="4191000" cy="4267200"/>
          </a:xfrm>
          <a:prstGeom prst="rect"/>
        </p:spPr>
      </p:pic>
      <p:pic>
        <p:nvPicPr>
          <p:cNvPr id="209717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5867400" y="4226279"/>
            <a:ext cx="3971076" cy="3546121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66296" cy="1195269"/>
          </a:xfrm>
        </p:spPr>
        <p:txBody>
          <a:bodyPr/>
          <a:p>
            <a:r>
              <a:rPr dirty="0" lang="en-US" smtClean="0"/>
              <a:t>PLACENTAL CAUSES</a:t>
            </a:r>
            <a:endParaRPr dirty="0" lang="en-US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2098547" y="3706367"/>
            <a:ext cx="5415280" cy="276999"/>
          </a:xfrm>
        </p:spPr>
        <p:txBody>
          <a:bodyPr/>
          <a:p>
            <a:endParaRPr dirty="0" lang="en-US"/>
          </a:p>
        </p:txBody>
      </p:sp>
      <p:pic>
        <p:nvPicPr>
          <p:cNvPr id="2097176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685800"/>
            <a:ext cx="6553201" cy="3429000"/>
          </a:xfrm>
          <a:prstGeom prst="rect"/>
          <a:noFill/>
          <a:ln>
            <a:noFill/>
          </a:ln>
          <a:effectLst/>
        </p:spPr>
      </p:pic>
      <p:pic>
        <p:nvPicPr>
          <p:cNvPr id="2097177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477000" y="0"/>
            <a:ext cx="3436620" cy="4191000"/>
          </a:xfrm>
          <a:prstGeom prst="rect"/>
          <a:noFill/>
          <a:ln>
            <a:noFill/>
          </a:ln>
          <a:effectLst/>
        </p:spPr>
      </p:pic>
      <p:pic>
        <p:nvPicPr>
          <p:cNvPr id="2097178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0" y="4318001"/>
            <a:ext cx="3604260" cy="3454399"/>
          </a:xfrm>
          <a:prstGeom prst="rect"/>
          <a:noFill/>
          <a:ln>
            <a:noFill/>
          </a:ln>
          <a:effectLst/>
        </p:spPr>
      </p:pic>
      <p:pic>
        <p:nvPicPr>
          <p:cNvPr id="2097179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3581400" y="4191000"/>
            <a:ext cx="6477001" cy="3581401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80" name="Picture 4" descr="C:\Users\Sajivdas\Downloads\15102_03X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5105400" cy="7772400"/>
          </a:xfrm>
          <a:prstGeom prst="rect"/>
          <a:noFill/>
        </p:spPr>
      </p:pic>
      <p:pic>
        <p:nvPicPr>
          <p:cNvPr id="2097181" name="Picture 2" descr="C:\Users\Sajivdas\Downloads\Twin-to-Twin-transfusion-What-is-it-4-838x1024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953000" y="0"/>
            <a:ext cx="5105400" cy="7772400"/>
          </a:xfrm>
          <a:prstGeom prst="rect"/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 flipV="1">
            <a:off x="0" y="0"/>
            <a:ext cx="10058400" cy="77724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object 2"/>
          <p:cNvSpPr txBox="1">
            <a:spLocks noGrp="1"/>
          </p:cNvSpPr>
          <p:nvPr>
            <p:ph type="title"/>
          </p:nvPr>
        </p:nvSpPr>
        <p:spPr>
          <a:xfrm>
            <a:off x="1297939" y="1951735"/>
            <a:ext cx="5407661" cy="689932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i="1" lang="en-US" spc="-95" smtClean="0">
                <a:latin typeface="Century Gothic" panose="020B0502020202020204" pitchFamily="34" charset="0"/>
                <a:cs typeface="Palatino Linotype"/>
              </a:rPr>
              <a:t>		</a:t>
            </a:r>
            <a:r>
              <a:rPr b="1" i="1" spc="-95" smtClean="0">
                <a:latin typeface="Century Gothic" panose="020B0502020202020204" pitchFamily="34" charset="0"/>
                <a:cs typeface="Palatino Linotype"/>
              </a:rPr>
              <a:t>S</a:t>
            </a:r>
            <a:r>
              <a:rPr b="1" i="1" spc="-215" smtClean="0">
                <a:latin typeface="Century Gothic" panose="020B0502020202020204" pitchFamily="34" charset="0"/>
                <a:cs typeface="Palatino Linotype"/>
              </a:rPr>
              <a:t>I</a:t>
            </a:r>
            <a:r>
              <a:rPr b="1" i="1" spc="-285" smtClean="0">
                <a:latin typeface="Century Gothic" panose="020B0502020202020204" pitchFamily="34" charset="0"/>
                <a:cs typeface="Palatino Linotype"/>
              </a:rPr>
              <a:t>G</a:t>
            </a:r>
            <a:r>
              <a:rPr b="1" i="1" spc="-70" smtClean="0">
                <a:latin typeface="Century Gothic" panose="020B0502020202020204" pitchFamily="34" charset="0"/>
                <a:cs typeface="Palatino Linotype"/>
              </a:rPr>
              <a:t>N</a:t>
            </a:r>
            <a:r>
              <a:rPr b="1" i="1" spc="-85" smtClean="0">
                <a:latin typeface="Century Gothic" panose="020B0502020202020204" pitchFamily="34" charset="0"/>
                <a:cs typeface="Palatino Linotype"/>
              </a:rPr>
              <a:t>S</a:t>
            </a:r>
            <a:endParaRPr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1048619" name="object 3"/>
          <p:cNvSpPr/>
          <p:nvPr/>
        </p:nvSpPr>
        <p:spPr>
          <a:xfrm>
            <a:off x="457200" y="3886200"/>
            <a:ext cx="9143999" cy="257251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>
            <a:r>
              <a:rPr lang="en-US"/>
              <a:t> </a:t>
            </a:r>
          </a:p>
        </p:txBody>
      </p:sp>
      <p:sp>
        <p:nvSpPr>
          <p:cNvPr id="1048620" name="object 4"/>
          <p:cNvSpPr txBox="1"/>
          <p:nvPr/>
        </p:nvSpPr>
        <p:spPr>
          <a:xfrm>
            <a:off x="533400" y="2841750"/>
            <a:ext cx="9524999" cy="4074833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95"/>
              </a:spcBef>
              <a:buClr>
                <a:srgbClr val="41C3C9"/>
              </a:buClr>
              <a:buFont typeface="Wingdings"/>
              <a:buChar char=""/>
              <a:tabLst>
                <a:tab algn="l" pos="354965"/>
                <a:tab algn="l" pos="355600"/>
              </a:tabLst>
            </a:pPr>
            <a:r>
              <a:rPr b="1" dirty="0" sz="3200" i="1" spc="20">
                <a:latin typeface="Century Gothic" panose="020B0502020202020204" pitchFamily="34" charset="0"/>
                <a:cs typeface="Palatino Linotype"/>
              </a:rPr>
              <a:t>Uterine </a:t>
            </a:r>
            <a:r>
              <a:rPr b="1" dirty="0" sz="3200" i="1" spc="90">
                <a:latin typeface="Century Gothic" panose="020B0502020202020204" pitchFamily="34" charset="0"/>
                <a:cs typeface="Palatino Linotype"/>
              </a:rPr>
              <a:t>tone </a:t>
            </a:r>
            <a:r>
              <a:rPr b="1" dirty="0" sz="3200" i="1" spc="10">
                <a:latin typeface="Century Gothic" panose="020B0502020202020204" pitchFamily="34" charset="0"/>
                <a:cs typeface="Palatino Linotype"/>
              </a:rPr>
              <a:t>is</a:t>
            </a:r>
            <a:r>
              <a:rPr b="1" dirty="0" sz="3200" i="1" spc="-6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60">
                <a:latin typeface="Century Gothic" panose="020B0502020202020204" pitchFamily="34" charset="0"/>
                <a:cs typeface="Palatino Linotype"/>
              </a:rPr>
              <a:t>diminished</a:t>
            </a:r>
            <a:endParaRPr b="1" sz="32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Wingdings"/>
              <a:buChar char=""/>
              <a:tabLst>
                <a:tab algn="l" pos="354965"/>
                <a:tab algn="l" pos="355600"/>
              </a:tabLst>
            </a:pPr>
            <a:r>
              <a:rPr b="1" dirty="0" sz="3200" i="1" spc="55">
                <a:latin typeface="Century Gothic" panose="020B0502020202020204" pitchFamily="34" charset="0"/>
                <a:cs typeface="Palatino Linotype"/>
              </a:rPr>
              <a:t>Foetal </a:t>
            </a:r>
            <a:r>
              <a:rPr b="1" dirty="0" sz="3200" i="1" spc="85">
                <a:latin typeface="Century Gothic" panose="020B0502020202020204" pitchFamily="34" charset="0"/>
                <a:cs typeface="Palatino Linotype"/>
              </a:rPr>
              <a:t>movements </a:t>
            </a:r>
            <a:r>
              <a:rPr b="1" dirty="0" sz="3200" i="1" spc="120">
                <a:latin typeface="Century Gothic" panose="020B0502020202020204" pitchFamily="34" charset="0"/>
                <a:cs typeface="Palatino Linotype"/>
              </a:rPr>
              <a:t>are </a:t>
            </a:r>
            <a:r>
              <a:rPr b="1" dirty="0" sz="3200" i="1" spc="65">
                <a:latin typeface="Century Gothic" panose="020B0502020202020204" pitchFamily="34" charset="0"/>
                <a:cs typeface="Palatino Linotype"/>
              </a:rPr>
              <a:t>not </a:t>
            </a:r>
            <a:r>
              <a:rPr b="1" dirty="0" sz="3200" i="1" spc="40">
                <a:latin typeface="Century Gothic" panose="020B0502020202020204" pitchFamily="34" charset="0"/>
                <a:cs typeface="Palatino Linotype"/>
              </a:rPr>
              <a:t>felt </a:t>
            </a:r>
            <a:r>
              <a:rPr b="1" dirty="0" sz="3200" i="1" spc="25">
                <a:latin typeface="Century Gothic" panose="020B0502020202020204" pitchFamily="34" charset="0"/>
                <a:cs typeface="Palatino Linotype"/>
              </a:rPr>
              <a:t>during</a:t>
            </a:r>
            <a:r>
              <a:rPr b="1" dirty="0" sz="3200" i="1" spc="-27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80">
                <a:latin typeface="Century Gothic" panose="020B0502020202020204" pitchFamily="34" charset="0"/>
                <a:cs typeface="Palatino Linotype"/>
              </a:rPr>
              <a:t>palpation</a:t>
            </a:r>
            <a:endParaRPr b="1" sz="32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Wingdings"/>
              <a:buChar char=""/>
              <a:tabLst>
                <a:tab algn="l" pos="354965"/>
                <a:tab algn="l" pos="355600"/>
              </a:tabLst>
            </a:pPr>
            <a:r>
              <a:rPr b="1" dirty="0" sz="3200" i="1" spc="55">
                <a:latin typeface="Century Gothic" panose="020B0502020202020204" pitchFamily="34" charset="0"/>
                <a:cs typeface="Palatino Linotype"/>
              </a:rPr>
              <a:t>Foetal </a:t>
            </a:r>
            <a:r>
              <a:rPr b="1" dirty="0" sz="3200" i="1" spc="90">
                <a:latin typeface="Century Gothic" panose="020B0502020202020204" pitchFamily="34" charset="0"/>
                <a:cs typeface="Palatino Linotype"/>
              </a:rPr>
              <a:t>heart </a:t>
            </a:r>
            <a:r>
              <a:rPr b="1" dirty="0" sz="3200" i="1" spc="85">
                <a:latin typeface="Century Gothic" panose="020B0502020202020204" pitchFamily="34" charset="0"/>
                <a:cs typeface="Palatino Linotype"/>
              </a:rPr>
              <a:t>sound </a:t>
            </a:r>
            <a:r>
              <a:rPr b="1" dirty="0" sz="3200" i="1" spc="10">
                <a:latin typeface="Century Gothic" panose="020B0502020202020204" pitchFamily="34" charset="0"/>
                <a:cs typeface="Palatino Linotype"/>
              </a:rPr>
              <a:t>is </a:t>
            </a:r>
            <a:r>
              <a:rPr b="1" dirty="0" sz="3200" i="1" spc="65">
                <a:latin typeface="Century Gothic" panose="020B0502020202020204" pitchFamily="34" charset="0"/>
                <a:cs typeface="Palatino Linotype"/>
              </a:rPr>
              <a:t>not</a:t>
            </a:r>
            <a:r>
              <a:rPr b="1" dirty="0" sz="3200" i="1" spc="-24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120">
                <a:latin typeface="Century Gothic" panose="020B0502020202020204" pitchFamily="34" charset="0"/>
                <a:cs typeface="Palatino Linotype"/>
              </a:rPr>
              <a:t>heard</a:t>
            </a:r>
            <a:endParaRPr b="1" sz="32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Wingdings"/>
              <a:buChar char=""/>
              <a:tabLst>
                <a:tab algn="l" pos="354965"/>
                <a:tab algn="l" pos="355600"/>
              </a:tabLst>
            </a:pPr>
            <a:r>
              <a:rPr b="1" dirty="0" sz="3200" i="1" spc="50">
                <a:latin typeface="Century Gothic" panose="020B0502020202020204" pitchFamily="34" charset="0"/>
                <a:cs typeface="Palatino Linotype"/>
              </a:rPr>
              <a:t>Retrogression </a:t>
            </a:r>
            <a:r>
              <a:rPr b="1" dirty="0" sz="3200" i="1" spc="120">
                <a:latin typeface="Century Gothic" panose="020B0502020202020204" pitchFamily="34" charset="0"/>
                <a:cs typeface="Palatino Linotype"/>
              </a:rPr>
              <a:t>of </a:t>
            </a:r>
            <a:r>
              <a:rPr b="1" dirty="0" sz="3200" i="1" spc="65">
                <a:latin typeface="Century Gothic" panose="020B0502020202020204" pitchFamily="34" charset="0"/>
                <a:cs typeface="Palatino Linotype"/>
              </a:rPr>
              <a:t>theheight </a:t>
            </a:r>
            <a:r>
              <a:rPr b="1" dirty="0" sz="3200" i="1" spc="120">
                <a:latin typeface="Century Gothic" panose="020B0502020202020204" pitchFamily="34" charset="0"/>
                <a:cs typeface="Palatino Linotype"/>
              </a:rPr>
              <a:t>of</a:t>
            </a:r>
            <a:r>
              <a:rPr b="1" dirty="0" sz="3200" i="1" spc="-25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85">
                <a:latin typeface="Century Gothic" panose="020B0502020202020204" pitchFamily="34" charset="0"/>
                <a:cs typeface="Palatino Linotype"/>
              </a:rPr>
              <a:t>the </a:t>
            </a:r>
            <a:r>
              <a:rPr b="1" dirty="0" sz="3200" i="1" spc="45">
                <a:latin typeface="Century Gothic" panose="020B0502020202020204" pitchFamily="34" charset="0"/>
                <a:cs typeface="Palatino Linotype"/>
              </a:rPr>
              <a:t>uterus</a:t>
            </a:r>
            <a:endParaRPr b="1" sz="32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Wingdings"/>
              <a:buChar char=""/>
              <a:tabLst>
                <a:tab algn="l" pos="354965"/>
                <a:tab algn="l" pos="355600"/>
              </a:tabLst>
            </a:pPr>
            <a:r>
              <a:rPr b="1" dirty="0" sz="3200" i="1" spc="50">
                <a:latin typeface="Century Gothic" panose="020B0502020202020204" pitchFamily="34" charset="0"/>
                <a:cs typeface="Palatino Linotype"/>
              </a:rPr>
              <a:t>Retrogression</a:t>
            </a:r>
            <a:r>
              <a:rPr b="1" dirty="0" sz="3200" i="1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120">
                <a:latin typeface="Century Gothic" panose="020B0502020202020204" pitchFamily="34" charset="0"/>
                <a:cs typeface="Palatino Linotype"/>
              </a:rPr>
              <a:t>of</a:t>
            </a:r>
            <a:r>
              <a:rPr b="1" dirty="0" sz="3200" i="1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45">
                <a:latin typeface="Century Gothic" panose="020B0502020202020204" pitchFamily="34" charset="0"/>
                <a:cs typeface="Palatino Linotype"/>
              </a:rPr>
              <a:t>positive</a:t>
            </a:r>
            <a:r>
              <a:rPr b="1" dirty="0" sz="3200" i="1" spc="4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75">
                <a:latin typeface="Century Gothic" panose="020B0502020202020204" pitchFamily="34" charset="0"/>
                <a:cs typeface="Palatino Linotype"/>
              </a:rPr>
              <a:t>brest</a:t>
            </a:r>
            <a:r>
              <a:rPr b="1" dirty="0" sz="3200" i="1" spc="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90">
                <a:latin typeface="Century Gothic" panose="020B0502020202020204" pitchFamily="34" charset="0"/>
                <a:cs typeface="Palatino Linotype"/>
              </a:rPr>
              <a:t>changes</a:t>
            </a:r>
            <a:r>
              <a:rPr b="1" dirty="0" sz="3200" i="1" spc="1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95">
                <a:latin typeface="Century Gothic" panose="020B0502020202020204" pitchFamily="34" charset="0"/>
                <a:cs typeface="Palatino Linotype"/>
              </a:rPr>
              <a:t>per</a:t>
            </a:r>
            <a:r>
              <a:rPr b="1" dirty="0" sz="3200" i="1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145">
                <a:latin typeface="Century Gothic" panose="020B0502020202020204" pitchFamily="34" charset="0"/>
                <a:cs typeface="Palatino Linotype"/>
              </a:rPr>
              <a:t>abdomen</a:t>
            </a:r>
            <a:endParaRPr b="1" sz="320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7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882717" y="379246"/>
            <a:ext cx="6705518" cy="7013909"/>
          </a:xfrm>
        </p:spPr>
      </p:pic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1104067" y="-2500841"/>
            <a:ext cx="8675370" cy="677108"/>
          </a:xfrm>
        </p:spPr>
        <p:txBody>
          <a:bodyPr/>
          <a:p>
            <a:endParaRPr lang="en-US"/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object 2"/>
          <p:cNvGrpSpPr/>
          <p:nvPr/>
        </p:nvGrpSpPr>
        <p:grpSpPr>
          <a:xfrm>
            <a:off x="0" y="2378328"/>
            <a:ext cx="10058399" cy="5165117"/>
            <a:chOff x="457200" y="2750820"/>
            <a:chExt cx="9143999" cy="3707891"/>
          </a:xfrm>
        </p:grpSpPr>
        <p:sp>
          <p:nvSpPr>
            <p:cNvPr id="1048593" name="object 3"/>
            <p:cNvSpPr/>
            <p:nvPr/>
          </p:nvSpPr>
          <p:spPr>
            <a:xfrm>
              <a:off x="4172711" y="2750820"/>
              <a:ext cx="4671060" cy="1135380"/>
            </a:xfrm>
            <a:custGeom>
              <a:avLst/>
              <a:ahLst/>
              <a:rect l="l" t="t" r="r" b="b"/>
              <a:pathLst>
                <a:path w="4671059" h="1135379">
                  <a:moveTo>
                    <a:pt x="4671060" y="1135379"/>
                  </a:moveTo>
                  <a:lnTo>
                    <a:pt x="4671060" y="0"/>
                  </a:lnTo>
                  <a:lnTo>
                    <a:pt x="0" y="0"/>
                  </a:lnTo>
                  <a:lnTo>
                    <a:pt x="0" y="1135379"/>
                  </a:lnTo>
                  <a:lnTo>
                    <a:pt x="3048" y="1135379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6096" y="6096"/>
                  </a:lnTo>
                  <a:lnTo>
                    <a:pt x="4663440" y="6096"/>
                  </a:lnTo>
                  <a:lnTo>
                    <a:pt x="4663440" y="3048"/>
                  </a:lnTo>
                  <a:lnTo>
                    <a:pt x="4666488" y="6096"/>
                  </a:lnTo>
                  <a:lnTo>
                    <a:pt x="4666488" y="1135379"/>
                  </a:lnTo>
                  <a:lnTo>
                    <a:pt x="4671060" y="1135379"/>
                  </a:lnTo>
                  <a:close/>
                </a:path>
                <a:path w="4671059" h="1135379">
                  <a:moveTo>
                    <a:pt x="6096" y="6096"/>
                  </a:moveTo>
                  <a:lnTo>
                    <a:pt x="6096" y="3048"/>
                  </a:lnTo>
                  <a:lnTo>
                    <a:pt x="3048" y="6096"/>
                  </a:lnTo>
                  <a:lnTo>
                    <a:pt x="6096" y="6096"/>
                  </a:lnTo>
                  <a:close/>
                </a:path>
                <a:path w="4671059" h="1135379">
                  <a:moveTo>
                    <a:pt x="6096" y="1135379"/>
                  </a:moveTo>
                  <a:lnTo>
                    <a:pt x="6096" y="6096"/>
                  </a:lnTo>
                  <a:lnTo>
                    <a:pt x="3048" y="6096"/>
                  </a:lnTo>
                  <a:lnTo>
                    <a:pt x="3048" y="1135379"/>
                  </a:lnTo>
                  <a:lnTo>
                    <a:pt x="6096" y="1135379"/>
                  </a:lnTo>
                  <a:close/>
                </a:path>
                <a:path w="4671059" h="1135379">
                  <a:moveTo>
                    <a:pt x="4666488" y="6096"/>
                  </a:moveTo>
                  <a:lnTo>
                    <a:pt x="4663440" y="3048"/>
                  </a:lnTo>
                  <a:lnTo>
                    <a:pt x="4663440" y="6096"/>
                  </a:lnTo>
                  <a:lnTo>
                    <a:pt x="4666488" y="6096"/>
                  </a:lnTo>
                  <a:close/>
                </a:path>
                <a:path w="4671059" h="1135379">
                  <a:moveTo>
                    <a:pt x="4666488" y="1135379"/>
                  </a:moveTo>
                  <a:lnTo>
                    <a:pt x="4666488" y="6096"/>
                  </a:lnTo>
                  <a:lnTo>
                    <a:pt x="4663440" y="6096"/>
                  </a:lnTo>
                  <a:lnTo>
                    <a:pt x="4663440" y="1135379"/>
                  </a:lnTo>
                  <a:lnTo>
                    <a:pt x="4666488" y="1135379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bIns="0" lIns="0" rIns="0" rtlCol="0" tIns="0" wrap="square"/>
            <a:p/>
          </p:txBody>
        </p:sp>
        <p:sp>
          <p:nvSpPr>
            <p:cNvPr id="1048594" name="object 5"/>
            <p:cNvSpPr/>
            <p:nvPr/>
          </p:nvSpPr>
          <p:spPr>
            <a:xfrm>
              <a:off x="457200" y="3886200"/>
              <a:ext cx="9143999" cy="2572511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595" name="object 6"/>
            <p:cNvSpPr/>
            <p:nvPr/>
          </p:nvSpPr>
          <p:spPr>
            <a:xfrm>
              <a:off x="4172711" y="3886199"/>
              <a:ext cx="4671060" cy="1908175"/>
            </a:xfrm>
            <a:custGeom>
              <a:avLst/>
              <a:ahLst/>
              <a:rect l="l" t="t" r="r" b="b"/>
              <a:pathLst>
                <a:path w="4671059" h="1908175">
                  <a:moveTo>
                    <a:pt x="6096" y="1900428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1908048"/>
                  </a:lnTo>
                  <a:lnTo>
                    <a:pt x="3048" y="1908048"/>
                  </a:lnTo>
                  <a:lnTo>
                    <a:pt x="3048" y="1900428"/>
                  </a:lnTo>
                  <a:lnTo>
                    <a:pt x="6096" y="1900428"/>
                  </a:lnTo>
                  <a:close/>
                </a:path>
                <a:path w="4671059" h="1908175">
                  <a:moveTo>
                    <a:pt x="4666488" y="1900428"/>
                  </a:moveTo>
                  <a:lnTo>
                    <a:pt x="3048" y="1900428"/>
                  </a:lnTo>
                  <a:lnTo>
                    <a:pt x="6096" y="1903476"/>
                  </a:lnTo>
                  <a:lnTo>
                    <a:pt x="6096" y="1908048"/>
                  </a:lnTo>
                  <a:lnTo>
                    <a:pt x="4663440" y="1908048"/>
                  </a:lnTo>
                  <a:lnTo>
                    <a:pt x="4663440" y="1903476"/>
                  </a:lnTo>
                  <a:lnTo>
                    <a:pt x="4666488" y="1900428"/>
                  </a:lnTo>
                  <a:close/>
                </a:path>
                <a:path w="4671059" h="1908175">
                  <a:moveTo>
                    <a:pt x="6096" y="1908048"/>
                  </a:moveTo>
                  <a:lnTo>
                    <a:pt x="6096" y="1903476"/>
                  </a:lnTo>
                  <a:lnTo>
                    <a:pt x="3048" y="1900428"/>
                  </a:lnTo>
                  <a:lnTo>
                    <a:pt x="3048" y="1908048"/>
                  </a:lnTo>
                  <a:lnTo>
                    <a:pt x="6096" y="1908048"/>
                  </a:lnTo>
                  <a:close/>
                </a:path>
                <a:path w="4671059" h="1908175">
                  <a:moveTo>
                    <a:pt x="4671060" y="1908048"/>
                  </a:moveTo>
                  <a:lnTo>
                    <a:pt x="4671060" y="0"/>
                  </a:lnTo>
                  <a:lnTo>
                    <a:pt x="4663440" y="0"/>
                  </a:lnTo>
                  <a:lnTo>
                    <a:pt x="4663440" y="1900428"/>
                  </a:lnTo>
                  <a:lnTo>
                    <a:pt x="4666488" y="1900428"/>
                  </a:lnTo>
                  <a:lnTo>
                    <a:pt x="4666488" y="1908048"/>
                  </a:lnTo>
                  <a:lnTo>
                    <a:pt x="4671060" y="1908048"/>
                  </a:lnTo>
                  <a:close/>
                </a:path>
                <a:path w="4671059" h="1908175">
                  <a:moveTo>
                    <a:pt x="4666488" y="1908048"/>
                  </a:moveTo>
                  <a:lnTo>
                    <a:pt x="4666488" y="1900428"/>
                  </a:lnTo>
                  <a:lnTo>
                    <a:pt x="4663440" y="1903476"/>
                  </a:lnTo>
                  <a:lnTo>
                    <a:pt x="4663440" y="1908048"/>
                  </a:lnTo>
                  <a:lnTo>
                    <a:pt x="4666488" y="1908048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596" name="object 8"/>
          <p:cNvSpPr txBox="1">
            <a:spLocks noGrp="1"/>
          </p:cNvSpPr>
          <p:nvPr>
            <p:ph type="title"/>
          </p:nvPr>
        </p:nvSpPr>
        <p:spPr>
          <a:xfrm>
            <a:off x="533401" y="1951735"/>
            <a:ext cx="3021964" cy="62837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4000" i="1" spc="-204">
                <a:latin typeface="Century Gothic" panose="020B0502020202020204" pitchFamily="34" charset="0"/>
                <a:cs typeface="Palatino Linotype"/>
              </a:rPr>
              <a:t>DEFINITION</a:t>
            </a:r>
            <a:endParaRPr sz="400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1048597" name="object 9"/>
          <p:cNvSpPr txBox="1"/>
          <p:nvPr/>
        </p:nvSpPr>
        <p:spPr>
          <a:xfrm>
            <a:off x="742886" y="2902457"/>
            <a:ext cx="3104202" cy="3745866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b="1" dirty="0" sz="3600" i="1" spc="-60">
                <a:latin typeface="Century Gothic" panose="020B0502020202020204" pitchFamily="34" charset="0"/>
                <a:cs typeface="Palatino Linotype"/>
              </a:rPr>
              <a:t>It </a:t>
            </a:r>
            <a:r>
              <a:rPr b="1" dirty="0" sz="3600" i="1" spc="10">
                <a:latin typeface="Century Gothic" panose="020B0502020202020204" pitchFamily="34" charset="0"/>
                <a:cs typeface="Palatino Linotype"/>
              </a:rPr>
              <a:t>is </a:t>
            </a:r>
            <a:r>
              <a:rPr b="1" dirty="0" sz="3600" i="1" spc="190">
                <a:latin typeface="Century Gothic" panose="020B0502020202020204" pitchFamily="34" charset="0"/>
                <a:cs typeface="Palatino Linotype"/>
              </a:rPr>
              <a:t>a </a:t>
            </a:r>
            <a:r>
              <a:rPr b="1" dirty="0" sz="3600" i="1" spc="30">
                <a:latin typeface="Century Gothic" panose="020B0502020202020204" pitchFamily="34" charset="0"/>
                <a:cs typeface="Palatino Linotype"/>
              </a:rPr>
              <a:t>Fetal </a:t>
            </a:r>
            <a:r>
              <a:rPr b="1" dirty="0" sz="3600" i="1" spc="100">
                <a:latin typeface="Century Gothic" panose="020B0502020202020204" pitchFamily="34" charset="0"/>
                <a:cs typeface="Palatino Linotype"/>
              </a:rPr>
              <a:t>demise</a:t>
            </a:r>
            <a:r>
              <a:rPr b="1" dirty="0" sz="3600" i="1" spc="-16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600" i="1" spc="80">
                <a:latin typeface="Century Gothic" panose="020B0502020202020204" pitchFamily="34" charset="0"/>
                <a:cs typeface="Palatino Linotype"/>
              </a:rPr>
              <a:t>after  </a:t>
            </a:r>
            <a:r>
              <a:rPr b="1" dirty="0" sz="3600" i="1" spc="75">
                <a:latin typeface="Century Gothic" panose="020B0502020202020204" pitchFamily="34" charset="0"/>
                <a:cs typeface="Palatino Linotype"/>
              </a:rPr>
              <a:t>20 </a:t>
            </a:r>
            <a:r>
              <a:rPr b="1" dirty="0" sz="3600" i="1" spc="85">
                <a:latin typeface="Century Gothic" panose="020B0502020202020204" pitchFamily="34" charset="0"/>
                <a:cs typeface="Palatino Linotype"/>
              </a:rPr>
              <a:t>weeks </a:t>
            </a:r>
            <a:r>
              <a:rPr b="1" dirty="0" sz="3600" i="1" spc="60">
                <a:latin typeface="Century Gothic" panose="020B0502020202020204" pitchFamily="34" charset="0"/>
                <a:cs typeface="Palatino Linotype"/>
              </a:rPr>
              <a:t>gestation </a:t>
            </a:r>
            <a:r>
              <a:rPr b="1" dirty="0" sz="3600" i="1" spc="110">
                <a:latin typeface="Century Gothic" panose="020B0502020202020204" pitchFamily="34" charset="0"/>
                <a:cs typeface="Palatino Linotype"/>
              </a:rPr>
              <a:t>and  </a:t>
            </a:r>
            <a:r>
              <a:rPr b="1" dirty="0" sz="3600" i="1" spc="125">
                <a:latin typeface="Century Gothic" panose="020B0502020202020204" pitchFamily="34" charset="0"/>
                <a:cs typeface="Palatino Linotype"/>
              </a:rPr>
              <a:t>before </a:t>
            </a:r>
            <a:r>
              <a:rPr b="1" dirty="0" sz="3600" i="1" spc="85">
                <a:latin typeface="Century Gothic" panose="020B0502020202020204" pitchFamily="34" charset="0"/>
                <a:cs typeface="Palatino Linotype"/>
              </a:rPr>
              <a:t>the onset </a:t>
            </a:r>
            <a:r>
              <a:rPr b="1" dirty="0" sz="3600" i="1" spc="120">
                <a:latin typeface="Century Gothic" panose="020B0502020202020204" pitchFamily="34" charset="0"/>
                <a:cs typeface="Palatino Linotype"/>
              </a:rPr>
              <a:t>of  </a:t>
            </a:r>
            <a:r>
              <a:rPr b="1" dirty="0" sz="3600" i="1" spc="90">
                <a:latin typeface="Century Gothic" panose="020B0502020202020204" pitchFamily="34" charset="0"/>
                <a:cs typeface="Palatino Linotype"/>
              </a:rPr>
              <a:t>labour</a:t>
            </a:r>
            <a:endParaRPr b="1" sz="3600">
              <a:latin typeface="Century Gothic" panose="020B0502020202020204" pitchFamily="34" charset="0"/>
              <a:cs typeface="Palatino Linotype"/>
            </a:endParaRPr>
          </a:p>
        </p:txBody>
      </p:sp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114801" y="2286000"/>
            <a:ext cx="5943600" cy="4419600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object 2"/>
          <p:cNvSpPr txBox="1">
            <a:spLocks noGrp="1"/>
          </p:cNvSpPr>
          <p:nvPr>
            <p:ph type="title"/>
          </p:nvPr>
        </p:nvSpPr>
        <p:spPr>
          <a:xfrm>
            <a:off x="533401" y="1678939"/>
            <a:ext cx="8839200" cy="62837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200" i="1" lang="en-US" spc="-215" smtClean="0">
                <a:latin typeface="Century Gothic" panose="020B0502020202020204" pitchFamily="34" charset="0"/>
                <a:cs typeface="Palatino Linotype"/>
              </a:rPr>
              <a:t>		</a:t>
            </a:r>
            <a:r>
              <a:rPr b="1" sz="4000" i="1" spc="-215" smtClean="0">
                <a:latin typeface="Century Gothic" panose="020B0502020202020204" pitchFamily="34" charset="0"/>
                <a:cs typeface="Palatino Linotype"/>
              </a:rPr>
              <a:t>DIAGNOSIS</a:t>
            </a:r>
            <a:r>
              <a:rPr b="1" sz="4000" i="1" spc="-50" smtClean="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4000" i="1" spc="-200">
                <a:latin typeface="Century Gothic" panose="020B0502020202020204" pitchFamily="34" charset="0"/>
                <a:cs typeface="Palatino Linotype"/>
              </a:rPr>
              <a:t>-SYMPTOMS</a:t>
            </a:r>
            <a:endParaRPr sz="4000">
              <a:latin typeface="Century Gothic" panose="020B0502020202020204" pitchFamily="34" charset="0"/>
              <a:cs typeface="Palatino Linotype"/>
            </a:endParaRPr>
          </a:p>
        </p:txBody>
      </p:sp>
      <p:grpSp>
        <p:nvGrpSpPr>
          <p:cNvPr id="93" name="object 3"/>
          <p:cNvGrpSpPr/>
          <p:nvPr/>
        </p:nvGrpSpPr>
        <p:grpSpPr>
          <a:xfrm>
            <a:off x="457200" y="2372867"/>
            <a:ext cx="9144000" cy="4086225"/>
            <a:chOff x="457200" y="2372867"/>
            <a:chExt cx="9144000" cy="4086225"/>
          </a:xfrm>
        </p:grpSpPr>
        <p:sp>
          <p:nvSpPr>
            <p:cNvPr id="1048623" name="object 4"/>
            <p:cNvSpPr/>
            <p:nvPr/>
          </p:nvSpPr>
          <p:spPr>
            <a:xfrm>
              <a:off x="4041647" y="2372867"/>
              <a:ext cx="5135879" cy="1513332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24" name="object 5"/>
            <p:cNvSpPr/>
            <p:nvPr/>
          </p:nvSpPr>
          <p:spPr>
            <a:xfrm>
              <a:off x="457200" y="3886199"/>
              <a:ext cx="9143999" cy="2572511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25" name="object 6"/>
          <p:cNvSpPr txBox="1"/>
          <p:nvPr/>
        </p:nvSpPr>
        <p:spPr>
          <a:xfrm>
            <a:off x="533400" y="2934150"/>
            <a:ext cx="3283271" cy="2535951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181610" marL="193675">
              <a:lnSpc>
                <a:spcPct val="100000"/>
              </a:lnSpc>
              <a:spcBef>
                <a:spcPts val="95"/>
              </a:spcBef>
              <a:buClr>
                <a:srgbClr val="41C3C9"/>
              </a:buClr>
              <a:buSzPct val="93750"/>
              <a:buFont typeface="Wingdings"/>
              <a:buChar char=""/>
              <a:tabLst>
                <a:tab algn="l" pos="194310"/>
              </a:tabLst>
            </a:pPr>
            <a:r>
              <a:rPr b="1" dirty="0" sz="3600" i="1" lang="en-US" spc="10" smtClean="0">
                <a:latin typeface="Century Gothic" panose="020B0502020202020204" pitchFamily="34" charset="0"/>
                <a:cs typeface="Palatino Linotype"/>
              </a:rPr>
              <a:t>B</a:t>
            </a:r>
            <a:r>
              <a:rPr b="1" sz="3600" i="1" spc="10" smtClean="0">
                <a:latin typeface="Century Gothic" panose="020B0502020202020204" pitchFamily="34" charset="0"/>
                <a:cs typeface="Palatino Linotype"/>
              </a:rPr>
              <a:t>leeding</a:t>
            </a:r>
            <a:endParaRPr b="1" sz="3600">
              <a:latin typeface="Century Gothic" panose="020B0502020202020204" pitchFamily="34" charset="0"/>
              <a:cs typeface="Palatino Linotype"/>
            </a:endParaRPr>
          </a:p>
          <a:p>
            <a:pPr indent="-181610" marL="193675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SzPct val="93750"/>
              <a:buFont typeface="Wingdings"/>
              <a:buChar char=""/>
              <a:tabLst>
                <a:tab algn="l" pos="194310"/>
              </a:tabLst>
            </a:pPr>
            <a:r>
              <a:rPr b="1" dirty="0" sz="3600" i="1" spc="35">
                <a:latin typeface="Century Gothic" panose="020B0502020202020204" pitchFamily="34" charset="0"/>
                <a:cs typeface="Palatino Linotype"/>
              </a:rPr>
              <a:t>Cramping</a:t>
            </a:r>
            <a:endParaRPr b="1" sz="3600">
              <a:latin typeface="Century Gothic" panose="020B0502020202020204" pitchFamily="34" charset="0"/>
              <a:cs typeface="Palatino Linotype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SzPct val="93750"/>
              <a:buFont typeface="Wingdings"/>
              <a:buChar char=""/>
              <a:tabLst>
                <a:tab algn="l" pos="194310"/>
              </a:tabLst>
            </a:pPr>
            <a:r>
              <a:rPr b="1" dirty="0" sz="3600" i="1" spc="40">
                <a:latin typeface="Century Gothic" panose="020B0502020202020204" pitchFamily="34" charset="0"/>
                <a:cs typeface="Palatino Linotype"/>
              </a:rPr>
              <a:t>Loss </a:t>
            </a:r>
            <a:r>
              <a:rPr b="1" dirty="0" sz="3600" i="1" spc="120">
                <a:latin typeface="Century Gothic" panose="020B0502020202020204" pitchFamily="34" charset="0"/>
                <a:cs typeface="Palatino Linotype"/>
              </a:rPr>
              <a:t>of</a:t>
            </a:r>
            <a:r>
              <a:rPr b="1" dirty="0" sz="3600" i="1" spc="-10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600" i="1" spc="70">
                <a:latin typeface="Century Gothic" panose="020B0502020202020204" pitchFamily="34" charset="0"/>
                <a:cs typeface="Palatino Linotype"/>
              </a:rPr>
              <a:t>fetal  </a:t>
            </a:r>
            <a:r>
              <a:rPr b="1" dirty="0" sz="3600" i="1" spc="85">
                <a:latin typeface="Century Gothic" panose="020B0502020202020204" pitchFamily="34" charset="0"/>
                <a:cs typeface="Palatino Linotype"/>
              </a:rPr>
              <a:t>movements</a:t>
            </a:r>
            <a:endParaRPr b="1" sz="360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1048626" name="object 7"/>
          <p:cNvSpPr/>
          <p:nvPr/>
        </p:nvSpPr>
        <p:spPr>
          <a:xfrm>
            <a:off x="4041647" y="3886200"/>
            <a:ext cx="5135879" cy="3886200"/>
          </a:xfrm>
          <a:prstGeom prst="rect"/>
          <a:blipFill>
            <a:blip xmlns:r="http://schemas.openxmlformats.org/officeDocument/2006/relationships" r:embed="rId3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0058400" cy="7772400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0"/>
            <a:ext cx="5181599" cy="7772399"/>
          </a:xfrm>
          <a:prstGeom prst="rect"/>
        </p:spPr>
      </p:pic>
      <p:pic>
        <p:nvPicPr>
          <p:cNvPr id="209718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181600" y="0"/>
            <a:ext cx="4876801" cy="7772400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Content Placeholder 3"/>
          <p:cNvGraphicFramePr>
            <a:graphicFrameLocks noGrp="1"/>
          </p:cNvGraphicFramePr>
          <p:nvPr>
            <p:ph idx="1"/>
          </p:nvPr>
        </p:nvGraphicFramePr>
        <p:xfrm>
          <a:off x="502920" y="1371601"/>
          <a:ext cx="9098280" cy="6219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98280"/>
              </a:tblGrid>
              <a:tr h="1090138">
                <a:tc>
                  <a:txBody>
                    <a:bodyPr/>
                    <a:p>
                      <a:r>
                        <a:rPr baseline="0" b="1" dirty="0" sz="2400" kern="1200" kumimoji="0" lang="en-GB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Gradual retrogression of the </a:t>
                      </a:r>
                      <a:r>
                        <a:rPr baseline="0" b="1" dirty="0" sz="2400" kern="1200" kumimoji="0" lang="en-GB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fundal</a:t>
                      </a:r>
                      <a:r>
                        <a:rPr baseline="0" b="1" dirty="0" sz="2400" kern="1200" kumimoji="0" lang="en-GB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height and it becomes smaller than the period of gestation</a:t>
                      </a:r>
                      <a:endParaRPr dirty="0" sz="2400" lang="en-GB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51816" marB="51816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5794">
                <a:tc>
                  <a:txBody>
                    <a:bodyPr/>
                    <a:p>
                      <a:r>
                        <a:rPr baseline="0" b="1" dirty="0" sz="2800" kern="1200" kumimoji="0" lang="en-GB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Uterine tone is diminished and the uterus feels flaccid</a:t>
                      </a:r>
                      <a:endParaRPr b="1" dirty="0" sz="2800" lang="en-GB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51816" marB="51816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5794">
                <a:tc>
                  <a:txBody>
                    <a:bodyPr/>
                    <a:p>
                      <a:r>
                        <a:rPr baseline="0" b="1" dirty="0" sz="2800" kern="1200" kumimoji="0" lang="en-GB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Fetal</a:t>
                      </a:r>
                      <a:r>
                        <a:rPr baseline="0" b="1" dirty="0" sz="2800" kern="1200" kumimoji="0" lang="en-GB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movements are not felt during palpation.</a:t>
                      </a:r>
                      <a:endParaRPr b="1" dirty="0" sz="2800" lang="en-GB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51816" marB="51816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5794">
                <a:tc>
                  <a:txBody>
                    <a:bodyPr/>
                    <a:p>
                      <a:r>
                        <a:rPr baseline="0" b="1" dirty="0" sz="2800" kern="1200" kumimoji="0" lang="en-GB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Fetal</a:t>
                      </a:r>
                      <a:r>
                        <a:rPr baseline="0" b="1" dirty="0" sz="2800" kern="1200" kumimoji="0" lang="en-GB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heart sound is absent</a:t>
                      </a:r>
                      <a:endParaRPr b="1" dirty="0" sz="2800" lang="en-GB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51816" marB="51816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5794">
                <a:tc>
                  <a:txBody>
                    <a:bodyPr/>
                    <a:p>
                      <a:r>
                        <a:rPr baseline="0" b="1" dirty="0" sz="2800" kern="1200" kumimoji="0" lang="en-GB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Cardiotocography</a:t>
                      </a:r>
                      <a:r>
                        <a:rPr baseline="0" b="1" dirty="0" sz="2800" kern="1200" kumimoji="0" lang="en-GB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(CTG): Flat trace</a:t>
                      </a:r>
                      <a:endParaRPr b="1" dirty="0" sz="2800" lang="en-GB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51816" marB="51816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025794">
                <a:tc>
                  <a:txBody>
                    <a:bodyPr/>
                    <a:p>
                      <a:r>
                        <a:rPr baseline="0" b="1" dirty="0" sz="2800" kern="1200" kumimoji="0" lang="en-GB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Egg-shell crackling feel of the </a:t>
                      </a:r>
                      <a:r>
                        <a:rPr baseline="0" b="1" dirty="0" sz="2800" kern="1200" kumimoji="0" lang="en-GB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fetal</a:t>
                      </a:r>
                      <a:r>
                        <a:rPr baseline="0" b="1" dirty="0" sz="2800" kern="1200" kumimoji="0" lang="en-GB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head is a late feature</a:t>
                      </a:r>
                      <a:endParaRPr b="1" dirty="0" sz="2800" lang="en-GB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584" marR="100584" marT="51816" marB="51816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8629" name="Title 2"/>
          <p:cNvSpPr>
            <a:spLocks noGrp="1"/>
          </p:cNvSpPr>
          <p:nvPr>
            <p:ph type="title"/>
          </p:nvPr>
        </p:nvSpPr>
        <p:spPr>
          <a:xfrm>
            <a:off x="685801" y="533401"/>
            <a:ext cx="7219696" cy="738664"/>
          </a:xfrm>
        </p:spPr>
        <p:txBody>
          <a:bodyPr/>
          <a:p>
            <a:r>
              <a:rPr dirty="0" sz="4800" lang="en-GB" smtClean="0">
                <a:effectLst/>
                <a:latin typeface="Times New Roman" pitchFamily="18" charset="0"/>
                <a:cs typeface="Times New Roman" pitchFamily="18" charset="0"/>
              </a:rPr>
              <a:t>		PER ABDOMEN</a:t>
            </a:r>
            <a:endParaRPr dirty="0" sz="4800" lang="en-GB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object 2"/>
          <p:cNvSpPr txBox="1">
            <a:spLocks noGrp="1"/>
          </p:cNvSpPr>
          <p:nvPr>
            <p:ph type="title"/>
          </p:nvPr>
        </p:nvSpPr>
        <p:spPr>
          <a:xfrm>
            <a:off x="1297938" y="1951735"/>
            <a:ext cx="6169661" cy="62837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200" i="1" lang="en-US" spc="-204" smtClean="0">
                <a:latin typeface="Century Gothic" panose="020B0502020202020204" pitchFamily="34" charset="0"/>
                <a:cs typeface="Palatino Linotype"/>
              </a:rPr>
              <a:t>		</a:t>
            </a:r>
            <a:r>
              <a:rPr b="1" sz="4000" i="1" spc="-204" smtClean="0">
                <a:latin typeface="Century Gothic" panose="020B0502020202020204" pitchFamily="34" charset="0"/>
                <a:cs typeface="Palatino Linotype"/>
              </a:rPr>
              <a:t>INVESTIGATIONS</a:t>
            </a:r>
            <a:endParaRPr sz="400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1048631" name="object 3"/>
          <p:cNvSpPr/>
          <p:nvPr/>
        </p:nvSpPr>
        <p:spPr>
          <a:xfrm>
            <a:off x="457200" y="3886200"/>
            <a:ext cx="9143999" cy="257251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2" name="object 4"/>
          <p:cNvSpPr txBox="1"/>
          <p:nvPr/>
        </p:nvSpPr>
        <p:spPr>
          <a:xfrm>
            <a:off x="457200" y="2814318"/>
            <a:ext cx="9143999" cy="3951723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95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-110">
                <a:latin typeface="Century Gothic" panose="020B0502020202020204" pitchFamily="34" charset="0"/>
                <a:cs typeface="Palatino Linotype"/>
              </a:rPr>
              <a:t>USG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15">
                <a:latin typeface="Century Gothic" panose="020B0502020202020204" pitchFamily="34" charset="0"/>
                <a:cs typeface="Palatino Linotype"/>
              </a:rPr>
              <a:t>Straight </a:t>
            </a:r>
            <a:r>
              <a:rPr b="1" dirty="0" sz="2800" i="1" spc="5">
                <a:latin typeface="Century Gothic" panose="020B0502020202020204" pitchFamily="34" charset="0"/>
                <a:cs typeface="Palatino Linotype"/>
              </a:rPr>
              <a:t>-x-ray</a:t>
            </a:r>
            <a:r>
              <a:rPr b="1" dirty="0" sz="2800" i="1" spc="-1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145">
                <a:latin typeface="Century Gothic" panose="020B0502020202020204" pitchFamily="34" charset="0"/>
                <a:cs typeface="Palatino Linotype"/>
              </a:rPr>
              <a:t>abdomen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60">
                <a:latin typeface="Century Gothic" panose="020B0502020202020204" pitchFamily="34" charset="0"/>
                <a:cs typeface="Palatino Linotype"/>
              </a:rPr>
              <a:t>Roberts</a:t>
            </a:r>
            <a:r>
              <a:rPr b="1" dirty="0" sz="2800" i="1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10">
                <a:latin typeface="Century Gothic" panose="020B0502020202020204" pitchFamily="34" charset="0"/>
                <a:cs typeface="Palatino Linotype"/>
              </a:rPr>
              <a:t>sign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sz="2800" i="1" spc="35">
                <a:latin typeface="Century Gothic" panose="020B0502020202020204" pitchFamily="34" charset="0"/>
                <a:cs typeface="Palatino Linotype"/>
              </a:rPr>
              <a:t>Spalding</a:t>
            </a:r>
            <a:r>
              <a:rPr b="1" sz="2800" i="1" spc="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sz="2800" i="1" spc="10">
                <a:latin typeface="Century Gothic" panose="020B0502020202020204" pitchFamily="34" charset="0"/>
                <a:cs typeface="Palatino Linotype"/>
              </a:rPr>
              <a:t>sign</a:t>
            </a:r>
            <a:endParaRPr b="1" dirty="0" sz="2800" lang="en-US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lang="en-US">
                <a:latin typeface="Century Gothic" panose="020B0502020202020204" pitchFamily="34" charset="0"/>
                <a:cs typeface="Palatino Linotype"/>
              </a:rPr>
              <a:t>ball</a:t>
            </a:r>
            <a:r>
              <a:rPr b="1" sz="2800" i="1" spc="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10">
                <a:latin typeface="Century Gothic" panose="020B0502020202020204" pitchFamily="34" charset="0"/>
                <a:cs typeface="Palatino Linotype"/>
              </a:rPr>
              <a:t>sign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-25">
                <a:latin typeface="Century Gothic" panose="020B0502020202020204" pitchFamily="34" charset="0"/>
                <a:cs typeface="Palatino Linotype"/>
              </a:rPr>
              <a:t>Helix</a:t>
            </a:r>
            <a:r>
              <a:rPr b="1" dirty="0" sz="2800" i="1" spc="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10">
                <a:latin typeface="Century Gothic" panose="020B0502020202020204" pitchFamily="34" charset="0"/>
                <a:cs typeface="Palatino Linotype"/>
              </a:rPr>
              <a:t>sign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15">
                <a:latin typeface="Century Gothic" panose="020B0502020202020204" pitchFamily="34" charset="0"/>
                <a:cs typeface="Palatino Linotype"/>
              </a:rPr>
              <a:t>Crowding </a:t>
            </a:r>
            <a:r>
              <a:rPr b="1" dirty="0" sz="2800" i="1" spc="120">
                <a:latin typeface="Century Gothic" panose="020B0502020202020204" pitchFamily="34" charset="0"/>
                <a:cs typeface="Palatino Linotype"/>
              </a:rPr>
              <a:t>of </a:t>
            </a:r>
            <a:r>
              <a:rPr b="1" dirty="0" sz="2800" i="1" spc="85">
                <a:latin typeface="Century Gothic" panose="020B0502020202020204" pitchFamily="34" charset="0"/>
                <a:cs typeface="Palatino Linotype"/>
              </a:rPr>
              <a:t>the </a:t>
            </a:r>
            <a:r>
              <a:rPr b="1" dirty="0" sz="2800" i="1" spc="50">
                <a:latin typeface="Century Gothic" panose="020B0502020202020204" pitchFamily="34" charset="0"/>
                <a:cs typeface="Palatino Linotype"/>
              </a:rPr>
              <a:t>ribs</a:t>
            </a:r>
            <a:r>
              <a:rPr b="1" dirty="0" sz="2800" i="1" spc="-18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110">
                <a:latin typeface="Century Gothic" panose="020B0502020202020204" pitchFamily="34" charset="0"/>
                <a:cs typeface="Palatino Linotype"/>
              </a:rPr>
              <a:t>shadow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object 2"/>
          <p:cNvSpPr/>
          <p:nvPr/>
        </p:nvSpPr>
        <p:spPr>
          <a:xfrm>
            <a:off x="457200" y="3886200"/>
            <a:ext cx="9143999" cy="257251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34" name="object 3"/>
          <p:cNvSpPr txBox="1"/>
          <p:nvPr/>
        </p:nvSpPr>
        <p:spPr>
          <a:xfrm>
            <a:off x="457201" y="1371600"/>
            <a:ext cx="9220200" cy="5373266"/>
          </a:xfrm>
          <a:prstGeom prst="rect"/>
        </p:spPr>
        <p:txBody>
          <a:bodyPr bIns="0" lIns="0" rIns="0" rtlCol="0" tIns="119380" vert="horz" wrap="square">
            <a:spAutoFit/>
          </a:bodyPr>
          <a:p>
            <a:pPr indent="-343535" marL="355600">
              <a:lnSpc>
                <a:spcPct val="100000"/>
              </a:lnSpc>
              <a:spcBef>
                <a:spcPts val="940"/>
              </a:spcBef>
              <a:buClr>
                <a:srgbClr val="41C3C9"/>
              </a:buClr>
              <a:buAutoNum type="romanUcPeriod"/>
              <a:tabLst>
                <a:tab algn="l" pos="354965"/>
                <a:tab algn="l" pos="355600"/>
              </a:tabLst>
            </a:pPr>
            <a:r>
              <a:rPr b="1" dirty="0" sz="3200" i="1" spc="-5">
                <a:latin typeface="Palatino Linotype"/>
                <a:cs typeface="Palatino Linotype"/>
              </a:rPr>
              <a:t>History</a:t>
            </a:r>
            <a:endParaRPr b="1" sz="3200">
              <a:latin typeface="Palatino Linotype"/>
              <a:cs typeface="Palatino Linotype"/>
            </a:endParaRPr>
          </a:p>
          <a:p>
            <a:pPr indent="-343535" marL="355600">
              <a:lnSpc>
                <a:spcPct val="100000"/>
              </a:lnSpc>
              <a:spcBef>
                <a:spcPts val="840"/>
              </a:spcBef>
              <a:buClr>
                <a:srgbClr val="41C3C9"/>
              </a:buClr>
              <a:buAutoNum type="romanUcPeriod"/>
              <a:tabLst>
                <a:tab algn="l" pos="354965"/>
                <a:tab algn="l" pos="355600"/>
              </a:tabLst>
            </a:pPr>
            <a:r>
              <a:rPr b="1" dirty="0" sz="3200" i="1" spc="45">
                <a:latin typeface="Palatino Linotype"/>
                <a:cs typeface="Palatino Linotype"/>
              </a:rPr>
              <a:t>Gross</a:t>
            </a:r>
            <a:r>
              <a:rPr b="1" dirty="0" sz="3200" i="1" spc="-35">
                <a:latin typeface="Palatino Linotype"/>
                <a:cs typeface="Palatino Linotype"/>
              </a:rPr>
              <a:t> </a:t>
            </a:r>
            <a:r>
              <a:rPr b="1" dirty="0" sz="3200" i="1" spc="70">
                <a:latin typeface="Palatino Linotype"/>
                <a:cs typeface="Palatino Linotype"/>
              </a:rPr>
              <a:t>examination</a:t>
            </a:r>
            <a:endParaRPr b="1" sz="3200">
              <a:latin typeface="Palatino Linotype"/>
              <a:cs typeface="Palatino Linotype"/>
            </a:endParaRPr>
          </a:p>
          <a:p>
            <a:pPr indent="-343535" marL="355600">
              <a:lnSpc>
                <a:spcPct val="100000"/>
              </a:lnSpc>
              <a:spcBef>
                <a:spcPts val="84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3200" i="1" spc="-175">
                <a:latin typeface="Palatino Linotype"/>
                <a:cs typeface="Palatino Linotype"/>
              </a:rPr>
              <a:t>SU</a:t>
            </a:r>
            <a:r>
              <a:rPr b="1" dirty="0" sz="3200" i="1" spc="-10">
                <a:latin typeface="Palatino Linotype"/>
                <a:cs typeface="Palatino Linotype"/>
              </a:rPr>
              <a:t> </a:t>
            </a:r>
            <a:r>
              <a:rPr b="1" dirty="0" sz="3200" i="1" spc="25">
                <a:latin typeface="Palatino Linotype"/>
                <a:cs typeface="Palatino Linotype"/>
              </a:rPr>
              <a:t>Infant</a:t>
            </a:r>
            <a:endParaRPr b="1" sz="3200">
              <a:latin typeface="Palatino Linotype"/>
              <a:cs typeface="Palatino Linotype"/>
            </a:endParaRPr>
          </a:p>
          <a:p>
            <a:pPr indent="-343535" marL="355600">
              <a:lnSpc>
                <a:spcPct val="100000"/>
              </a:lnSpc>
              <a:spcBef>
                <a:spcPts val="84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3200" i="1" spc="25">
                <a:latin typeface="Palatino Linotype"/>
                <a:cs typeface="Palatino Linotype"/>
              </a:rPr>
              <a:t>Umbilical</a:t>
            </a:r>
            <a:r>
              <a:rPr b="1" dirty="0" sz="3200" i="1" spc="-30">
                <a:latin typeface="Palatino Linotype"/>
                <a:cs typeface="Palatino Linotype"/>
              </a:rPr>
              <a:t> </a:t>
            </a:r>
            <a:r>
              <a:rPr b="1" dirty="0" sz="3200" i="1" spc="125">
                <a:latin typeface="Palatino Linotype"/>
                <a:cs typeface="Palatino Linotype"/>
              </a:rPr>
              <a:t>coed</a:t>
            </a:r>
            <a:endParaRPr b="1" sz="3200">
              <a:latin typeface="Palatino Linotype"/>
              <a:cs typeface="Palatino Linotype"/>
            </a:endParaRPr>
          </a:p>
          <a:p>
            <a:pPr indent="-343535" marL="355600">
              <a:lnSpc>
                <a:spcPct val="100000"/>
              </a:lnSpc>
              <a:spcBef>
                <a:spcPts val="84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3200" i="1" spc="50">
                <a:latin typeface="Palatino Linotype"/>
                <a:cs typeface="Palatino Linotype"/>
              </a:rPr>
              <a:t>Placental</a:t>
            </a:r>
            <a:endParaRPr b="1" sz="3200">
              <a:latin typeface="Palatino Linotype"/>
              <a:cs typeface="Palatino Linotype"/>
            </a:endParaRPr>
          </a:p>
          <a:p>
            <a:pPr indent="-342900" marL="354965">
              <a:lnSpc>
                <a:spcPct val="100000"/>
              </a:lnSpc>
              <a:spcBef>
                <a:spcPts val="84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3200" i="1">
                <a:latin typeface="Palatino Linotype"/>
                <a:cs typeface="Palatino Linotype"/>
              </a:rPr>
              <a:t>Aminiotic</a:t>
            </a:r>
            <a:r>
              <a:rPr b="1" dirty="0" sz="3200" i="1" spc="-75">
                <a:latin typeface="Palatino Linotype"/>
                <a:cs typeface="Palatino Linotype"/>
              </a:rPr>
              <a:t> </a:t>
            </a:r>
            <a:r>
              <a:rPr b="1" dirty="0" sz="3200" i="1" spc="20">
                <a:latin typeface="Palatino Linotype"/>
                <a:cs typeface="Palatino Linotype"/>
              </a:rPr>
              <a:t>fluid</a:t>
            </a:r>
            <a:endParaRPr b="1" sz="3200">
              <a:latin typeface="Palatino Linotype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840"/>
              </a:spcBef>
              <a:buClr>
                <a:srgbClr val="41C3C9"/>
              </a:buClr>
              <a:buAutoNum type="romanUcPeriod"/>
              <a:tabLst>
                <a:tab algn="l" pos="354965"/>
                <a:tab algn="l" pos="355600"/>
              </a:tabLst>
            </a:pPr>
            <a:r>
              <a:rPr b="1" dirty="0" sz="3200" i="1" spc="55">
                <a:latin typeface="Palatino Linotype"/>
                <a:cs typeface="Palatino Linotype"/>
              </a:rPr>
              <a:t>Foetal</a:t>
            </a:r>
            <a:r>
              <a:rPr b="1" dirty="0" sz="3200" i="1" spc="-85">
                <a:latin typeface="Palatino Linotype"/>
                <a:cs typeface="Palatino Linotype"/>
              </a:rPr>
              <a:t> </a:t>
            </a:r>
            <a:r>
              <a:rPr b="1" dirty="0" sz="3200" i="1" spc="65">
                <a:latin typeface="Palatino Linotype"/>
                <a:cs typeface="Palatino Linotype"/>
              </a:rPr>
              <a:t>autopsy</a:t>
            </a:r>
            <a:endParaRPr b="1" sz="3200">
              <a:latin typeface="Palatino Linotype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840"/>
              </a:spcBef>
              <a:buClr>
                <a:srgbClr val="41C3C9"/>
              </a:buClr>
              <a:buAutoNum type="romanUcPeriod"/>
              <a:tabLst>
                <a:tab algn="l" pos="354965"/>
                <a:tab algn="l" pos="355600"/>
              </a:tabLst>
            </a:pPr>
            <a:r>
              <a:rPr b="1" dirty="0" sz="3200" i="1" spc="50">
                <a:latin typeface="Palatino Linotype"/>
                <a:cs typeface="Palatino Linotype"/>
              </a:rPr>
              <a:t>Placental</a:t>
            </a:r>
            <a:r>
              <a:rPr b="1" dirty="0" sz="3200" i="1" spc="-70">
                <a:latin typeface="Palatino Linotype"/>
                <a:cs typeface="Palatino Linotype"/>
              </a:rPr>
              <a:t> </a:t>
            </a:r>
            <a:r>
              <a:rPr b="1" dirty="0" sz="3200" i="1" spc="30">
                <a:latin typeface="Palatino Linotype"/>
                <a:cs typeface="Palatino Linotype"/>
              </a:rPr>
              <a:t>investigations</a:t>
            </a:r>
            <a:endParaRPr b="1" sz="3200">
              <a:latin typeface="Palatino Linotype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840"/>
              </a:spcBef>
              <a:buClr>
                <a:srgbClr val="41C3C9"/>
              </a:buClr>
              <a:buAutoNum type="romanUcPeriod"/>
              <a:tabLst>
                <a:tab algn="l" pos="354965"/>
                <a:tab algn="l" pos="355600"/>
              </a:tabLst>
            </a:pPr>
            <a:r>
              <a:rPr b="1" dirty="0" sz="3200" i="1" spc="40">
                <a:latin typeface="Palatino Linotype"/>
                <a:cs typeface="Palatino Linotype"/>
              </a:rPr>
              <a:t>Maternal</a:t>
            </a:r>
            <a:r>
              <a:rPr b="1" dirty="0" sz="3200" i="1" spc="-40">
                <a:latin typeface="Palatino Linotype"/>
                <a:cs typeface="Palatino Linotype"/>
              </a:rPr>
              <a:t> </a:t>
            </a:r>
            <a:r>
              <a:rPr b="1" dirty="0" sz="3200" i="1" spc="30">
                <a:latin typeface="Palatino Linotype"/>
                <a:cs typeface="Palatino Linotype"/>
              </a:rPr>
              <a:t>investigations</a:t>
            </a:r>
            <a:endParaRPr b="1"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object 2"/>
          <p:cNvGrpSpPr/>
          <p:nvPr/>
        </p:nvGrpSpPr>
        <p:grpSpPr>
          <a:xfrm>
            <a:off x="0" y="1219200"/>
            <a:ext cx="10058400" cy="6553199"/>
            <a:chOff x="457200" y="1488947"/>
            <a:chExt cx="9144000" cy="4970145"/>
          </a:xfrm>
        </p:grpSpPr>
        <p:sp>
          <p:nvSpPr>
            <p:cNvPr id="1048635" name="object 3"/>
            <p:cNvSpPr/>
            <p:nvPr/>
          </p:nvSpPr>
          <p:spPr>
            <a:xfrm>
              <a:off x="4933188" y="1488947"/>
              <a:ext cx="3912108" cy="2397251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36" name="object 4"/>
            <p:cNvSpPr/>
            <p:nvPr/>
          </p:nvSpPr>
          <p:spPr>
            <a:xfrm>
              <a:off x="457200" y="3886199"/>
              <a:ext cx="9143999" cy="2572511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37" name="object 5"/>
            <p:cNvSpPr/>
            <p:nvPr/>
          </p:nvSpPr>
          <p:spPr>
            <a:xfrm>
              <a:off x="4933188" y="3886199"/>
              <a:ext cx="3912108" cy="2400300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38" name="object 6"/>
          <p:cNvSpPr txBox="1">
            <a:spLocks noGrp="1"/>
          </p:cNvSpPr>
          <p:nvPr>
            <p:ph type="title"/>
          </p:nvPr>
        </p:nvSpPr>
        <p:spPr>
          <a:xfrm>
            <a:off x="990600" y="2980434"/>
            <a:ext cx="2848863" cy="50526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spc="-40">
                <a:latin typeface="Times New Roman"/>
                <a:cs typeface="Times New Roman"/>
              </a:rPr>
              <a:t>I.</a:t>
            </a:r>
            <a:r>
              <a:rPr dirty="0" sz="2700" spc="-150">
                <a:latin typeface="Times New Roman"/>
                <a:cs typeface="Times New Roman"/>
              </a:rPr>
              <a:t> </a:t>
            </a:r>
            <a:r>
              <a:rPr b="1" dirty="0" sz="3200" i="1" spc="-204">
                <a:latin typeface="Palatino Linotype"/>
                <a:cs typeface="Palatino Linotype"/>
              </a:rPr>
              <a:t>HISTORY</a:t>
            </a:r>
            <a:endParaRPr b="1"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2"/>
          <p:cNvSpPr>
            <a:spLocks noGrp="1"/>
          </p:cNvSpPr>
          <p:nvPr>
            <p:ph type="title"/>
          </p:nvPr>
        </p:nvSpPr>
        <p:spPr>
          <a:xfrm>
            <a:off x="606570" y="275584"/>
            <a:ext cx="5283874" cy="1678139"/>
          </a:xfrm>
        </p:spPr>
        <p:txBody>
          <a:bodyPr/>
          <a:p>
            <a:r>
              <a:rPr dirty="0" sz="4000" lang="en-US"/>
              <a:t>I. </a:t>
            </a:r>
            <a:r>
              <a:rPr dirty="0" sz="4000" lang="en-US" smtClean="0"/>
              <a:t>HISTORY</a:t>
            </a:r>
            <a:endParaRPr dirty="0" sz="4000" lang="en-US"/>
          </a:p>
        </p:txBody>
      </p:sp>
      <p:sp>
        <p:nvSpPr>
          <p:cNvPr id="104865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570206" y="2450794"/>
            <a:ext cx="2489454" cy="3730752"/>
          </a:xfrm>
        </p:spPr>
        <p:txBody>
          <a:bodyPr/>
          <a:p>
            <a:pPr indent="0" marL="0">
              <a:buNone/>
            </a:pPr>
            <a:r>
              <a:rPr b="1" dirty="0" sz="2400" lang="en-US" smtClean="0">
                <a:latin typeface="Comic Sans MS" panose="030F0702030302020204" pitchFamily="66" charset="0"/>
              </a:rPr>
              <a:t>Family</a:t>
            </a:r>
          </a:p>
          <a:p>
            <a:pPr indent="0" marL="0">
              <a:buNone/>
            </a:pPr>
            <a:endParaRPr b="1" dirty="0" sz="2400" lang="en-US">
              <a:latin typeface="Comic Sans MS" panose="030F0702030302020204" pitchFamily="66" charset="0"/>
            </a:endParaRP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Recurrent abortions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Congenital anomalies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Abnormal karyotype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Hereditary conditions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Developmental </a:t>
            </a:r>
            <a:r>
              <a:rPr b="1" dirty="0" sz="2000" lang="en-US" smtClean="0">
                <a:latin typeface="Comic Sans MS" panose="030F0702030302020204" pitchFamily="66" charset="0"/>
              </a:rPr>
              <a:t>delay</a:t>
            </a:r>
            <a:endParaRPr b="1" dirty="0" sz="2000" lang="en-US">
              <a:latin typeface="Comic Sans MS" panose="030F0702030302020204" pitchFamily="66" charset="0"/>
            </a:endParaRPr>
          </a:p>
        </p:txBody>
      </p:sp>
      <p:sp>
        <p:nvSpPr>
          <p:cNvPr id="1048656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54802" y="2450794"/>
            <a:ext cx="2489454" cy="4864406"/>
          </a:xfrm>
        </p:spPr>
        <p:txBody>
          <a:bodyPr/>
          <a:p>
            <a:pPr indent="0" marL="0">
              <a:buNone/>
            </a:pPr>
            <a:r>
              <a:rPr b="1" dirty="0" sz="1800" lang="en-US">
                <a:latin typeface="Comic Sans MS" panose="030F0702030302020204" pitchFamily="66" charset="0"/>
              </a:rPr>
              <a:t>Past </a:t>
            </a:r>
            <a:r>
              <a:rPr b="1" dirty="0" sz="1800" lang="en-US" smtClean="0">
                <a:latin typeface="Comic Sans MS" panose="030F0702030302020204" pitchFamily="66" charset="0"/>
              </a:rPr>
              <a:t>Obstetrical</a:t>
            </a:r>
          </a:p>
          <a:p>
            <a:pPr indent="0" marL="0">
              <a:buNone/>
            </a:pPr>
            <a:endParaRPr b="1" dirty="0" sz="1800" lang="en-US">
              <a:latin typeface="Comic Sans MS" panose="030F0702030302020204" pitchFamily="66" charset="0"/>
            </a:endParaRPr>
          </a:p>
          <a:p>
            <a:pPr indent="0" marL="0">
              <a:buNone/>
            </a:pPr>
            <a:r>
              <a:rPr b="1" dirty="0" sz="1800" lang="en-US">
                <a:latin typeface="Comic Sans MS" panose="030F0702030302020204" pitchFamily="66" charset="0"/>
              </a:rPr>
              <a:t>• Baby with congenital anomaly /</a:t>
            </a:r>
          </a:p>
          <a:p>
            <a:pPr indent="0" marL="0">
              <a:buNone/>
            </a:pPr>
            <a:r>
              <a:rPr b="1" dirty="0" sz="1800" lang="en-US">
                <a:latin typeface="Comic Sans MS" panose="030F0702030302020204" pitchFamily="66" charset="0"/>
              </a:rPr>
              <a:t>hereditary condition</a:t>
            </a:r>
          </a:p>
          <a:p>
            <a:pPr indent="0" marL="0">
              <a:buNone/>
            </a:pPr>
            <a:r>
              <a:rPr b="1" dirty="0" sz="1800" lang="en-US">
                <a:latin typeface="Comic Sans MS" panose="030F0702030302020204" pitchFamily="66" charset="0"/>
              </a:rPr>
              <a:t>• IUGR</a:t>
            </a:r>
          </a:p>
          <a:p>
            <a:pPr indent="0" marL="0">
              <a:buNone/>
            </a:pPr>
            <a:r>
              <a:rPr b="1" dirty="0" sz="1800" lang="en-US">
                <a:latin typeface="Comic Sans MS" panose="030F0702030302020204" pitchFamily="66" charset="0"/>
              </a:rPr>
              <a:t>• Gestational HPT with adverse</a:t>
            </a:r>
          </a:p>
          <a:p>
            <a:pPr indent="0" marL="0">
              <a:buNone/>
            </a:pPr>
            <a:r>
              <a:rPr b="1" dirty="0" sz="1800" lang="en-US" err="1">
                <a:latin typeface="Comic Sans MS" panose="030F0702030302020204" pitchFamily="66" charset="0"/>
              </a:rPr>
              <a:t>sequele</a:t>
            </a:r>
            <a:endParaRPr b="1" dirty="0" sz="1800" lang="en-US">
              <a:latin typeface="Comic Sans MS" panose="030F0702030302020204" pitchFamily="66" charset="0"/>
            </a:endParaRPr>
          </a:p>
          <a:p>
            <a:pPr indent="0" marL="0">
              <a:buNone/>
            </a:pPr>
            <a:r>
              <a:rPr b="1" dirty="0" sz="1800" lang="en-US">
                <a:latin typeface="Comic Sans MS" panose="030F0702030302020204" pitchFamily="66" charset="0"/>
              </a:rPr>
              <a:t>• Placental abruption</a:t>
            </a:r>
          </a:p>
          <a:p>
            <a:pPr indent="0" marL="0">
              <a:buNone/>
            </a:pPr>
            <a:r>
              <a:rPr b="1" dirty="0" sz="1800" lang="en-US">
                <a:latin typeface="Comic Sans MS" panose="030F0702030302020204" pitchFamily="66" charset="0"/>
              </a:rPr>
              <a:t>• IUFD</a:t>
            </a:r>
          </a:p>
          <a:p>
            <a:pPr indent="0" marL="0">
              <a:buNone/>
            </a:pPr>
            <a:r>
              <a:rPr b="1" dirty="0" sz="1800" lang="en-US">
                <a:latin typeface="Comic Sans MS" panose="030F0702030302020204" pitchFamily="66" charset="0"/>
              </a:rPr>
              <a:t>• Recurrent abortions</a:t>
            </a:r>
          </a:p>
          <a:p>
            <a:endParaRPr dirty="0" lang="en-US"/>
          </a:p>
        </p:txBody>
      </p:sp>
      <p:sp>
        <p:nvSpPr>
          <p:cNvPr id="1048657" name="Rectangle 5"/>
          <p:cNvSpPr/>
          <p:nvPr/>
        </p:nvSpPr>
        <p:spPr>
          <a:xfrm>
            <a:off x="6685609" y="2450794"/>
            <a:ext cx="2636738" cy="3477875"/>
          </a:xfrm>
          <a:prstGeom prst="rect"/>
        </p:spPr>
        <p:txBody>
          <a:bodyPr wrap="square">
            <a:spAutoFit/>
          </a:bodyPr>
          <a:p>
            <a:r>
              <a:rPr b="1" dirty="0" sz="2000" lang="en-US" smtClean="0">
                <a:latin typeface="Comic Sans MS" panose="030F0702030302020204" pitchFamily="66" charset="0"/>
              </a:rPr>
              <a:t>Maternal</a:t>
            </a:r>
          </a:p>
          <a:p>
            <a:endParaRPr b="1" dirty="0" sz="2000" lang="en-US">
              <a:latin typeface="Comic Sans MS" panose="030F0702030302020204" pitchFamily="66" charset="0"/>
            </a:endParaRPr>
          </a:p>
          <a:p>
            <a:r>
              <a:rPr b="1" dirty="0" sz="2000" lang="en-US">
                <a:latin typeface="Comic Sans MS" panose="030F0702030302020204" pitchFamily="66" charset="0"/>
              </a:rPr>
              <a:t>• DM</a:t>
            </a:r>
          </a:p>
          <a:p>
            <a:r>
              <a:rPr b="1" dirty="0" sz="2000" lang="en-US">
                <a:latin typeface="Comic Sans MS" panose="030F0702030302020204" pitchFamily="66" charset="0"/>
              </a:rPr>
              <a:t>• HPT</a:t>
            </a:r>
          </a:p>
          <a:p>
            <a:r>
              <a:rPr b="1" dirty="0" sz="2000" lang="en-US">
                <a:latin typeface="Comic Sans MS" panose="030F0702030302020204" pitchFamily="66" charset="0"/>
              </a:rPr>
              <a:t>• </a:t>
            </a:r>
            <a:r>
              <a:rPr b="1" dirty="0" sz="2000" lang="en-US" err="1">
                <a:latin typeface="Comic Sans MS" panose="030F0702030302020204" pitchFamily="66" charset="0"/>
              </a:rPr>
              <a:t>Thrombophilias</a:t>
            </a:r>
            <a:endParaRPr b="1" dirty="0" sz="2000" lang="en-US">
              <a:latin typeface="Comic Sans MS" panose="030F0702030302020204" pitchFamily="66" charset="0"/>
            </a:endParaRPr>
          </a:p>
          <a:p>
            <a:r>
              <a:rPr b="1" dirty="0" sz="2000" lang="en-US">
                <a:latin typeface="Comic Sans MS" panose="030F0702030302020204" pitchFamily="66" charset="0"/>
              </a:rPr>
              <a:t>• Autoimmune disease</a:t>
            </a:r>
          </a:p>
          <a:p>
            <a:r>
              <a:rPr b="1" dirty="0" sz="2000" lang="en-US">
                <a:latin typeface="Comic Sans MS" panose="030F0702030302020204" pitchFamily="66" charset="0"/>
              </a:rPr>
              <a:t>• Severe Anemia</a:t>
            </a:r>
          </a:p>
          <a:p>
            <a:r>
              <a:rPr b="1" dirty="0" sz="2000" lang="en-US">
                <a:latin typeface="Comic Sans MS" panose="030F0702030302020204" pitchFamily="66" charset="0"/>
              </a:rPr>
              <a:t>• Epilepsy</a:t>
            </a:r>
          </a:p>
          <a:p>
            <a:r>
              <a:rPr b="1" dirty="0" sz="2000" lang="en-US">
                <a:latin typeface="Comic Sans MS" panose="030F0702030302020204" pitchFamily="66" charset="0"/>
              </a:rPr>
              <a:t>• Consanguinity</a:t>
            </a:r>
          </a:p>
          <a:p>
            <a:r>
              <a:rPr b="1" dirty="0" sz="2000" lang="en-US">
                <a:latin typeface="Comic Sans MS" panose="030F0702030302020204" pitchFamily="66" charset="0"/>
              </a:rPr>
              <a:t>• Heart disease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object 2"/>
          <p:cNvGrpSpPr/>
          <p:nvPr/>
        </p:nvGrpSpPr>
        <p:grpSpPr>
          <a:xfrm>
            <a:off x="0" y="2514601"/>
            <a:ext cx="10058400" cy="4190999"/>
            <a:chOff x="457200" y="2267711"/>
            <a:chExt cx="9144000" cy="4191000"/>
          </a:xfrm>
        </p:grpSpPr>
        <p:sp>
          <p:nvSpPr>
            <p:cNvPr id="1048658" name="object 3"/>
            <p:cNvSpPr/>
            <p:nvPr/>
          </p:nvSpPr>
          <p:spPr>
            <a:xfrm>
              <a:off x="952500" y="2267711"/>
              <a:ext cx="8154923" cy="1618487"/>
            </a:xfrm>
            <a:prstGeom prst="rect"/>
            <a:blipFill>
              <a:blip xmlns:r="http://schemas.openxmlformats.org/officeDocument/2006/relationships" r:embed="rId1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59" name="object 4"/>
            <p:cNvSpPr/>
            <p:nvPr/>
          </p:nvSpPr>
          <p:spPr>
            <a:xfrm>
              <a:off x="457200" y="3886199"/>
              <a:ext cx="9143999" cy="2572511"/>
            </a:xfrm>
            <a:prstGeom prst="rect"/>
            <a:blipFill>
              <a:blip xmlns:r="http://schemas.openxmlformats.org/officeDocument/2006/relationships" r:embed="rId2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  <p:sp>
          <p:nvSpPr>
            <p:cNvPr id="1048660" name="object 5"/>
            <p:cNvSpPr/>
            <p:nvPr/>
          </p:nvSpPr>
          <p:spPr>
            <a:xfrm>
              <a:off x="952500" y="3886199"/>
              <a:ext cx="8154923" cy="2272284"/>
            </a:xfrm>
            <a:prstGeom prst="rect"/>
            <a:blipFill>
              <a:blip xmlns:r="http://schemas.openxmlformats.org/officeDocument/2006/relationships" r:embed="rId3" cstate="print"/>
              <a:stretch>
                <a:fillRect/>
              </a:stretch>
            </a:blipFill>
          </p:spPr>
          <p:txBody>
            <a:bodyPr bIns="0" lIns="0" rIns="0" rtlCol="0" tIns="0" wrap="square"/>
            <a:p/>
          </p:txBody>
        </p:sp>
      </p:grpSp>
      <p:sp>
        <p:nvSpPr>
          <p:cNvPr id="1048661" name="object 6"/>
          <p:cNvSpPr txBox="1"/>
          <p:nvPr/>
        </p:nvSpPr>
        <p:spPr>
          <a:xfrm>
            <a:off x="609600" y="1628647"/>
            <a:ext cx="8077199" cy="505267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z="1700" i="1" spc="-60">
                <a:latin typeface="Palatino Linotype"/>
                <a:cs typeface="Palatino Linotype"/>
              </a:rPr>
              <a:t>II</a:t>
            </a:r>
            <a:r>
              <a:rPr b="1" sz="3200" i="1" spc="-60" smtClean="0">
                <a:latin typeface="Palatino Linotype"/>
                <a:cs typeface="Palatino Linotype"/>
              </a:rPr>
              <a:t>.</a:t>
            </a:r>
            <a:r>
              <a:rPr b="1" dirty="0" sz="3200" i="1" lang="en-US" spc="-60" smtClean="0">
                <a:latin typeface="Palatino Linotype"/>
                <a:cs typeface="Palatino Linotype"/>
              </a:rPr>
              <a:t>              </a:t>
            </a:r>
            <a:r>
              <a:rPr b="1" sz="3200" i="1" spc="-60" smtClean="0">
                <a:latin typeface="Palatino Linotype"/>
                <a:cs typeface="Palatino Linotype"/>
              </a:rPr>
              <a:t> </a:t>
            </a:r>
            <a:r>
              <a:rPr b="1" dirty="0" sz="3200" i="1" spc="-125">
                <a:latin typeface="Palatino Linotype"/>
                <a:cs typeface="Palatino Linotype"/>
              </a:rPr>
              <a:t>GROSS</a:t>
            </a:r>
            <a:r>
              <a:rPr b="1" dirty="0" sz="3200" i="1" spc="40">
                <a:latin typeface="Palatino Linotype"/>
                <a:cs typeface="Palatino Linotype"/>
              </a:rPr>
              <a:t> </a:t>
            </a:r>
            <a:r>
              <a:rPr b="1" dirty="0" sz="3200" i="1" spc="-130">
                <a:latin typeface="Palatino Linotype"/>
                <a:cs typeface="Palatino Linotype"/>
              </a:rPr>
              <a:t>DESCRIPTION</a:t>
            </a:r>
            <a:endParaRPr sz="32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0"/>
            <a:ext cx="4648200" cy="7772400"/>
          </a:xfrm>
          <a:prstGeom prst="rect"/>
        </p:spPr>
      </p:pic>
      <p:pic>
        <p:nvPicPr>
          <p:cNvPr id="209715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648200" y="1"/>
            <a:ext cx="5410201" cy="7772400"/>
          </a:xfrm>
          <a:prstGeom prst="rect"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2"/>
          <p:cNvSpPr>
            <a:spLocks noGrp="1"/>
          </p:cNvSpPr>
          <p:nvPr>
            <p:ph type="title"/>
          </p:nvPr>
        </p:nvSpPr>
        <p:spPr>
          <a:xfrm>
            <a:off x="377757" y="355310"/>
            <a:ext cx="5283874" cy="769357"/>
          </a:xfrm>
        </p:spPr>
        <p:txBody>
          <a:bodyPr/>
          <a:p>
            <a:r>
              <a:rPr dirty="0" sz="3600" lang="en-US"/>
              <a:t>II. </a:t>
            </a:r>
            <a:r>
              <a:rPr dirty="0" sz="3600" lang="en-US" smtClean="0"/>
              <a:t>GROSS DESCRIPTION</a:t>
            </a:r>
            <a:endParaRPr dirty="0" sz="5400" lang="en-US"/>
          </a:p>
        </p:txBody>
      </p:sp>
      <p:sp>
        <p:nvSpPr>
          <p:cNvPr id="104866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191000" y="1304074"/>
            <a:ext cx="3505200" cy="5662112"/>
          </a:xfrm>
        </p:spPr>
        <p:txBody>
          <a:bodyPr/>
          <a:p>
            <a:pPr indent="0" marL="0">
              <a:buNone/>
            </a:pPr>
            <a:r>
              <a:rPr b="1" dirty="0" sz="1800" lang="en-US">
                <a:latin typeface="Comic Sans MS" panose="030F0702030302020204" pitchFamily="66" charset="0"/>
              </a:rPr>
              <a:t>Amniotic </a:t>
            </a:r>
            <a:r>
              <a:rPr b="1" dirty="0" sz="1800" lang="en-US" smtClean="0">
                <a:latin typeface="Comic Sans MS" panose="030F0702030302020204" pitchFamily="66" charset="0"/>
              </a:rPr>
              <a:t>fluid</a:t>
            </a:r>
            <a:endParaRPr b="1" dirty="0" sz="2000" lang="en-US" smtClean="0">
              <a:latin typeface="Comic Sans MS" panose="030F0702030302020204" pitchFamily="66" charset="0"/>
            </a:endParaRPr>
          </a:p>
          <a:p>
            <a:pPr indent="0" marL="0">
              <a:buNone/>
            </a:pPr>
            <a:endParaRPr b="1" dirty="0" sz="2000" lang="en-US">
              <a:latin typeface="Comic Sans MS" panose="030F0702030302020204" pitchFamily="66" charset="0"/>
            </a:endParaRP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Color-meconium, blood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Volume</a:t>
            </a:r>
          </a:p>
          <a:p>
            <a:pPr indent="0" marL="0">
              <a:buNone/>
            </a:pPr>
            <a:r>
              <a:rPr b="1" dirty="0" sz="2000" lang="en-US" smtClean="0">
                <a:latin typeface="Comic Sans MS" panose="030F0702030302020204" pitchFamily="66" charset="0"/>
              </a:rPr>
              <a:t>Placenta</a:t>
            </a:r>
          </a:p>
          <a:p>
            <a:pPr indent="0" marL="0">
              <a:buNone/>
            </a:pPr>
            <a:endParaRPr b="1" dirty="0" sz="2000" lang="en-US">
              <a:latin typeface="Comic Sans MS" panose="030F0702030302020204" pitchFamily="66" charset="0"/>
            </a:endParaRP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Weight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Staining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Adherent clots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Structural abnormality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Velamentous insertion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Edema/ hydr</a:t>
            </a:r>
            <a:r>
              <a:rPr dirty="0" sz="2400" lang="en-US">
                <a:latin typeface="Comic Sans MS" panose="030F0702030302020204" pitchFamily="66" charset="0"/>
              </a:rPr>
              <a:t>opic </a:t>
            </a:r>
            <a:r>
              <a:rPr dirty="0" sz="2400" lang="en-US" smtClean="0">
                <a:latin typeface="Comic Sans MS" panose="030F0702030302020204" pitchFamily="66" charset="0"/>
              </a:rPr>
              <a:t>changes</a:t>
            </a:r>
            <a:endParaRPr dirty="0" sz="2400" lang="en-US">
              <a:latin typeface="Comic Sans MS" panose="030F0702030302020204" pitchFamily="66" charset="0"/>
            </a:endParaRPr>
          </a:p>
        </p:txBody>
      </p:sp>
      <p:sp>
        <p:nvSpPr>
          <p:cNvPr id="1048664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1304074"/>
            <a:ext cx="4450842" cy="6087326"/>
          </a:xfrm>
        </p:spPr>
        <p:txBody>
          <a:bodyPr/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Infant </a:t>
            </a:r>
            <a:r>
              <a:rPr b="1" dirty="0" sz="2000" lang="en-US" smtClean="0">
                <a:latin typeface="Comic Sans MS" panose="030F0702030302020204" pitchFamily="66" charset="0"/>
              </a:rPr>
              <a:t>description</a:t>
            </a:r>
          </a:p>
          <a:p>
            <a:pPr indent="0" marL="0">
              <a:buNone/>
            </a:pPr>
            <a:endParaRPr b="1" dirty="0" sz="2000" lang="en-US">
              <a:latin typeface="Comic Sans MS" panose="030F0702030302020204" pitchFamily="66" charset="0"/>
            </a:endParaRP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Malformation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Skin staining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Degree of maceration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Color-pale , plethoric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Umbilical </a:t>
            </a:r>
            <a:r>
              <a:rPr b="1" dirty="0" sz="2000" lang="en-US" smtClean="0">
                <a:latin typeface="Comic Sans MS" panose="030F0702030302020204" pitchFamily="66" charset="0"/>
              </a:rPr>
              <a:t>cord</a:t>
            </a:r>
          </a:p>
          <a:p>
            <a:pPr indent="0" marL="0">
              <a:buNone/>
            </a:pPr>
            <a:endParaRPr b="1" dirty="0" sz="2000" lang="en-US">
              <a:latin typeface="Comic Sans MS" panose="030F0702030302020204" pitchFamily="66" charset="0"/>
            </a:endParaRP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Prolapse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Entanglement-neck, </a:t>
            </a:r>
            <a:r>
              <a:rPr b="1" dirty="0" sz="2000" lang="en-US" err="1" smtClean="0">
                <a:latin typeface="Comic Sans MS" panose="030F0702030302020204" pitchFamily="66" charset="0"/>
              </a:rPr>
              <a:t>arms,legs</a:t>
            </a:r>
            <a:endParaRPr b="1" dirty="0" sz="2000" lang="en-US">
              <a:latin typeface="Comic Sans MS" panose="030F0702030302020204" pitchFamily="66" charset="0"/>
            </a:endParaRP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Hematoma or stricture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Number of vessels</a:t>
            </a:r>
          </a:p>
          <a:p>
            <a:pPr indent="0" marL="0">
              <a:buNone/>
            </a:pPr>
            <a:r>
              <a:rPr b="1" dirty="0" sz="2000" lang="en-US">
                <a:latin typeface="Comic Sans MS" panose="030F0702030302020204" pitchFamily="66" charset="0"/>
              </a:rPr>
              <a:t>• Length</a:t>
            </a:r>
          </a:p>
        </p:txBody>
      </p:sp>
      <p:sp>
        <p:nvSpPr>
          <p:cNvPr id="1048665" name="Rectangle 1"/>
          <p:cNvSpPr/>
          <p:nvPr/>
        </p:nvSpPr>
        <p:spPr>
          <a:xfrm>
            <a:off x="7159425" y="1124667"/>
            <a:ext cx="2898975" cy="1569660"/>
          </a:xfrm>
          <a:prstGeom prst="rect"/>
        </p:spPr>
        <p:txBody>
          <a:bodyPr wrap="square">
            <a:spAutoFit/>
          </a:bodyPr>
          <a:p>
            <a:r>
              <a:rPr b="1" dirty="0" sz="2400" lang="en-US" smtClean="0">
                <a:latin typeface="Comic Sans MS" panose="030F0702030302020204" pitchFamily="66" charset="0"/>
              </a:rPr>
              <a:t>	Membranes</a:t>
            </a:r>
          </a:p>
          <a:p>
            <a:endParaRPr b="1" dirty="0" sz="2400" lang="en-US">
              <a:latin typeface="Comic Sans MS" panose="030F0702030302020204" pitchFamily="66" charset="0"/>
            </a:endParaRPr>
          </a:p>
          <a:p>
            <a:r>
              <a:rPr b="1" dirty="0" sz="2400" lang="en-US" smtClean="0">
                <a:latin typeface="Comic Sans MS" panose="030F0702030302020204" pitchFamily="66" charset="0"/>
              </a:rPr>
              <a:t>	•Stained</a:t>
            </a:r>
            <a:endParaRPr b="1" dirty="0" sz="2400" lang="en-US">
              <a:latin typeface="Comic Sans MS" panose="030F0702030302020204" pitchFamily="66" charset="0"/>
            </a:endParaRPr>
          </a:p>
          <a:p>
            <a:r>
              <a:rPr b="1" dirty="0" sz="2400" lang="en-US" smtClean="0">
                <a:latin typeface="Comic Sans MS" panose="030F0702030302020204" pitchFamily="66" charset="0"/>
              </a:rPr>
              <a:t>	•Thickening</a:t>
            </a:r>
            <a:endParaRPr b="1" dirty="0" sz="2400" 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object 2"/>
          <p:cNvSpPr txBox="1">
            <a:spLocks noGrp="1"/>
          </p:cNvSpPr>
          <p:nvPr>
            <p:ph type="title"/>
          </p:nvPr>
        </p:nvSpPr>
        <p:spPr>
          <a:xfrm>
            <a:off x="1297939" y="1951735"/>
            <a:ext cx="7846061" cy="5137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z="3200" i="1" spc="-190">
                <a:latin typeface="Palatino Linotype"/>
                <a:cs typeface="Palatino Linotype"/>
              </a:rPr>
              <a:t>III</a:t>
            </a:r>
            <a:r>
              <a:rPr b="1" sz="3200" i="1" spc="-190" smtClean="0">
                <a:latin typeface="Palatino Linotype"/>
                <a:cs typeface="Palatino Linotype"/>
              </a:rPr>
              <a:t>.</a:t>
            </a:r>
            <a:r>
              <a:rPr b="1" dirty="0" sz="3200" i="1" lang="en-US" spc="-190" smtClean="0">
                <a:latin typeface="Palatino Linotype"/>
                <a:cs typeface="Palatino Linotype"/>
              </a:rPr>
              <a:t> </a:t>
            </a:r>
            <a:r>
              <a:rPr b="1" sz="3200" i="1" spc="-190" smtClean="0">
                <a:latin typeface="Century Gothic" panose="020B0502020202020204" pitchFamily="34" charset="0"/>
                <a:cs typeface="Palatino Linotype"/>
              </a:rPr>
              <a:t>FETAL </a:t>
            </a:r>
            <a:r>
              <a:rPr b="1" dirty="0" sz="3200" i="1" spc="-240">
                <a:latin typeface="Century Gothic" panose="020B0502020202020204" pitchFamily="34" charset="0"/>
                <a:cs typeface="Palatino Linotype"/>
              </a:rPr>
              <a:t>AUTOPSY </a:t>
            </a:r>
            <a:r>
              <a:rPr b="1" dirty="0" sz="3200" i="1" spc="-400">
                <a:latin typeface="Century Gothic" panose="020B0502020202020204" pitchFamily="34" charset="0"/>
                <a:cs typeface="Palatino Linotype"/>
              </a:rPr>
              <a:t>&amp;</a:t>
            </a:r>
            <a:r>
              <a:rPr b="1" dirty="0" sz="3200" i="1" spc="-9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-250">
                <a:latin typeface="Century Gothic" panose="020B0502020202020204" pitchFamily="34" charset="0"/>
                <a:cs typeface="Palatino Linotype"/>
              </a:rPr>
              <a:t>KARYOTYPING</a:t>
            </a:r>
            <a:endParaRPr sz="320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1048667" name="object 3"/>
          <p:cNvSpPr/>
          <p:nvPr/>
        </p:nvSpPr>
        <p:spPr>
          <a:xfrm>
            <a:off x="457200" y="3886200"/>
            <a:ext cx="9143999" cy="257251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68" name="object 4"/>
          <p:cNvSpPr txBox="1"/>
          <p:nvPr/>
        </p:nvSpPr>
        <p:spPr>
          <a:xfrm>
            <a:off x="1297939" y="2814318"/>
            <a:ext cx="8303261" cy="2782172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95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70">
                <a:latin typeface="Century Gothic" panose="020B0502020202020204" pitchFamily="34" charset="0"/>
                <a:cs typeface="Palatino Linotype"/>
              </a:rPr>
              <a:t>Radiograph </a:t>
            </a:r>
            <a:r>
              <a:rPr b="1" dirty="0" sz="2800" i="1" spc="-35">
                <a:latin typeface="Century Gothic" panose="020B0502020202020204" pitchFamily="34" charset="0"/>
                <a:cs typeface="Palatino Linotype"/>
              </a:rPr>
              <a:t>- </a:t>
            </a:r>
            <a:r>
              <a:rPr b="1" dirty="0" sz="2800" i="1" spc="65">
                <a:latin typeface="Century Gothic" panose="020B0502020202020204" pitchFamily="34" charset="0"/>
                <a:cs typeface="Palatino Linotype"/>
              </a:rPr>
              <a:t>skeletal</a:t>
            </a:r>
            <a:r>
              <a:rPr b="1" dirty="0" sz="2800" i="1" spc="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75">
                <a:latin typeface="Century Gothic" panose="020B0502020202020204" pitchFamily="34" charset="0"/>
                <a:cs typeface="Palatino Linotype"/>
              </a:rPr>
              <a:t>abnormalities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30">
                <a:latin typeface="Century Gothic" panose="020B0502020202020204" pitchFamily="34" charset="0"/>
                <a:cs typeface="Palatino Linotype"/>
              </a:rPr>
              <a:t>Fetal</a:t>
            </a:r>
            <a:r>
              <a:rPr b="1" dirty="0" sz="2800" i="1" spc="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35">
                <a:latin typeface="Century Gothic" panose="020B0502020202020204" pitchFamily="34" charset="0"/>
                <a:cs typeface="Palatino Linotype"/>
              </a:rPr>
              <a:t>karyotyping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40">
                <a:latin typeface="Century Gothic" panose="020B0502020202020204" pitchFamily="34" charset="0"/>
                <a:cs typeface="Palatino Linotype"/>
              </a:rPr>
              <a:t>Dysmorphic</a:t>
            </a:r>
            <a:r>
              <a:rPr b="1" dirty="0" sz="2800" i="1" spc="1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55">
                <a:latin typeface="Century Gothic" panose="020B0502020202020204" pitchFamily="34" charset="0"/>
                <a:cs typeface="Palatino Linotype"/>
              </a:rPr>
              <a:t>fetus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25">
                <a:latin typeface="Century Gothic" panose="020B0502020202020204" pitchFamily="34" charset="0"/>
                <a:cs typeface="Palatino Linotype"/>
              </a:rPr>
              <a:t>Hydropic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-10">
                <a:latin typeface="Century Gothic" panose="020B0502020202020204" pitchFamily="34" charset="0"/>
                <a:cs typeface="Palatino Linotype"/>
              </a:rPr>
              <a:t>Signs </a:t>
            </a:r>
            <a:r>
              <a:rPr b="1" dirty="0" sz="2800" i="1" spc="120">
                <a:latin typeface="Century Gothic" panose="020B0502020202020204" pitchFamily="34" charset="0"/>
                <a:cs typeface="Palatino Linotype"/>
              </a:rPr>
              <a:t>of </a:t>
            </a:r>
            <a:r>
              <a:rPr b="1" dirty="0" sz="2800" i="1" spc="110">
                <a:latin typeface="Century Gothic" panose="020B0502020202020204" pitchFamily="34" charset="0"/>
                <a:cs typeface="Palatino Linotype"/>
              </a:rPr>
              <a:t>chromosomal</a:t>
            </a:r>
            <a:r>
              <a:rPr b="1" dirty="0" sz="2800" i="1" spc="-5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95">
                <a:latin typeface="Century Gothic" panose="020B0502020202020204" pitchFamily="34" charset="0"/>
                <a:cs typeface="Palatino Linotype"/>
              </a:rPr>
              <a:t>anomalies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2"/>
          <p:cNvSpPr>
            <a:spLocks noGrp="1"/>
          </p:cNvSpPr>
          <p:nvPr>
            <p:ph type="title"/>
          </p:nvPr>
        </p:nvSpPr>
        <p:spPr>
          <a:xfrm>
            <a:off x="377756" y="355310"/>
            <a:ext cx="9680643" cy="769357"/>
          </a:xfrm>
        </p:spPr>
        <p:txBody>
          <a:bodyPr/>
          <a:p>
            <a:r>
              <a:rPr dirty="0" sz="3600" lang="en-US"/>
              <a:t>III. </a:t>
            </a:r>
            <a:r>
              <a:rPr dirty="0" sz="3600" lang="en-US" smtClean="0"/>
              <a:t>FETAL AUTOPSY &amp; KARYOTYPING</a:t>
            </a:r>
            <a:endParaRPr dirty="0" sz="5400" lang="en-US"/>
          </a:p>
        </p:txBody>
      </p:sp>
      <p:sp>
        <p:nvSpPr>
          <p:cNvPr id="104867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736880" y="1551388"/>
            <a:ext cx="8711920" cy="5099536"/>
          </a:xfrm>
        </p:spPr>
        <p:txBody>
          <a:bodyPr/>
          <a:p>
            <a:pPr indent="0" marL="0">
              <a:buNone/>
            </a:pPr>
            <a:r>
              <a:rPr dirty="0" sz="2400" lang="en-US">
                <a:latin typeface="Comic Sans MS" panose="030F0702030302020204" pitchFamily="66" charset="0"/>
              </a:rPr>
              <a:t>• </a:t>
            </a:r>
            <a:r>
              <a:rPr b="1" dirty="0" sz="2800" lang="en-US">
                <a:latin typeface="Comic Sans MS" panose="030F0702030302020204" pitchFamily="66" charset="0"/>
              </a:rPr>
              <a:t>These 2 are important tests in SB evaluation</a:t>
            </a:r>
          </a:p>
          <a:p>
            <a:pPr indent="0" marL="0">
              <a:buNone/>
            </a:pPr>
            <a:r>
              <a:rPr b="1" dirty="0" sz="2800" lang="en-US">
                <a:latin typeface="Comic Sans MS" panose="030F0702030302020204" pitchFamily="66" charset="0"/>
              </a:rPr>
              <a:t>(Pinar, 2014)</a:t>
            </a:r>
          </a:p>
          <a:p>
            <a:pPr indent="0" marL="0">
              <a:buNone/>
            </a:pPr>
            <a:r>
              <a:rPr b="1" dirty="0" sz="2800" lang="en-US">
                <a:latin typeface="Comic Sans MS" panose="030F0702030302020204" pitchFamily="66" charset="0"/>
              </a:rPr>
              <a:t>• Crucial for future pregnancy</a:t>
            </a:r>
          </a:p>
          <a:p>
            <a:pPr indent="0" marL="0">
              <a:buNone/>
            </a:pPr>
            <a:r>
              <a:rPr b="1" dirty="0" sz="2800" lang="en-US">
                <a:latin typeface="Comic Sans MS" panose="030F0702030302020204" pitchFamily="66" charset="0"/>
              </a:rPr>
              <a:t>• Appropriate consent req to take fetal tissue,Autopsy</a:t>
            </a:r>
          </a:p>
          <a:p>
            <a:pPr indent="0" marL="0">
              <a:buNone/>
            </a:pPr>
            <a:r>
              <a:rPr b="1" dirty="0" sz="2800" lang="en-US">
                <a:latin typeface="Comic Sans MS" panose="030F0702030302020204" pitchFamily="66" charset="0"/>
              </a:rPr>
              <a:t>• Ideally should be done by perinatal pathologist</a:t>
            </a:r>
          </a:p>
          <a:p>
            <a:pPr indent="0" marL="0">
              <a:buNone/>
            </a:pPr>
            <a:r>
              <a:rPr b="1" dirty="0" sz="2800" lang="en-US">
                <a:latin typeface="Comic Sans MS" panose="030F0702030302020204" pitchFamily="66" charset="0"/>
              </a:rPr>
              <a:t>• If denied, post mortem MRI should be considered</a:t>
            </a:r>
          </a:p>
          <a:p>
            <a:pPr indent="0" marL="0">
              <a:buNone/>
            </a:pPr>
            <a:r>
              <a:rPr b="1" dirty="0" sz="2800" lang="en-US">
                <a:latin typeface="Comic Sans MS" panose="030F0702030302020204" pitchFamily="66" charset="0"/>
              </a:rPr>
              <a:t>• Radiographs if indicated for skeletal abnormalities</a:t>
            </a:r>
          </a:p>
          <a:p>
            <a:pPr indent="0" marL="0">
              <a:buNone/>
            </a:pPr>
            <a:endParaRPr b="1" dirty="0" sz="2800" lang="en-US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object 2"/>
          <p:cNvSpPr txBox="1">
            <a:spLocks noGrp="1"/>
          </p:cNvSpPr>
          <p:nvPr>
            <p:ph type="title"/>
          </p:nvPr>
        </p:nvSpPr>
        <p:spPr>
          <a:xfrm>
            <a:off x="1297939" y="1951735"/>
            <a:ext cx="7388861" cy="5137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z="3200" i="1" spc="-220">
                <a:latin typeface="Century Gothic" panose="020B0502020202020204" pitchFamily="34" charset="0"/>
                <a:cs typeface="Palatino Linotype"/>
              </a:rPr>
              <a:t>IV</a:t>
            </a:r>
            <a:r>
              <a:rPr b="1" sz="3200" i="1" spc="-220" smtClean="0">
                <a:latin typeface="Century Gothic" panose="020B0502020202020204" pitchFamily="34" charset="0"/>
                <a:cs typeface="Palatino Linotype"/>
              </a:rPr>
              <a:t>.</a:t>
            </a:r>
            <a:r>
              <a:rPr b="1" dirty="0" sz="3200" i="1" lang="en-US" spc="-220" smtClean="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sz="3200" i="1" spc="-220" smtClean="0">
                <a:latin typeface="Century Gothic" panose="020B0502020202020204" pitchFamily="34" charset="0"/>
                <a:cs typeface="Palatino Linotype"/>
              </a:rPr>
              <a:t>PLACENTAL</a:t>
            </a:r>
            <a:r>
              <a:rPr b="1" sz="3200" i="1" spc="-10" smtClean="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-204">
                <a:latin typeface="Century Gothic" panose="020B0502020202020204" pitchFamily="34" charset="0"/>
                <a:cs typeface="Palatino Linotype"/>
              </a:rPr>
              <a:t>INVESTIGATIONS</a:t>
            </a:r>
            <a:endParaRPr sz="320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1048672" name="object 3"/>
          <p:cNvSpPr/>
          <p:nvPr/>
        </p:nvSpPr>
        <p:spPr>
          <a:xfrm>
            <a:off x="457200" y="3886200"/>
            <a:ext cx="9143999" cy="257251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73" name="object 4"/>
          <p:cNvSpPr txBox="1"/>
          <p:nvPr/>
        </p:nvSpPr>
        <p:spPr>
          <a:xfrm>
            <a:off x="1297938" y="2814318"/>
            <a:ext cx="7388861" cy="299761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95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400" i="1" spc="25">
                <a:latin typeface="Century Gothic" panose="020B0502020202020204" pitchFamily="34" charset="0"/>
                <a:cs typeface="Palatino Linotype"/>
              </a:rPr>
              <a:t>Chorioncity</a:t>
            </a:r>
            <a:endParaRPr b="1" sz="24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400" i="1" spc="70">
                <a:latin typeface="Century Gothic" panose="020B0502020202020204" pitchFamily="34" charset="0"/>
                <a:cs typeface="Palatino Linotype"/>
              </a:rPr>
              <a:t>Thrombosis</a:t>
            </a:r>
            <a:endParaRPr b="1" sz="24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400" i="1" spc="40">
                <a:latin typeface="Century Gothic" panose="020B0502020202020204" pitchFamily="34" charset="0"/>
                <a:cs typeface="Palatino Linotype"/>
              </a:rPr>
              <a:t>Vascular</a:t>
            </a:r>
            <a:r>
              <a:rPr b="1" dirty="0" sz="2400" i="1" spc="1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400" i="1" spc="80">
                <a:latin typeface="Century Gothic" panose="020B0502020202020204" pitchFamily="34" charset="0"/>
                <a:cs typeface="Palatino Linotype"/>
              </a:rPr>
              <a:t>malformations</a:t>
            </a:r>
            <a:endParaRPr b="1" sz="24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400" i="1" spc="50">
                <a:latin typeface="Century Gothic" panose="020B0502020202020204" pitchFamily="34" charset="0"/>
                <a:cs typeface="Palatino Linotype"/>
              </a:rPr>
              <a:t>Placental</a:t>
            </a:r>
            <a:r>
              <a:rPr b="1" dirty="0" sz="2400" i="1" spc="1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400" i="1" spc="85">
                <a:latin typeface="Century Gothic" panose="020B0502020202020204" pitchFamily="34" charset="0"/>
                <a:cs typeface="Palatino Linotype"/>
              </a:rPr>
              <a:t>blocks</a:t>
            </a:r>
            <a:endParaRPr b="1" sz="24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400" i="1" spc="50">
                <a:latin typeface="Century Gothic" panose="020B0502020202020204" pitchFamily="34" charset="0"/>
                <a:cs typeface="Palatino Linotype"/>
              </a:rPr>
              <a:t>Placental </a:t>
            </a:r>
            <a:r>
              <a:rPr b="1" dirty="0" sz="2400" i="1" spc="90">
                <a:latin typeface="Century Gothic" panose="020B0502020202020204" pitchFamily="34" charset="0"/>
                <a:cs typeface="Palatino Linotype"/>
              </a:rPr>
              <a:t>swabs </a:t>
            </a:r>
            <a:r>
              <a:rPr b="1" dirty="0" sz="2400" i="1" spc="80">
                <a:latin typeface="Century Gothic" panose="020B0502020202020204" pitchFamily="34" charset="0"/>
                <a:cs typeface="Palatino Linotype"/>
              </a:rPr>
              <a:t>for</a:t>
            </a:r>
            <a:r>
              <a:rPr b="1" dirty="0" sz="2400" i="1" spc="-9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400" i="1" spc="50">
                <a:latin typeface="Century Gothic" panose="020B0502020202020204" pitchFamily="34" charset="0"/>
                <a:cs typeface="Palatino Linotype"/>
              </a:rPr>
              <a:t>infections</a:t>
            </a:r>
            <a:endParaRPr b="1" sz="2400">
              <a:latin typeface="Century Gothic" panose="020B0502020202020204" pitchFamily="34" charset="0"/>
              <a:cs typeface="Palatino Linotype"/>
            </a:endParaRPr>
          </a:p>
          <a:p>
            <a:pPr indent="-393700" marL="405765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405765"/>
                <a:tab algn="l" pos="406400"/>
              </a:tabLst>
            </a:pPr>
            <a:r>
              <a:rPr b="1" dirty="0" sz="2400" i="1" spc="25">
                <a:latin typeface="Century Gothic" panose="020B0502020202020204" pitchFamily="34" charset="0"/>
                <a:cs typeface="Palatino Linotype"/>
              </a:rPr>
              <a:t>Uacterial </a:t>
            </a:r>
            <a:r>
              <a:rPr b="1" dirty="0" sz="2400" i="1" spc="35">
                <a:latin typeface="Century Gothic" panose="020B0502020202020204" pitchFamily="34" charset="0"/>
                <a:cs typeface="Palatino Linotype"/>
              </a:rPr>
              <a:t>cultures </a:t>
            </a:r>
            <a:r>
              <a:rPr b="1" dirty="0" sz="2400" i="1" spc="80">
                <a:latin typeface="Century Gothic" panose="020B0502020202020204" pitchFamily="34" charset="0"/>
                <a:cs typeface="Palatino Linotype"/>
              </a:rPr>
              <a:t>for </a:t>
            </a:r>
            <a:r>
              <a:rPr b="1" dirty="0" sz="2400" i="1" spc="-80">
                <a:latin typeface="Century Gothic" panose="020B0502020202020204" pitchFamily="34" charset="0"/>
                <a:cs typeface="Palatino Linotype"/>
              </a:rPr>
              <a:t>E. </a:t>
            </a:r>
            <a:r>
              <a:rPr b="1" dirty="0" sz="2400" i="1" spc="-10">
                <a:latin typeface="Century Gothic" panose="020B0502020202020204" pitchFamily="34" charset="0"/>
                <a:cs typeface="Palatino Linotype"/>
              </a:rPr>
              <a:t>Coli,</a:t>
            </a:r>
            <a:r>
              <a:rPr b="1" dirty="0" sz="2400" i="1" spc="1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400" i="1" spc="20">
                <a:latin typeface="Century Gothic" panose="020B0502020202020204" pitchFamily="34" charset="0"/>
                <a:cs typeface="Palatino Linotype"/>
              </a:rPr>
              <a:t>Listeria</a:t>
            </a:r>
            <a:endParaRPr b="1" sz="240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object 2"/>
          <p:cNvSpPr txBox="1">
            <a:spLocks noGrp="1"/>
          </p:cNvSpPr>
          <p:nvPr>
            <p:ph type="title"/>
          </p:nvPr>
        </p:nvSpPr>
        <p:spPr>
          <a:xfrm>
            <a:off x="1297939" y="1951735"/>
            <a:ext cx="6322061" cy="5137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z="3200" i="1" spc="-215">
                <a:latin typeface="Palatino Linotype"/>
                <a:cs typeface="Palatino Linotype"/>
              </a:rPr>
              <a:t>V</a:t>
            </a:r>
            <a:r>
              <a:rPr b="1" sz="3200" i="1" spc="-215" smtClean="0">
                <a:latin typeface="Palatino Linotype"/>
                <a:cs typeface="Palatino Linotype"/>
              </a:rPr>
              <a:t>.</a:t>
            </a:r>
            <a:r>
              <a:rPr b="1" dirty="0" sz="3200" i="1" lang="en-US" spc="-215" smtClean="0">
                <a:latin typeface="Palatino Linotype"/>
                <a:cs typeface="Palatino Linotype"/>
              </a:rPr>
              <a:t>    </a:t>
            </a:r>
            <a:r>
              <a:rPr b="1" sz="3200" i="1" spc="-215" smtClean="0">
                <a:latin typeface="Century Gothic" panose="020B0502020202020204" pitchFamily="34" charset="0"/>
                <a:cs typeface="Palatino Linotype"/>
              </a:rPr>
              <a:t>MATERNAL</a:t>
            </a:r>
            <a:r>
              <a:rPr b="1" sz="3200" i="1" spc="-55" smtClean="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-254">
                <a:latin typeface="Century Gothic" panose="020B0502020202020204" pitchFamily="34" charset="0"/>
                <a:cs typeface="Palatino Linotype"/>
              </a:rPr>
              <a:t>EVALUATION</a:t>
            </a:r>
            <a:endParaRPr sz="320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1048675" name="object 3"/>
          <p:cNvSpPr/>
          <p:nvPr/>
        </p:nvSpPr>
        <p:spPr>
          <a:xfrm>
            <a:off x="381000" y="3886200"/>
            <a:ext cx="9143999" cy="257251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676" name="object 4"/>
          <p:cNvSpPr txBox="1"/>
          <p:nvPr/>
        </p:nvSpPr>
        <p:spPr>
          <a:xfrm>
            <a:off x="1297939" y="2814318"/>
            <a:ext cx="6169661" cy="2443618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95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3200" i="1" spc="-185">
                <a:latin typeface="Century Gothic" panose="020B0502020202020204" pitchFamily="34" charset="0"/>
                <a:cs typeface="Palatino Linotype"/>
              </a:rPr>
              <a:t>CUC</a:t>
            </a:r>
            <a:endParaRPr b="1" sz="32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3200" i="1" spc="55">
                <a:latin typeface="Century Gothic" panose="020B0502020202020204" pitchFamily="34" charset="0"/>
                <a:cs typeface="Palatino Linotype"/>
              </a:rPr>
              <a:t>Electrophoresis</a:t>
            </a:r>
            <a:endParaRPr b="1" sz="32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3200" i="1" spc="65">
                <a:latin typeface="Century Gothic" panose="020B0502020202020204" pitchFamily="34" charset="0"/>
                <a:cs typeface="Palatino Linotype"/>
              </a:rPr>
              <a:t>Diabetes</a:t>
            </a:r>
            <a:r>
              <a:rPr b="1" dirty="0" sz="3200" i="1" spc="-7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3200" i="1" spc="25">
                <a:latin typeface="Century Gothic" panose="020B0502020202020204" pitchFamily="34" charset="0"/>
                <a:cs typeface="Palatino Linotype"/>
              </a:rPr>
              <a:t>testing</a:t>
            </a:r>
            <a:endParaRPr b="1" sz="32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20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3200" i="1" spc="-170">
                <a:latin typeface="Century Gothic" panose="020B0502020202020204" pitchFamily="34" charset="0"/>
                <a:cs typeface="Palatino Linotype"/>
              </a:rPr>
              <a:t>TFT</a:t>
            </a:r>
            <a:endParaRPr b="1" sz="320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8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 flipV="1">
            <a:off x="0" y="0"/>
            <a:ext cx="9829800" cy="7620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80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89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 flipV="1">
            <a:off x="0" y="0"/>
            <a:ext cx="10058400" cy="77724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>
          <a:xfrm>
            <a:off x="2152903" y="2905759"/>
            <a:ext cx="5752593" cy="677108"/>
          </a:xfrm>
        </p:spPr>
        <p:txBody>
          <a:bodyPr/>
          <a:p>
            <a:r>
              <a:rPr dirty="0" lang="en-IN"/>
              <a:t>DIAGNOSIS</a:t>
            </a:r>
          </a:p>
        </p:txBody>
      </p:sp>
      <p:sp>
        <p:nvSpPr>
          <p:cNvPr id="1048682" name="Rectangle 3"/>
          <p:cNvSpPr/>
          <p:nvPr/>
        </p:nvSpPr>
        <p:spPr>
          <a:xfrm>
            <a:off x="0" y="0"/>
            <a:ext cx="5319951" cy="449580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r>
              <a:rPr b="1" dirty="0" sz="2400" lang="en-US" smtClean="0">
                <a:solidFill>
                  <a:schemeClr val="tx1"/>
                </a:solidFill>
              </a:rPr>
              <a:t>SYMPTOMS</a:t>
            </a:r>
            <a:endParaRPr b="1" dirty="0" sz="2400" lang="en-US">
              <a:solidFill>
                <a:schemeClr val="tx1"/>
              </a:solidFill>
            </a:endParaRPr>
          </a:p>
          <a:p>
            <a:endParaRPr b="1" dirty="0" sz="2400" lang="en-US" smtClean="0">
              <a:solidFill>
                <a:schemeClr val="tx1"/>
              </a:solidFill>
            </a:endParaRPr>
          </a:p>
          <a:p>
            <a:r>
              <a:rPr dirty="0" sz="2400" lang="en-US" smtClean="0">
                <a:solidFill>
                  <a:srgbClr val="FFFF00"/>
                </a:solidFill>
              </a:rPr>
              <a:t>Absence </a:t>
            </a:r>
            <a:r>
              <a:rPr dirty="0" sz="2400" lang="en-US">
                <a:solidFill>
                  <a:srgbClr val="FFFF00"/>
                </a:solidFill>
              </a:rPr>
              <a:t>of fetal movements which were previously noted by the patient</a:t>
            </a:r>
            <a:r>
              <a:rPr dirty="0" sz="2400" lang="en-US" smtClean="0">
                <a:solidFill>
                  <a:srgbClr val="FFFF00"/>
                </a:solidFill>
              </a:rPr>
              <a:t>.</a:t>
            </a:r>
          </a:p>
          <a:p>
            <a:endParaRPr dirty="0" sz="2400" lang="en-US"/>
          </a:p>
          <a:p>
            <a:r>
              <a:rPr b="1" dirty="0" sz="2400" lang="en-US">
                <a:solidFill>
                  <a:schemeClr val="tx1"/>
                </a:solidFill>
              </a:rPr>
              <a:t>SIGNS</a:t>
            </a:r>
            <a:r>
              <a:rPr dirty="0" sz="2400" lang="en-US" smtClean="0"/>
              <a:t>:</a:t>
            </a:r>
          </a:p>
          <a:p>
            <a:endParaRPr dirty="0" sz="2400" lang="en-US" smtClean="0"/>
          </a:p>
          <a:p>
            <a:r>
              <a:rPr dirty="0" sz="2400" lang="en-US" smtClean="0"/>
              <a:t> </a:t>
            </a:r>
            <a:r>
              <a:rPr dirty="0" sz="2400" lang="en-US">
                <a:solidFill>
                  <a:srgbClr val="FFFF00"/>
                </a:solidFill>
              </a:rPr>
              <a:t>Retrogression of the positive breast changes that occur during pregnancy is evident after variable period following death of the fetus.</a:t>
            </a:r>
            <a:endParaRPr dirty="0" sz="2400" lang="en-IN">
              <a:solidFill>
                <a:srgbClr val="FFFF00"/>
              </a:solidFill>
            </a:endParaRPr>
          </a:p>
        </p:txBody>
      </p:sp>
      <p:sp>
        <p:nvSpPr>
          <p:cNvPr id="1048683" name="Rectangle 4"/>
          <p:cNvSpPr/>
          <p:nvPr/>
        </p:nvSpPr>
        <p:spPr>
          <a:xfrm>
            <a:off x="5334000" y="0"/>
            <a:ext cx="4724399" cy="7772400"/>
          </a:xfrm>
          <a:prstGeom prst="rect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en-IN">
                <a:solidFill>
                  <a:schemeClr val="tx1"/>
                </a:solidFill>
              </a:rPr>
              <a:t>INVESTIGATIONS</a:t>
            </a:r>
            <a:r>
              <a:rPr b="1" dirty="0" sz="2400" lang="en-IN" smtClean="0">
                <a:solidFill>
                  <a:schemeClr val="tx1"/>
                </a:solidFill>
              </a:rPr>
              <a:t>:-</a:t>
            </a:r>
          </a:p>
          <a:p>
            <a:pPr algn="ctr"/>
            <a:endParaRPr b="1" dirty="0" sz="2400" lang="en-IN">
              <a:solidFill>
                <a:schemeClr val="tx1"/>
              </a:solidFill>
            </a:endParaRPr>
          </a:p>
          <a:p>
            <a:pPr algn="ctr" indent="-342900" marL="342900">
              <a:buFont typeface="Arial" panose="020B0604020202020204" pitchFamily="34" charset="0"/>
              <a:buChar char="•"/>
            </a:pPr>
            <a:r>
              <a:rPr b="1" dirty="0" sz="2400" lang="en-US" smtClean="0">
                <a:solidFill>
                  <a:schemeClr val="tx1"/>
                </a:solidFill>
              </a:rPr>
              <a:t>SONOGRAPHY</a:t>
            </a:r>
          </a:p>
          <a:p>
            <a:pPr algn="ctr" indent="-342900" marL="342900"/>
            <a:endParaRPr b="1" dirty="0" sz="2400" lang="en-US" smtClean="0">
              <a:solidFill>
                <a:schemeClr val="tx1"/>
              </a:solidFill>
            </a:endParaRPr>
          </a:p>
          <a:p>
            <a:pPr algn="just" indent="-342900" marL="342900"/>
            <a:r>
              <a:rPr b="1" dirty="0" sz="2400" lang="en-US" smtClean="0">
                <a:solidFill>
                  <a:schemeClr val="tx1"/>
                </a:solidFill>
              </a:rPr>
              <a:t>	Earliest </a:t>
            </a:r>
            <a:r>
              <a:rPr b="1" dirty="0" sz="2400" lang="en-US">
                <a:solidFill>
                  <a:schemeClr val="tx1"/>
                </a:solidFill>
              </a:rPr>
              <a:t>diagnosis is possible with </a:t>
            </a:r>
            <a:r>
              <a:rPr b="1" dirty="0" sz="2400" lang="en-US" err="1" smtClean="0">
                <a:solidFill>
                  <a:schemeClr val="tx1"/>
                </a:solidFill>
              </a:rPr>
              <a:t>sonography</a:t>
            </a:r>
            <a:endParaRPr b="1" dirty="0" sz="2400" lang="en-US" smtClean="0">
              <a:solidFill>
                <a:schemeClr val="tx1"/>
              </a:solidFill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endParaRPr b="1" dirty="0" sz="2400" lang="en-US">
              <a:solidFill>
                <a:schemeClr val="tx1"/>
              </a:solidFill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b="1" dirty="0" sz="2400" lang="en-IN" smtClean="0">
                <a:solidFill>
                  <a:schemeClr val="tx1"/>
                </a:solidFill>
              </a:rPr>
              <a:t>X-ray abdomen (SPALDING SIGN)</a:t>
            </a:r>
          </a:p>
          <a:p>
            <a:pPr algn="just" indent="-342900" marL="342900"/>
            <a:endParaRPr b="1" dirty="0" sz="2400" lang="en-IN" smtClean="0">
              <a:solidFill>
                <a:schemeClr val="tx1"/>
              </a:solidFill>
            </a:endParaRPr>
          </a:p>
          <a:p>
            <a:pPr algn="just" indent="-342900" marL="342900"/>
            <a:r>
              <a:rPr b="1" dirty="0" sz="2400" lang="en-IN" smtClean="0">
                <a:solidFill>
                  <a:schemeClr val="tx1"/>
                </a:solidFill>
              </a:rPr>
              <a:t>	</a:t>
            </a:r>
            <a:r>
              <a:rPr b="1" dirty="0" sz="2000" lang="en-US" smtClean="0">
                <a:solidFill>
                  <a:schemeClr val="tx1"/>
                </a:solidFill>
              </a:rPr>
              <a:t>The</a:t>
            </a:r>
            <a:r>
              <a:rPr dirty="0" sz="2000" lang="en-US" smtClean="0">
                <a:solidFill>
                  <a:schemeClr val="tx1"/>
                </a:solidFill>
              </a:rPr>
              <a:t> </a:t>
            </a:r>
            <a:r>
              <a:rPr b="1" dirty="0" sz="2000" lang="en-US">
                <a:solidFill>
                  <a:schemeClr val="tx1"/>
                </a:solidFill>
              </a:rPr>
              <a:t>irregular overlapping of the cranial bones on one another is due to liquefaction of the brain matter and softening of the ligamentous structures supporting the vault. It usually appears 7 days after death, Hyperflexion of the </a:t>
            </a:r>
            <a:r>
              <a:rPr b="1" dirty="0" sz="2000" lang="en-US" smtClean="0">
                <a:solidFill>
                  <a:schemeClr val="tx1"/>
                </a:solidFill>
              </a:rPr>
              <a:t>spine</a:t>
            </a:r>
          </a:p>
          <a:p>
            <a:pPr algn="just" indent="-342900" marL="342900"/>
            <a:endParaRPr b="1" dirty="0" sz="2000" lang="en-US">
              <a:solidFill>
                <a:schemeClr val="tx1"/>
              </a:solidFill>
            </a:endParaRPr>
          </a:p>
          <a:p>
            <a:pPr algn="just" indent="-342900" marL="342900">
              <a:buFont typeface="Arial" panose="020B0604020202020204" pitchFamily="34" charset="0"/>
              <a:buChar char="•"/>
            </a:pPr>
            <a:r>
              <a:rPr b="1" dirty="0" sz="2400" lang="en-US" smtClean="0">
                <a:solidFill>
                  <a:schemeClr val="tx1"/>
                </a:solidFill>
              </a:rPr>
              <a:t>BLOOD</a:t>
            </a:r>
          </a:p>
          <a:p>
            <a:pPr algn="just" indent="-342900" marL="342900">
              <a:buFont typeface="Arial" panose="020B0604020202020204" pitchFamily="34" charset="0"/>
              <a:buChar char="•"/>
            </a:pPr>
            <a:endParaRPr b="1" dirty="0" sz="2400" lang="en-US" smtClean="0">
              <a:solidFill>
                <a:schemeClr val="tx1"/>
              </a:solidFill>
            </a:endParaRPr>
          </a:p>
          <a:p>
            <a:pPr algn="just" indent="-342900" marL="342900"/>
            <a:r>
              <a:rPr b="1" dirty="0" sz="2400" lang="en-US" smtClean="0">
                <a:solidFill>
                  <a:schemeClr val="tx1"/>
                </a:solidFill>
              </a:rPr>
              <a:t>	To </a:t>
            </a:r>
            <a:r>
              <a:rPr b="1" dirty="0" sz="2400" lang="en-US">
                <a:solidFill>
                  <a:schemeClr val="tx1"/>
                </a:solidFill>
              </a:rPr>
              <a:t>estimate the blood fibrinogen level and partial thromboplastin</a:t>
            </a:r>
          </a:p>
        </p:txBody>
      </p:sp>
      <p:pic>
        <p:nvPicPr>
          <p:cNvPr id="2097190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4403878"/>
            <a:ext cx="5319950" cy="3368522"/>
          </a:xfrm>
          <a:prstGeom prst="rect"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object 2"/>
          <p:cNvSpPr txBox="1">
            <a:spLocks noGrp="1"/>
          </p:cNvSpPr>
          <p:nvPr>
            <p:ph type="title"/>
          </p:nvPr>
        </p:nvSpPr>
        <p:spPr>
          <a:xfrm>
            <a:off x="945857" y="381000"/>
            <a:ext cx="7131343" cy="69057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pc="-5" u="sng"/>
              <a:t>INVESTIGATIONS</a:t>
            </a:r>
          </a:p>
        </p:txBody>
      </p:sp>
      <p:sp>
        <p:nvSpPr>
          <p:cNvPr id="1048691" name="object 4"/>
          <p:cNvSpPr txBox="1"/>
          <p:nvPr/>
        </p:nvSpPr>
        <p:spPr>
          <a:xfrm>
            <a:off x="0" y="1371600"/>
            <a:ext cx="4930451" cy="5244128"/>
          </a:xfrm>
          <a:prstGeom prst="rect"/>
        </p:spPr>
        <p:txBody>
          <a:bodyPr bIns="0" lIns="0" rIns="0" rtlCol="0" tIns="129540" vert="horz" wrap="square">
            <a:spAutoFit/>
          </a:bodyPr>
          <a:p>
            <a:pPr indent="-181610" marL="1985645">
              <a:lnSpc>
                <a:spcPct val="100000"/>
              </a:lnSpc>
              <a:spcBef>
                <a:spcPts val="1020"/>
              </a:spcBef>
              <a:buClr>
                <a:srgbClr val="252525"/>
              </a:buClr>
              <a:buFont typeface="Arial"/>
              <a:buChar char="◦"/>
              <a:tabLst>
                <a:tab algn="l" pos="1986280"/>
              </a:tabLst>
            </a:pPr>
            <a:r>
              <a:rPr b="1" dirty="0" sz="2400" lang="en-US" spc="-20" u="sng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SONOGRAPHY</a:t>
            </a:r>
            <a:endParaRPr b="1" dirty="0" sz="2400" lang="en-US" smtClean="0">
              <a:latin typeface="Times New Roman"/>
              <a:cs typeface="Times New Roman"/>
            </a:endParaRPr>
          </a:p>
          <a:p>
            <a:pPr indent="-180975" marL="193040">
              <a:lnSpc>
                <a:spcPct val="100000"/>
              </a:lnSpc>
              <a:spcBef>
                <a:spcPts val="920"/>
              </a:spcBef>
              <a:buClr>
                <a:srgbClr val="252525"/>
              </a:buClr>
              <a:buFont typeface="Arial"/>
              <a:buChar char="◦"/>
              <a:tabLst>
                <a:tab algn="l" pos="193675"/>
              </a:tabLst>
            </a:pPr>
            <a:r>
              <a:rPr b="1" sz="2400" smtClean="0">
                <a:latin typeface="Times New Roman"/>
                <a:cs typeface="Times New Roman"/>
              </a:rPr>
              <a:t>Early </a:t>
            </a:r>
            <a:r>
              <a:rPr b="1" dirty="0" sz="2400" spc="-20">
                <a:latin typeface="Times New Roman"/>
                <a:cs typeface="Times New Roman"/>
              </a:rPr>
              <a:t>diagnosis </a:t>
            </a:r>
            <a:r>
              <a:rPr b="1" dirty="0" sz="2400" spc="15">
                <a:latin typeface="Times New Roman"/>
                <a:cs typeface="Times New Roman"/>
              </a:rPr>
              <a:t>can </a:t>
            </a:r>
            <a:r>
              <a:rPr b="1" dirty="0" sz="2400">
                <a:latin typeface="Times New Roman"/>
                <a:cs typeface="Times New Roman"/>
              </a:rPr>
              <a:t>be </a:t>
            </a:r>
            <a:r>
              <a:rPr b="1" sz="2400">
                <a:latin typeface="Times New Roman"/>
                <a:cs typeface="Times New Roman"/>
              </a:rPr>
              <a:t>done</a:t>
            </a:r>
            <a:r>
              <a:rPr b="1" sz="2400" spc="25">
                <a:latin typeface="Times New Roman"/>
                <a:cs typeface="Times New Roman"/>
              </a:rPr>
              <a:t> </a:t>
            </a:r>
            <a:r>
              <a:rPr b="1" sz="2400" smtClean="0">
                <a:latin typeface="Times New Roman"/>
                <a:cs typeface="Times New Roman"/>
              </a:rPr>
              <a:t>:</a:t>
            </a:r>
            <a:endParaRPr b="1" dirty="0" sz="2400" lang="en-US" smtClean="0">
              <a:latin typeface="Times New Roman"/>
              <a:cs typeface="Times New Roman"/>
            </a:endParaRPr>
          </a:p>
          <a:p>
            <a:pPr indent="-180975" marL="193040">
              <a:lnSpc>
                <a:spcPct val="100000"/>
              </a:lnSpc>
              <a:spcBef>
                <a:spcPts val="920"/>
              </a:spcBef>
              <a:buClr>
                <a:srgbClr val="252525"/>
              </a:buClr>
              <a:buFont typeface="Arial"/>
              <a:buChar char="◦"/>
              <a:tabLst>
                <a:tab algn="l" pos="193675"/>
              </a:tabLst>
            </a:pPr>
            <a:endParaRPr b="1" sz="2400">
              <a:latin typeface="Times New Roman"/>
              <a:cs typeface="Times New Roman"/>
            </a:endParaRPr>
          </a:p>
          <a:p>
            <a:pPr indent="-457834" marL="469900" marR="5080">
              <a:lnSpc>
                <a:spcPct val="99100"/>
              </a:lnSpc>
              <a:spcBef>
                <a:spcPts val="935"/>
              </a:spcBef>
              <a:buClr>
                <a:srgbClr val="252525"/>
              </a:buClr>
              <a:buFont typeface="Arial"/>
              <a:buChar char="•"/>
              <a:tabLst>
                <a:tab algn="l" pos="469900"/>
                <a:tab algn="l" pos="470534"/>
              </a:tabLst>
            </a:pPr>
            <a:r>
              <a:rPr b="1" dirty="0" sz="2400" spc="15">
                <a:latin typeface="Times New Roman"/>
                <a:cs typeface="Times New Roman"/>
              </a:rPr>
              <a:t>Lack </a:t>
            </a:r>
            <a:r>
              <a:rPr b="1" dirty="0" sz="2400">
                <a:latin typeface="Times New Roman"/>
                <a:cs typeface="Times New Roman"/>
              </a:rPr>
              <a:t>of </a:t>
            </a:r>
            <a:r>
              <a:rPr b="1" dirty="0" sz="2400" spc="-15">
                <a:latin typeface="Times New Roman"/>
                <a:cs typeface="Times New Roman"/>
              </a:rPr>
              <a:t>all </a:t>
            </a:r>
            <a:r>
              <a:rPr b="1" dirty="0" sz="2400" spc="10">
                <a:latin typeface="Times New Roman"/>
                <a:cs typeface="Times New Roman"/>
              </a:rPr>
              <a:t>fetal </a:t>
            </a:r>
            <a:r>
              <a:rPr b="1" dirty="0" sz="2400" spc="-5">
                <a:latin typeface="Times New Roman"/>
                <a:cs typeface="Times New Roman"/>
              </a:rPr>
              <a:t>movements </a:t>
            </a:r>
            <a:r>
              <a:rPr b="1" dirty="0" sz="2400" spc="-10">
                <a:latin typeface="Times New Roman"/>
                <a:cs typeface="Times New Roman"/>
              </a:rPr>
              <a:t>during </a:t>
            </a:r>
            <a:r>
              <a:rPr b="1" dirty="0" sz="2400">
                <a:latin typeface="Times New Roman"/>
                <a:cs typeface="Times New Roman"/>
              </a:rPr>
              <a:t>a 10 </a:t>
            </a:r>
            <a:r>
              <a:rPr b="1" dirty="0" sz="2400" spc="-20">
                <a:latin typeface="Times New Roman"/>
                <a:cs typeface="Times New Roman"/>
              </a:rPr>
              <a:t>minute  </a:t>
            </a:r>
            <a:r>
              <a:rPr b="1" dirty="0" sz="2400" spc="-5">
                <a:latin typeface="Times New Roman"/>
                <a:cs typeface="Times New Roman"/>
              </a:rPr>
              <a:t>period observation </a:t>
            </a:r>
            <a:r>
              <a:rPr b="1" dirty="0" sz="2400" spc="-20">
                <a:latin typeface="Times New Roman"/>
                <a:cs typeface="Times New Roman"/>
              </a:rPr>
              <a:t>with </a:t>
            </a:r>
            <a:r>
              <a:rPr b="1" dirty="0" sz="2400" spc="10">
                <a:latin typeface="Times New Roman"/>
                <a:cs typeface="Times New Roman"/>
              </a:rPr>
              <a:t>real </a:t>
            </a:r>
            <a:r>
              <a:rPr b="1" dirty="0" sz="2400" spc="-25">
                <a:latin typeface="Times New Roman"/>
                <a:cs typeface="Times New Roman"/>
              </a:rPr>
              <a:t>time </a:t>
            </a:r>
            <a:r>
              <a:rPr b="1" dirty="0" sz="2400" spc="-5">
                <a:latin typeface="Times New Roman"/>
                <a:cs typeface="Times New Roman"/>
              </a:rPr>
              <a:t>sonar </a:t>
            </a:r>
            <a:r>
              <a:rPr b="1" dirty="0" sz="2400" spc="-30">
                <a:latin typeface="Times New Roman"/>
                <a:cs typeface="Times New Roman"/>
              </a:rPr>
              <a:t>is </a:t>
            </a:r>
            <a:r>
              <a:rPr b="1" dirty="0" sz="2400">
                <a:latin typeface="Times New Roman"/>
                <a:cs typeface="Times New Roman"/>
              </a:rPr>
              <a:t>a  </a:t>
            </a:r>
            <a:r>
              <a:rPr b="1" dirty="0" sz="2400" spc="-5">
                <a:latin typeface="Times New Roman"/>
                <a:cs typeface="Times New Roman"/>
              </a:rPr>
              <a:t>strong </a:t>
            </a:r>
            <a:r>
              <a:rPr b="1" dirty="0" sz="2400" spc="-10">
                <a:latin typeface="Times New Roman"/>
                <a:cs typeface="Times New Roman"/>
              </a:rPr>
              <a:t>presumptive </a:t>
            </a:r>
            <a:r>
              <a:rPr b="1" dirty="0" sz="2400">
                <a:latin typeface="Times New Roman"/>
                <a:cs typeface="Times New Roman"/>
              </a:rPr>
              <a:t>evidence of </a:t>
            </a:r>
            <a:r>
              <a:rPr b="1" dirty="0" sz="2400" spc="10">
                <a:latin typeface="Times New Roman"/>
                <a:cs typeface="Times New Roman"/>
              </a:rPr>
              <a:t>fetal</a:t>
            </a:r>
            <a:r>
              <a:rPr b="1" dirty="0" sz="2400" spc="-20">
                <a:latin typeface="Times New Roman"/>
                <a:cs typeface="Times New Roman"/>
              </a:rPr>
              <a:t> </a:t>
            </a:r>
            <a:r>
              <a:rPr b="1" sz="2400" spc="10">
                <a:latin typeface="Times New Roman"/>
                <a:cs typeface="Times New Roman"/>
              </a:rPr>
              <a:t>death</a:t>
            </a:r>
            <a:r>
              <a:rPr b="1" sz="2400" spc="10" smtClean="0">
                <a:latin typeface="Times New Roman"/>
                <a:cs typeface="Times New Roman"/>
              </a:rPr>
              <a:t>.</a:t>
            </a:r>
            <a:endParaRPr b="1" dirty="0" sz="2400" lang="en-US" spc="10" smtClean="0">
              <a:latin typeface="Times New Roman"/>
              <a:cs typeface="Times New Roman"/>
            </a:endParaRPr>
          </a:p>
          <a:p>
            <a:pPr indent="-457834" marL="469900" marR="5080">
              <a:lnSpc>
                <a:spcPct val="99100"/>
              </a:lnSpc>
              <a:spcBef>
                <a:spcPts val="935"/>
              </a:spcBef>
              <a:buClr>
                <a:srgbClr val="252525"/>
              </a:buClr>
              <a:buFont typeface="Arial"/>
              <a:buChar char="•"/>
              <a:tabLst>
                <a:tab algn="l" pos="469900"/>
                <a:tab algn="l" pos="470534"/>
              </a:tabLst>
            </a:pPr>
            <a:endParaRPr b="1" sz="2400">
              <a:latin typeface="Times New Roman"/>
              <a:cs typeface="Times New Roman"/>
            </a:endParaRPr>
          </a:p>
          <a:p>
            <a:pPr indent="-457834" marL="469900" marR="168910">
              <a:lnSpc>
                <a:spcPct val="100800"/>
              </a:lnSpc>
              <a:spcBef>
                <a:spcPts val="905"/>
              </a:spcBef>
              <a:buClr>
                <a:srgbClr val="252525"/>
              </a:buClr>
              <a:buFont typeface="Arial"/>
              <a:buChar char="•"/>
              <a:tabLst>
                <a:tab algn="l" pos="469900"/>
                <a:tab algn="l" pos="470534"/>
              </a:tabLst>
            </a:pPr>
            <a:r>
              <a:rPr b="1" dirty="0" sz="2400" spc="-20">
                <a:latin typeface="Times New Roman"/>
                <a:cs typeface="Times New Roman"/>
              </a:rPr>
              <a:t>Oligohydramnios </a:t>
            </a:r>
            <a:r>
              <a:rPr b="1" dirty="0" sz="2400" spc="5">
                <a:latin typeface="Times New Roman"/>
                <a:cs typeface="Times New Roman"/>
              </a:rPr>
              <a:t>and </a:t>
            </a:r>
            <a:r>
              <a:rPr b="1" dirty="0" sz="2400" spc="-10">
                <a:latin typeface="Times New Roman"/>
                <a:cs typeface="Times New Roman"/>
              </a:rPr>
              <a:t>collapsed </a:t>
            </a:r>
            <a:r>
              <a:rPr b="1" dirty="0" sz="2400">
                <a:latin typeface="Times New Roman"/>
                <a:cs typeface="Times New Roman"/>
              </a:rPr>
              <a:t>cranial bones  </a:t>
            </a:r>
            <a:r>
              <a:rPr b="1" sz="2400" spc="5">
                <a:latin typeface="Times New Roman"/>
                <a:cs typeface="Times New Roman"/>
              </a:rPr>
              <a:t>are</a:t>
            </a:r>
            <a:r>
              <a:rPr b="1" sz="2400" spc="-60">
                <a:latin typeface="Times New Roman"/>
                <a:cs typeface="Times New Roman"/>
              </a:rPr>
              <a:t> </a:t>
            </a:r>
            <a:r>
              <a:rPr b="1" sz="2400" spc="-5" smtClean="0">
                <a:latin typeface="Times New Roman"/>
                <a:cs typeface="Times New Roman"/>
              </a:rPr>
              <a:t>evident</a:t>
            </a:r>
            <a:endParaRPr b="1" dirty="0" sz="2400" lang="en-US" spc="-5" smtClean="0">
              <a:latin typeface="Times New Roman"/>
              <a:cs typeface="Times New Roman"/>
            </a:endParaRPr>
          </a:p>
          <a:p>
            <a:pPr indent="-457834" marL="469900" marR="168910">
              <a:lnSpc>
                <a:spcPct val="100800"/>
              </a:lnSpc>
              <a:spcBef>
                <a:spcPts val="905"/>
              </a:spcBef>
              <a:buClr>
                <a:srgbClr val="252525"/>
              </a:buClr>
              <a:buFont typeface="Arial"/>
              <a:buChar char="•"/>
              <a:tabLst>
                <a:tab algn="l" pos="469900"/>
                <a:tab algn="l" pos="470534"/>
              </a:tabLst>
            </a:pPr>
            <a:endParaRPr b="1" sz="2400">
              <a:latin typeface="Times New Roman"/>
              <a:cs typeface="Times New Roman"/>
            </a:endParaRPr>
          </a:p>
        </p:txBody>
      </p:sp>
      <p:sp>
        <p:nvSpPr>
          <p:cNvPr id="1048692" name="object 5"/>
          <p:cNvSpPr txBox="1"/>
          <p:nvPr/>
        </p:nvSpPr>
        <p:spPr>
          <a:xfrm>
            <a:off x="5324670" y="1371600"/>
            <a:ext cx="4276530" cy="5629746"/>
          </a:xfrm>
          <a:prstGeom prst="rect"/>
        </p:spPr>
        <p:txBody>
          <a:bodyPr bIns="0" lIns="0" rIns="0" rtlCol="0" tIns="129540" vert="horz" wrap="square">
            <a:spAutoFit/>
          </a:bodyPr>
          <a:p>
            <a:pPr indent="-181610" marL="1280160">
              <a:lnSpc>
                <a:spcPct val="100000"/>
              </a:lnSpc>
              <a:spcBef>
                <a:spcPts val="1020"/>
              </a:spcBef>
              <a:buClr>
                <a:srgbClr val="252525"/>
              </a:buClr>
              <a:buFont typeface="Arial"/>
              <a:buChar char="◦"/>
              <a:tabLst>
                <a:tab algn="l" pos="1280795"/>
              </a:tabLst>
            </a:pPr>
            <a:r>
              <a:rPr b="1" dirty="0" sz="2400" lang="en-US" spc="-25" u="sng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STRAIGHT </a:t>
            </a:r>
            <a:r>
              <a:rPr b="1" dirty="0" sz="2400" lang="en-US" u="sng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X- </a:t>
            </a:r>
            <a:r>
              <a:rPr b="1" dirty="0" sz="2400" lang="en-US" spc="5" u="sng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RAY</a:t>
            </a:r>
            <a:r>
              <a:rPr b="1" dirty="0" sz="2400" lang="en-US" spc="-240" u="sng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 sz="2400" lang="en-US" u="sng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ABDOMEN</a:t>
            </a:r>
            <a:endParaRPr b="1" dirty="0" sz="2400" lang="en-US" smtClean="0">
              <a:latin typeface="Times New Roman"/>
              <a:cs typeface="Times New Roman"/>
            </a:endParaRPr>
          </a:p>
          <a:p>
            <a:pPr indent="-457834" marL="469900" marR="29209">
              <a:lnSpc>
                <a:spcPct val="100000"/>
              </a:lnSpc>
              <a:spcBef>
                <a:spcPts val="919"/>
              </a:spcBef>
              <a:buClr>
                <a:srgbClr val="252525"/>
              </a:buClr>
              <a:buFont typeface="Arial"/>
              <a:buChar char="•"/>
              <a:tabLst>
                <a:tab algn="l" pos="469900"/>
                <a:tab algn="l" pos="470534"/>
                <a:tab algn="l" pos="2830830"/>
              </a:tabLst>
            </a:pPr>
            <a:r>
              <a:rPr b="1" sz="2400" spc="-25" smtClean="0">
                <a:latin typeface="Times New Roman"/>
                <a:cs typeface="Times New Roman"/>
              </a:rPr>
              <a:t>Spalding</a:t>
            </a:r>
            <a:r>
              <a:rPr b="1" sz="2400" spc="160" smtClean="0">
                <a:latin typeface="Times New Roman"/>
                <a:cs typeface="Times New Roman"/>
              </a:rPr>
              <a:t> </a:t>
            </a:r>
            <a:r>
              <a:rPr b="1" dirty="0" sz="2400" spc="-35">
                <a:latin typeface="Times New Roman"/>
                <a:cs typeface="Times New Roman"/>
              </a:rPr>
              <a:t>signs:</a:t>
            </a:r>
            <a:r>
              <a:rPr b="1" dirty="0" sz="2400" spc="195">
                <a:latin typeface="Times New Roman"/>
                <a:cs typeface="Times New Roman"/>
              </a:rPr>
              <a:t> </a:t>
            </a:r>
            <a:r>
              <a:rPr b="1" dirty="0" sz="2400" spc="-20">
                <a:latin typeface="Times New Roman"/>
                <a:cs typeface="Times New Roman"/>
              </a:rPr>
              <a:t>irregular	</a:t>
            </a:r>
            <a:r>
              <a:rPr b="1" dirty="0" sz="2400" spc="-10">
                <a:latin typeface="Times New Roman"/>
                <a:cs typeface="Times New Roman"/>
              </a:rPr>
              <a:t>overlapping </a:t>
            </a:r>
            <a:r>
              <a:rPr b="1" dirty="0" sz="2400">
                <a:latin typeface="Times New Roman"/>
                <a:cs typeface="Times New Roman"/>
              </a:rPr>
              <a:t>of </a:t>
            </a:r>
            <a:r>
              <a:rPr b="1" dirty="0" sz="2400" spc="5">
                <a:latin typeface="Times New Roman"/>
                <a:cs typeface="Times New Roman"/>
              </a:rPr>
              <a:t>the  </a:t>
            </a:r>
            <a:r>
              <a:rPr b="1" dirty="0" sz="2400">
                <a:latin typeface="Times New Roman"/>
                <a:cs typeface="Times New Roman"/>
              </a:rPr>
              <a:t>cranial bones due </a:t>
            </a:r>
            <a:r>
              <a:rPr b="1" dirty="0" sz="2400" spc="10">
                <a:latin typeface="Times New Roman"/>
                <a:cs typeface="Times New Roman"/>
              </a:rPr>
              <a:t>to </a:t>
            </a:r>
            <a:r>
              <a:rPr b="1" dirty="0" sz="2400" spc="-10">
                <a:latin typeface="Times New Roman"/>
                <a:cs typeface="Times New Roman"/>
              </a:rPr>
              <a:t>liquefaction </a:t>
            </a:r>
            <a:r>
              <a:rPr b="1" dirty="0" sz="2400">
                <a:latin typeface="Times New Roman"/>
                <a:cs typeface="Times New Roman"/>
              </a:rPr>
              <a:t>of </a:t>
            </a:r>
            <a:r>
              <a:rPr b="1" dirty="0" sz="2400" spc="5">
                <a:latin typeface="Times New Roman"/>
                <a:cs typeface="Times New Roman"/>
              </a:rPr>
              <a:t>the </a:t>
            </a:r>
            <a:r>
              <a:rPr b="1" dirty="0" sz="2400" spc="-10">
                <a:latin typeface="Times New Roman"/>
                <a:cs typeface="Times New Roman"/>
              </a:rPr>
              <a:t>brain  </a:t>
            </a:r>
            <a:r>
              <a:rPr b="1" dirty="0" sz="2400" spc="5">
                <a:latin typeface="Times New Roman"/>
                <a:cs typeface="Times New Roman"/>
              </a:rPr>
              <a:t>matter and </a:t>
            </a:r>
            <a:r>
              <a:rPr b="1" dirty="0" sz="2400" spc="-5">
                <a:latin typeface="Times New Roman"/>
                <a:cs typeface="Times New Roman"/>
              </a:rPr>
              <a:t>softening </a:t>
            </a:r>
            <a:r>
              <a:rPr b="1" dirty="0" sz="2400">
                <a:latin typeface="Times New Roman"/>
                <a:cs typeface="Times New Roman"/>
              </a:rPr>
              <a:t>of </a:t>
            </a:r>
            <a:r>
              <a:rPr b="1" dirty="0" sz="2400" spc="-20">
                <a:latin typeface="Times New Roman"/>
                <a:cs typeface="Times New Roman"/>
              </a:rPr>
              <a:t>ligamentous  </a:t>
            </a:r>
            <a:r>
              <a:rPr b="1" dirty="0" sz="2400" spc="5">
                <a:latin typeface="Times New Roman"/>
                <a:cs typeface="Times New Roman"/>
              </a:rPr>
              <a:t>structures </a:t>
            </a:r>
            <a:r>
              <a:rPr b="1" dirty="0" sz="2400" spc="-10">
                <a:latin typeface="Times New Roman"/>
                <a:cs typeface="Times New Roman"/>
              </a:rPr>
              <a:t>supporting </a:t>
            </a:r>
            <a:r>
              <a:rPr b="1" dirty="0" sz="2400" spc="5">
                <a:latin typeface="Times New Roman"/>
                <a:cs typeface="Times New Roman"/>
              </a:rPr>
              <a:t>the </a:t>
            </a:r>
            <a:r>
              <a:rPr b="1" dirty="0" sz="2400" spc="-5">
                <a:latin typeface="Times New Roman"/>
                <a:cs typeface="Times New Roman"/>
              </a:rPr>
              <a:t>vault. </a:t>
            </a:r>
            <a:r>
              <a:rPr b="1" dirty="0" sz="2400" spc="-20">
                <a:latin typeface="Times New Roman"/>
                <a:cs typeface="Times New Roman"/>
              </a:rPr>
              <a:t>Seen </a:t>
            </a:r>
            <a:r>
              <a:rPr b="1" dirty="0" sz="2400" spc="10">
                <a:latin typeface="Times New Roman"/>
                <a:cs typeface="Times New Roman"/>
              </a:rPr>
              <a:t>after </a:t>
            </a:r>
            <a:r>
              <a:rPr b="1" dirty="0" sz="2400">
                <a:latin typeface="Times New Roman"/>
                <a:cs typeface="Times New Roman"/>
              </a:rPr>
              <a:t>7  </a:t>
            </a:r>
            <a:r>
              <a:rPr b="1" dirty="0" sz="2400" spc="5">
                <a:latin typeface="Times New Roman"/>
                <a:cs typeface="Times New Roman"/>
              </a:rPr>
              <a:t>days </a:t>
            </a:r>
            <a:r>
              <a:rPr b="1" dirty="0" sz="2400">
                <a:latin typeface="Times New Roman"/>
                <a:cs typeface="Times New Roman"/>
              </a:rPr>
              <a:t>of</a:t>
            </a:r>
            <a:r>
              <a:rPr b="1" dirty="0" sz="2400" spc="-40">
                <a:latin typeface="Times New Roman"/>
                <a:cs typeface="Times New Roman"/>
              </a:rPr>
              <a:t> </a:t>
            </a:r>
            <a:r>
              <a:rPr b="1" sz="2400" spc="10">
                <a:latin typeface="Times New Roman"/>
                <a:cs typeface="Times New Roman"/>
              </a:rPr>
              <a:t>death</a:t>
            </a:r>
            <a:r>
              <a:rPr b="1" sz="2400" spc="10" smtClean="0">
                <a:latin typeface="Times New Roman"/>
                <a:cs typeface="Times New Roman"/>
              </a:rPr>
              <a:t>.</a:t>
            </a:r>
            <a:endParaRPr b="1" dirty="0" sz="2400" lang="en-US" spc="10" smtClean="0">
              <a:latin typeface="Times New Roman"/>
              <a:cs typeface="Times New Roman"/>
            </a:endParaRPr>
          </a:p>
          <a:p>
            <a:pPr indent="-457834" marL="469900" marR="29209">
              <a:lnSpc>
                <a:spcPct val="100000"/>
              </a:lnSpc>
              <a:spcBef>
                <a:spcPts val="919"/>
              </a:spcBef>
              <a:buClr>
                <a:srgbClr val="252525"/>
              </a:buClr>
              <a:buFont typeface="Arial"/>
              <a:buChar char="•"/>
              <a:tabLst>
                <a:tab algn="l" pos="469900"/>
                <a:tab algn="l" pos="470534"/>
                <a:tab algn="l" pos="2830830"/>
              </a:tabLst>
            </a:pPr>
            <a:endParaRPr b="1" sz="2400">
              <a:latin typeface="Times New Roman"/>
              <a:cs typeface="Times New Roman"/>
            </a:endParaRPr>
          </a:p>
          <a:p>
            <a:pPr indent="-457834" marL="469900" marR="163195">
              <a:lnSpc>
                <a:spcPts val="2100"/>
              </a:lnSpc>
              <a:spcBef>
                <a:spcPts val="1040"/>
              </a:spcBef>
              <a:buClr>
                <a:srgbClr val="252525"/>
              </a:buClr>
              <a:buFont typeface="Arial"/>
              <a:buChar char="•"/>
              <a:tabLst>
                <a:tab algn="l" pos="469900"/>
                <a:tab algn="l" pos="470534"/>
              </a:tabLst>
            </a:pPr>
            <a:r>
              <a:rPr b="1" dirty="0" sz="2400" spc="-10">
                <a:latin typeface="Times New Roman"/>
                <a:cs typeface="Times New Roman"/>
              </a:rPr>
              <a:t>Hyperflexion </a:t>
            </a:r>
            <a:r>
              <a:rPr b="1" dirty="0" sz="2400">
                <a:latin typeface="Times New Roman"/>
                <a:cs typeface="Times New Roman"/>
              </a:rPr>
              <a:t>of </a:t>
            </a:r>
            <a:r>
              <a:rPr b="1" dirty="0" sz="2400" spc="5">
                <a:latin typeface="Times New Roman"/>
                <a:cs typeface="Times New Roman"/>
              </a:rPr>
              <a:t>the </a:t>
            </a:r>
            <a:r>
              <a:rPr b="1" dirty="0" sz="2400" spc="-5">
                <a:latin typeface="Times New Roman"/>
                <a:cs typeface="Times New Roman"/>
              </a:rPr>
              <a:t>spine- </a:t>
            </a:r>
            <a:r>
              <a:rPr b="1" dirty="0" sz="2400" spc="-15">
                <a:latin typeface="Times New Roman"/>
                <a:cs typeface="Times New Roman"/>
              </a:rPr>
              <a:t>common </a:t>
            </a:r>
            <a:r>
              <a:rPr b="1" dirty="0" sz="2400" spc="5">
                <a:latin typeface="Times New Roman"/>
                <a:cs typeface="Times New Roman"/>
              </a:rPr>
              <a:t>and  </a:t>
            </a:r>
            <a:r>
              <a:rPr b="1" dirty="0" sz="2400" spc="-20">
                <a:latin typeface="Times New Roman"/>
                <a:cs typeface="Times New Roman"/>
              </a:rPr>
              <a:t>some </a:t>
            </a:r>
            <a:r>
              <a:rPr b="1" dirty="0" sz="2400" spc="-15">
                <a:latin typeface="Times New Roman"/>
                <a:cs typeface="Times New Roman"/>
              </a:rPr>
              <a:t>times </a:t>
            </a:r>
            <a:r>
              <a:rPr b="1" dirty="0" sz="2400">
                <a:latin typeface="Times New Roman"/>
                <a:cs typeface="Times New Roman"/>
              </a:rPr>
              <a:t>hyperextension of </a:t>
            </a:r>
            <a:r>
              <a:rPr b="1" dirty="0" sz="2400" spc="5">
                <a:latin typeface="Times New Roman"/>
                <a:cs typeface="Times New Roman"/>
              </a:rPr>
              <a:t>neck </a:t>
            </a:r>
            <a:r>
              <a:rPr b="1" dirty="0" sz="2400" spc="-30">
                <a:latin typeface="Times New Roman"/>
                <a:cs typeface="Times New Roman"/>
              </a:rPr>
              <a:t>is</a:t>
            </a:r>
            <a:r>
              <a:rPr b="1" dirty="0" sz="2400" spc="90">
                <a:latin typeface="Times New Roman"/>
                <a:cs typeface="Times New Roman"/>
              </a:rPr>
              <a:t> </a:t>
            </a:r>
            <a:r>
              <a:rPr b="1" dirty="0" sz="2400">
                <a:latin typeface="Times New Roman"/>
                <a:cs typeface="Times New Roman"/>
              </a:rPr>
              <a:t>seen.</a:t>
            </a:r>
            <a:endParaRPr b="1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Table 4"/>
          <p:cNvGraphicFramePr>
            <a:graphicFrameLocks noGrp="1"/>
          </p:cNvGraphicFramePr>
          <p:nvPr>
            <p:ph idx="1"/>
          </p:nvPr>
        </p:nvGraphicFramePr>
        <p:xfrm>
          <a:off x="-3" y="0"/>
          <a:ext cx="10058402" cy="777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1"/>
                <a:gridCol w="5029201"/>
              </a:tblGrid>
              <a:tr h="7772400">
                <a:tc>
                  <a:txBody>
                    <a:bodyPr/>
                    <a:p>
                      <a:endParaRPr dirty="0" sz="2000" lang="en-IN"/>
                    </a:p>
                  </a:txBody>
                  <a:tcPr marL="75438" marR="75438" marT="51816" marB="51816"/>
                </a:tc>
                <a:tc>
                  <a:txBody>
                    <a:bodyPr/>
                    <a:p>
                      <a:pPr indent="-285750" marL="285750">
                        <a:buFont typeface="Arial" panose="020B0604020202020204" pitchFamily="34" charset="0"/>
                        <a:buChar char="•"/>
                      </a:pPr>
                      <a:r>
                        <a:rPr dirty="0" sz="2700" lang="en-IN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Appearance of gas shadow in chambers of heart and great vessels – appears as early as 12 hours .</a:t>
                      </a:r>
                    </a:p>
                    <a:p>
                      <a:pPr indent="0" marL="0">
                        <a:buFont typeface="Arial" panose="020B0604020202020204" pitchFamily="34" charset="0"/>
                        <a:buNone/>
                      </a:pPr>
                      <a:endParaRPr dirty="0" sz="2700" lang="en-I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marL="0">
                        <a:buFont typeface="Arial" panose="020B0604020202020204" pitchFamily="34" charset="0"/>
                        <a:buNone/>
                      </a:pPr>
                      <a:endParaRPr dirty="0" sz="2700" lang="en-I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51816" marB="51816"/>
                </a:tc>
              </a:tr>
            </a:tbl>
          </a:graphicData>
        </a:graphic>
      </p:graphicFrame>
      <p:pic>
        <p:nvPicPr>
          <p:cNvPr id="2097191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39471" y="1515618"/>
            <a:ext cx="4463415" cy="4741164"/>
          </a:xfrm>
          <a:prstGeom prst="rect"/>
        </p:spPr>
      </p:pic>
      <p:pic>
        <p:nvPicPr>
          <p:cNvPr id="2097192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400889" y="1737996"/>
            <a:ext cx="4104299" cy="5645785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0058400" cy="7772400"/>
          </a:xfrm>
          <a:prstGeom prst="rect"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048778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477328"/>
          </a:xfrm>
          <a:solidFill>
            <a:srgbClr val="92D050"/>
          </a:solidFill>
        </p:spPr>
        <p:txBody>
          <a:bodyPr/>
          <a:p>
            <a:r>
              <a:rPr b="0" dirty="0" sz="4800" lang="en-US" smtClean="0"/>
              <a:t>	</a:t>
            </a:r>
            <a:br>
              <a:rPr b="0" dirty="0" sz="4800" lang="en-US" smtClean="0"/>
            </a:br>
            <a:r>
              <a:rPr dirty="0" sz="4800" lang="en-US" smtClean="0"/>
              <a:t>		</a:t>
            </a:r>
            <a:r>
              <a:rPr b="0" dirty="0" sz="4800" lang="en-US" smtClean="0"/>
              <a:t>INVESTIGATION</a:t>
            </a:r>
            <a:endParaRPr dirty="0" lang="en-IN"/>
          </a:p>
        </p:txBody>
      </p:sp>
      <p:pic>
        <p:nvPicPr>
          <p:cNvPr id="2097193" name="Picture 2097209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" y="1524000"/>
            <a:ext cx="4411244" cy="5612942"/>
          </a:xfrm>
          <a:prstGeom prst="rect"/>
        </p:spPr>
      </p:pic>
      <p:pic>
        <p:nvPicPr>
          <p:cNvPr id="2097194" name="Picture 2097210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409128" y="1447800"/>
            <a:ext cx="4649272" cy="5012178"/>
          </a:xfrm>
          <a:prstGeom prst="rect"/>
        </p:spPr>
      </p:pic>
      <p:sp>
        <p:nvSpPr>
          <p:cNvPr id="1048694" name="TextBox 1048779"/>
          <p:cNvSpPr txBox="1"/>
          <p:nvPr/>
        </p:nvSpPr>
        <p:spPr>
          <a:xfrm>
            <a:off x="330279" y="6847637"/>
            <a:ext cx="4069354" cy="569387"/>
          </a:xfrm>
          <a:prstGeom prst="rect"/>
        </p:spPr>
        <p:txBody>
          <a:bodyPr rtlCol="0" wrap="square">
            <a:spAutoFit/>
          </a:bodyPr>
          <a:p>
            <a:r>
              <a:rPr b="1" dirty="0" sz="3100" lang="en-US" smtClean="0">
                <a:solidFill>
                  <a:srgbClr val="000000"/>
                </a:solidFill>
              </a:rPr>
              <a:t>1.SONOGRAPHY</a:t>
            </a:r>
            <a:endParaRPr dirty="0" sz="2800" lang="en-IN">
              <a:solidFill>
                <a:srgbClr val="000000"/>
              </a:solidFill>
            </a:endParaRPr>
          </a:p>
        </p:txBody>
      </p:sp>
      <p:sp>
        <p:nvSpPr>
          <p:cNvPr id="1048695" name="TextBox 1048780"/>
          <p:cNvSpPr txBox="1"/>
          <p:nvPr/>
        </p:nvSpPr>
        <p:spPr>
          <a:xfrm>
            <a:off x="4724400" y="6459978"/>
            <a:ext cx="5334000" cy="1015663"/>
          </a:xfrm>
          <a:prstGeom prst="rect"/>
        </p:spPr>
        <p:txBody>
          <a:bodyPr rtlCol="0" wrap="square">
            <a:spAutoFit/>
          </a:bodyPr>
          <a:p>
            <a:endParaRPr b="1" dirty="0" sz="3000" lang="en-US" smtClean="0">
              <a:solidFill>
                <a:srgbClr val="000000"/>
              </a:solidFill>
            </a:endParaRPr>
          </a:p>
          <a:p>
            <a:r>
              <a:rPr b="1" dirty="0" sz="3000" lang="en-US" smtClean="0">
                <a:solidFill>
                  <a:srgbClr val="000000"/>
                </a:solidFill>
              </a:rPr>
              <a:t>      2. STRAIGHTXRAY </a:t>
            </a:r>
            <a:r>
              <a:rPr b="1" dirty="0" sz="3000" lang="en-US">
                <a:solidFill>
                  <a:srgbClr val="000000"/>
                </a:solidFill>
              </a:rPr>
              <a:t>ABDOMEN</a:t>
            </a:r>
            <a:endParaRPr dirty="0" sz="2800"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100584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96" name="Title 2"/>
          <p:cNvSpPr>
            <a:spLocks noGrp="1"/>
          </p:cNvSpPr>
          <p:nvPr>
            <p:ph type="title"/>
          </p:nvPr>
        </p:nvSpPr>
        <p:spPr>
          <a:xfrm>
            <a:off x="533401" y="457201"/>
            <a:ext cx="8991600" cy="677108"/>
          </a:xfrm>
        </p:spPr>
        <p:txBody>
          <a:bodyPr/>
          <a:p>
            <a:r>
              <a:rPr b="0" dirty="0" lang="en-GB" smtClean="0">
                <a:effectLst/>
                <a:latin typeface="Times New Roman" pitchFamily="18" charset="0"/>
                <a:cs typeface="Times New Roman" pitchFamily="18" charset="0"/>
              </a:rPr>
              <a:t>		</a:t>
            </a:r>
            <a:r>
              <a:rPr b="1" dirty="0" lang="en-GB" smtClean="0">
                <a:effectLst/>
                <a:latin typeface="Times New Roman" pitchFamily="18" charset="0"/>
                <a:cs typeface="Times New Roman" pitchFamily="18" charset="0"/>
              </a:rPr>
              <a:t>MANAGEMENT</a:t>
            </a:r>
            <a:endParaRPr b="1" dirty="0" lang="en-GB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2152903" y="457201"/>
            <a:ext cx="5752593" cy="838199"/>
          </a:xfrm>
        </p:spPr>
        <p:txBody>
          <a:bodyPr/>
          <a:p>
            <a:r>
              <a:rPr dirty="0" lang="en-IN"/>
              <a:t>MANAGEMENT</a:t>
            </a:r>
          </a:p>
        </p:txBody>
      </p:sp>
      <p:pic>
        <p:nvPicPr>
          <p:cNvPr id="2097195" name="Content Placeholder 4"/>
          <p:cNvPicPr>
            <a:picLocks noChangeAspect="1" noGrp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b="3285"/>
          <a:stretch>
            <a:fillRect/>
          </a:stretch>
        </p:blipFill>
        <p:spPr>
          <a:xfrm>
            <a:off x="1" y="1295400"/>
            <a:ext cx="10058400" cy="6477000"/>
          </a:xfrm>
          <a:prstGeom prst="rect"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2152903" y="2905759"/>
            <a:ext cx="5752593" cy="677108"/>
          </a:xfrm>
        </p:spPr>
        <p:txBody>
          <a:bodyPr/>
          <a:p>
            <a:endParaRPr dirty="0" lang="en-US"/>
          </a:p>
        </p:txBody>
      </p:sp>
      <p:pic>
        <p:nvPicPr>
          <p:cNvPr id="2097196" name="Content Placeholder 3" descr="mo.jp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304800" y="0"/>
            <a:ext cx="10363200" cy="7772400"/>
          </a:xfrm>
        </p:spPr>
      </p:pic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Title 1"/>
          <p:cNvSpPr>
            <a:spLocks noGrp="1"/>
          </p:cNvSpPr>
          <p:nvPr>
            <p:ph type="title"/>
          </p:nvPr>
        </p:nvSpPr>
        <p:spPr>
          <a:xfrm>
            <a:off x="2152903" y="2905759"/>
            <a:ext cx="5752593" cy="677108"/>
          </a:xfrm>
        </p:spPr>
        <p:txBody>
          <a:bodyPr/>
          <a:p>
            <a:r>
              <a:rPr b="1" dirty="0" lang="en-IN" u="sng" smtClean="0"/>
              <a:t>MANAGEMENT:-</a:t>
            </a:r>
            <a:endParaRPr b="1" dirty="0" lang="en-IN" u="sng"/>
          </a:p>
        </p:txBody>
      </p:sp>
      <p:pic>
        <p:nvPicPr>
          <p:cNvPr id="2097197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0058400" cy="7772400"/>
          </a:xfrm>
          <a:prstGeom prst="rect"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0058400" cy="7772400"/>
          </a:xfrm>
          <a:prstGeom prst="rect"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0058399" cy="7772400"/>
          </a:xfrm>
          <a:prstGeom prst="rect"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object 2"/>
          <p:cNvSpPr txBox="1">
            <a:spLocks noGrp="1"/>
          </p:cNvSpPr>
          <p:nvPr>
            <p:ph type="title"/>
          </p:nvPr>
        </p:nvSpPr>
        <p:spPr>
          <a:xfrm>
            <a:off x="1297939" y="1951735"/>
            <a:ext cx="7007861" cy="566822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3200" i="1" lang="en-US" spc="-235" smtClean="0">
                <a:latin typeface="Century Gothic" panose="020B0502020202020204" pitchFamily="34" charset="0"/>
                <a:cs typeface="Palatino Linotype"/>
              </a:rPr>
              <a:t>           </a:t>
            </a:r>
            <a:r>
              <a:rPr b="1" sz="3600" i="1" spc="-235" smtClean="0">
                <a:latin typeface="Century Gothic" panose="020B0502020202020204" pitchFamily="34" charset="0"/>
                <a:cs typeface="Palatino Linotype"/>
              </a:rPr>
              <a:t>COMPLICATIONS</a:t>
            </a:r>
            <a:endParaRPr sz="3600">
              <a:latin typeface="Century Gothic" panose="020B0502020202020204" pitchFamily="34" charset="0"/>
              <a:cs typeface="Palatino Linotype"/>
            </a:endParaRPr>
          </a:p>
        </p:txBody>
      </p:sp>
      <p:sp>
        <p:nvSpPr>
          <p:cNvPr id="1048701" name="object 3"/>
          <p:cNvSpPr/>
          <p:nvPr/>
        </p:nvSpPr>
        <p:spPr>
          <a:xfrm>
            <a:off x="457200" y="3886200"/>
            <a:ext cx="9143999" cy="2572511"/>
          </a:xfrm>
          <a:prstGeom prst="rect"/>
          <a:blipFill>
            <a:blip xmlns:r="http://schemas.openxmlformats.org/officeDocument/2006/relationships" r:embed="rId1" cstate="print"/>
            <a:stretch>
              <a:fillRect/>
            </a:stretch>
          </a:blipFill>
        </p:spPr>
        <p:txBody>
          <a:bodyPr bIns="0" lIns="0" rIns="0" rtlCol="0" tIns="0" wrap="square"/>
          <a:p/>
        </p:txBody>
      </p:sp>
      <p:sp>
        <p:nvSpPr>
          <p:cNvPr id="1048702" name="object 4"/>
          <p:cNvSpPr txBox="1"/>
          <p:nvPr/>
        </p:nvSpPr>
        <p:spPr>
          <a:xfrm>
            <a:off x="1297938" y="2661309"/>
            <a:ext cx="8379462" cy="4486485"/>
          </a:xfrm>
          <a:prstGeom prst="rect"/>
        </p:spPr>
        <p:txBody>
          <a:bodyPr bIns="0" lIns="0" rIns="0" rtlCol="0" tIns="14033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1105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40">
                <a:latin typeface="Century Gothic" panose="020B0502020202020204" pitchFamily="34" charset="0"/>
                <a:cs typeface="Palatino Linotype"/>
              </a:rPr>
              <a:t>Infections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01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-110">
                <a:latin typeface="Century Gothic" panose="020B0502020202020204" pitchFamily="34" charset="0"/>
                <a:cs typeface="Palatino Linotype"/>
              </a:rPr>
              <a:t>PPH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01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55">
                <a:latin typeface="Century Gothic" panose="020B0502020202020204" pitchFamily="34" charset="0"/>
                <a:cs typeface="Palatino Linotype"/>
              </a:rPr>
              <a:t>Retained</a:t>
            </a:r>
            <a:r>
              <a:rPr b="1" dirty="0" sz="2800" i="1" spc="-2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85">
                <a:latin typeface="Century Gothic" panose="020B0502020202020204" pitchFamily="34" charset="0"/>
                <a:cs typeface="Palatino Linotype"/>
              </a:rPr>
              <a:t>placenta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4965">
              <a:lnSpc>
                <a:spcPct val="100000"/>
              </a:lnSpc>
              <a:spcBef>
                <a:spcPts val="1005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25">
                <a:latin typeface="Century Gothic" panose="020B0502020202020204" pitchFamily="34" charset="0"/>
                <a:cs typeface="Palatino Linotype"/>
              </a:rPr>
              <a:t>Abruption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01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-140">
                <a:latin typeface="Century Gothic" panose="020B0502020202020204" pitchFamily="34" charset="0"/>
                <a:cs typeface="Palatino Linotype"/>
              </a:rPr>
              <a:t>DIC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005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60">
                <a:latin typeface="Century Gothic" panose="020B0502020202020204" pitchFamily="34" charset="0"/>
                <a:cs typeface="Palatino Linotype"/>
              </a:rPr>
              <a:t>Shock,renal</a:t>
            </a:r>
            <a:r>
              <a:rPr b="1" dirty="0" sz="2800" i="1" spc="-25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50">
                <a:latin typeface="Century Gothic" panose="020B0502020202020204" pitchFamily="34" charset="0"/>
                <a:cs typeface="Palatino Linotype"/>
              </a:rPr>
              <a:t>failure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01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45">
                <a:latin typeface="Century Gothic" panose="020B0502020202020204" pitchFamily="34" charset="0"/>
                <a:cs typeface="Palatino Linotype"/>
              </a:rPr>
              <a:t>Sepsis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  <a:p>
            <a:pPr indent="-342900" marL="355600">
              <a:lnSpc>
                <a:spcPct val="100000"/>
              </a:lnSpc>
              <a:spcBef>
                <a:spcPts val="1010"/>
              </a:spcBef>
              <a:buClr>
                <a:srgbClr val="41C3C9"/>
              </a:buClr>
              <a:buFont typeface="Arial"/>
              <a:buChar char="•"/>
              <a:tabLst>
                <a:tab algn="l" pos="354965"/>
                <a:tab algn="l" pos="355600"/>
              </a:tabLst>
            </a:pPr>
            <a:r>
              <a:rPr b="1" dirty="0" sz="2800" i="1" spc="40">
                <a:latin typeface="Century Gothic" panose="020B0502020202020204" pitchFamily="34" charset="0"/>
                <a:cs typeface="Palatino Linotype"/>
              </a:rPr>
              <a:t>Maternal</a:t>
            </a:r>
            <a:r>
              <a:rPr b="1" dirty="0" sz="2800" i="1" spc="10">
                <a:latin typeface="Century Gothic" panose="020B0502020202020204" pitchFamily="34" charset="0"/>
                <a:cs typeface="Palatino Linotype"/>
              </a:rPr>
              <a:t> </a:t>
            </a:r>
            <a:r>
              <a:rPr b="1" dirty="0" sz="2800" i="1" spc="110">
                <a:latin typeface="Century Gothic" panose="020B0502020202020204" pitchFamily="34" charset="0"/>
                <a:cs typeface="Palatino Linotype"/>
              </a:rPr>
              <a:t>death</a:t>
            </a:r>
            <a:endParaRPr b="1" sz="2800">
              <a:latin typeface="Century Gothic" panose="020B0502020202020204" pitchFamily="34" charset="0"/>
              <a:cs typeface="Palatino Linotype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extBox 1"/>
          <p:cNvSpPr txBox="1"/>
          <p:nvPr/>
        </p:nvSpPr>
        <p:spPr>
          <a:xfrm>
            <a:off x="1676400" y="172721"/>
            <a:ext cx="3604260" cy="732508"/>
          </a:xfrm>
          <a:prstGeom prst="rect"/>
          <a:solidFill>
            <a:schemeClr val="accent4">
              <a:lumMod val="50000"/>
            </a:schemeClr>
          </a:solidFill>
        </p:spPr>
        <p:txBody>
          <a:bodyPr bIns="50941" lIns="101882" rIns="101882" rtlCol="0" tIns="50941" wrap="square">
            <a:spAutoFit/>
          </a:bodyPr>
          <a:p>
            <a:r>
              <a:rPr b="1" dirty="0" sz="4000" lang="en-US" smtClean="0">
                <a:solidFill>
                  <a:schemeClr val="bg1"/>
                </a:solidFill>
              </a:rPr>
              <a:t>COMPLICATION</a:t>
            </a:r>
            <a:endParaRPr b="1" dirty="0" sz="4000" lang="en-US">
              <a:solidFill>
                <a:schemeClr val="bg1"/>
              </a:solidFill>
            </a:endParaRPr>
          </a:p>
        </p:txBody>
      </p:sp>
      <p:sp>
        <p:nvSpPr>
          <p:cNvPr id="1048704" name="TextBox 2"/>
          <p:cNvSpPr txBox="1"/>
          <p:nvPr/>
        </p:nvSpPr>
        <p:spPr>
          <a:xfrm>
            <a:off x="0" y="1381760"/>
            <a:ext cx="3604260" cy="592983"/>
          </a:xfrm>
          <a:prstGeom prst="rect"/>
          <a:solidFill>
            <a:schemeClr val="accent3">
              <a:lumMod val="60000"/>
              <a:lumOff val="40000"/>
            </a:schemeClr>
          </a:solidFill>
        </p:spPr>
        <p:txBody>
          <a:bodyPr bIns="50941" lIns="101882" rIns="101882" rtlCol="0" tIns="50941" wrap="square">
            <a:spAutoFit/>
          </a:bodyPr>
          <a:p>
            <a:r>
              <a:rPr b="1" dirty="0" sz="3100" lang="en-US" smtClean="0">
                <a:solidFill>
                  <a:srgbClr val="FF0000"/>
                </a:solidFill>
              </a:rPr>
              <a:t>Psychological upset</a:t>
            </a:r>
            <a:endParaRPr b="1" dirty="0" sz="3100" lang="en-US">
              <a:solidFill>
                <a:srgbClr val="FF0000"/>
              </a:solidFill>
            </a:endParaRPr>
          </a:p>
        </p:txBody>
      </p:sp>
      <p:sp>
        <p:nvSpPr>
          <p:cNvPr id="1048705" name="TextBox 3"/>
          <p:cNvSpPr txBox="1"/>
          <p:nvPr/>
        </p:nvSpPr>
        <p:spPr>
          <a:xfrm>
            <a:off x="3939540" y="1295400"/>
            <a:ext cx="6118860" cy="933874"/>
          </a:xfrm>
          <a:prstGeom prst="rect"/>
          <a:noFill/>
        </p:spPr>
        <p:txBody>
          <a:bodyPr bIns="50941" lIns="101882" rIns="101882" rtlCol="0" tIns="50941" wrap="square">
            <a:spAutoFit/>
          </a:bodyPr>
          <a:p>
            <a:pPr>
              <a:buFont typeface="Arial" pitchFamily="34" charset="0"/>
              <a:buChar char="•"/>
            </a:pPr>
            <a:r>
              <a:rPr b="1" dirty="0" sz="2700" lang="en-US" smtClean="0">
                <a:solidFill>
                  <a:srgbClr val="FF0000"/>
                </a:solidFill>
              </a:rPr>
              <a:t>A traumatic event</a:t>
            </a:r>
          </a:p>
          <a:p>
            <a:pPr>
              <a:buFont typeface="Arial" pitchFamily="34" charset="0"/>
              <a:buChar char="•"/>
            </a:pPr>
            <a:r>
              <a:rPr b="1" dirty="0" sz="2700" lang="en-US" smtClean="0">
                <a:solidFill>
                  <a:srgbClr val="FF0000"/>
                </a:solidFill>
              </a:rPr>
              <a:t>Post – partum depression</a:t>
            </a:r>
            <a:endParaRPr b="1" dirty="0" sz="2700" lang="en-US">
              <a:solidFill>
                <a:srgbClr val="FF0000"/>
              </a:solidFill>
            </a:endParaRPr>
          </a:p>
        </p:txBody>
      </p:sp>
      <p:sp>
        <p:nvSpPr>
          <p:cNvPr id="1048706" name="TextBox 4"/>
          <p:cNvSpPr txBox="1"/>
          <p:nvPr/>
        </p:nvSpPr>
        <p:spPr>
          <a:xfrm>
            <a:off x="0" y="2590800"/>
            <a:ext cx="3604260" cy="592983"/>
          </a:xfrm>
          <a:prstGeom prst="rect"/>
          <a:solidFill>
            <a:schemeClr val="accent3">
              <a:lumMod val="60000"/>
              <a:lumOff val="40000"/>
            </a:schemeClr>
          </a:solidFill>
        </p:spPr>
        <p:txBody>
          <a:bodyPr bIns="50941" lIns="101882" rIns="101882" rtlCol="0" tIns="50941" wrap="square">
            <a:spAutoFit/>
          </a:bodyPr>
          <a:p>
            <a:r>
              <a:rPr b="1" dirty="0" sz="3100" lang="en-US">
                <a:solidFill>
                  <a:srgbClr val="FF0000"/>
                </a:solidFill>
              </a:rPr>
              <a:t> </a:t>
            </a:r>
            <a:r>
              <a:rPr b="1" dirty="0" sz="3100" lang="en-US" smtClean="0">
                <a:solidFill>
                  <a:srgbClr val="FF0000"/>
                </a:solidFill>
              </a:rPr>
              <a:t>Infection</a:t>
            </a:r>
            <a:endParaRPr b="1" dirty="0" sz="3100" lang="en-US">
              <a:solidFill>
                <a:srgbClr val="FF0000"/>
              </a:solidFill>
            </a:endParaRPr>
          </a:p>
        </p:txBody>
      </p:sp>
      <p:sp>
        <p:nvSpPr>
          <p:cNvPr id="1048707" name="TextBox 6"/>
          <p:cNvSpPr txBox="1"/>
          <p:nvPr/>
        </p:nvSpPr>
        <p:spPr>
          <a:xfrm>
            <a:off x="4023360" y="2590800"/>
            <a:ext cx="6035040" cy="933874"/>
          </a:xfrm>
          <a:prstGeom prst="rect"/>
          <a:noFill/>
        </p:spPr>
        <p:txBody>
          <a:bodyPr bIns="50941" lIns="101882" rIns="101882" rtlCol="0" tIns="50941" wrap="square">
            <a:spAutoFit/>
          </a:bodyPr>
          <a:p>
            <a:pPr>
              <a:buFont typeface="Arial" pitchFamily="34" charset="0"/>
              <a:buChar char="•"/>
            </a:pPr>
            <a:r>
              <a:rPr b="1" dirty="0" sz="2700" lang="en-US" smtClean="0">
                <a:solidFill>
                  <a:srgbClr val="FF0000"/>
                </a:solidFill>
              </a:rPr>
              <a:t>Infection by CL </a:t>
            </a:r>
            <a:r>
              <a:rPr b="1" dirty="0" sz="2700" lang="en-US" err="1" smtClean="0">
                <a:solidFill>
                  <a:srgbClr val="FF0000"/>
                </a:solidFill>
              </a:rPr>
              <a:t>Welchi</a:t>
            </a:r>
            <a:r>
              <a:rPr b="1" dirty="0" sz="2700" lang="en-US" smtClean="0">
                <a:solidFill>
                  <a:srgbClr val="FF0000"/>
                </a:solidFill>
              </a:rPr>
              <a:t> may occur if there is rupture of membranes</a:t>
            </a:r>
            <a:endParaRPr b="1" dirty="0" sz="2700" lang="en-US">
              <a:solidFill>
                <a:srgbClr val="FF0000"/>
              </a:solidFill>
            </a:endParaRPr>
          </a:p>
        </p:txBody>
      </p:sp>
      <p:sp>
        <p:nvSpPr>
          <p:cNvPr id="1048708" name="TextBox 7"/>
          <p:cNvSpPr txBox="1"/>
          <p:nvPr/>
        </p:nvSpPr>
        <p:spPr>
          <a:xfrm>
            <a:off x="0" y="3972561"/>
            <a:ext cx="3604260" cy="1081321"/>
          </a:xfrm>
          <a:prstGeom prst="rect"/>
          <a:solidFill>
            <a:schemeClr val="accent3">
              <a:lumMod val="60000"/>
              <a:lumOff val="40000"/>
            </a:schemeClr>
          </a:solidFill>
        </p:spPr>
        <p:txBody>
          <a:bodyPr bIns="50941" lIns="101882" rIns="101882" rtlCol="0" tIns="50941" wrap="square">
            <a:spAutoFit/>
          </a:bodyPr>
          <a:p>
            <a:r>
              <a:rPr b="1" dirty="0" sz="3100" lang="en-US" smtClean="0">
                <a:solidFill>
                  <a:srgbClr val="FF0000"/>
                </a:solidFill>
              </a:rPr>
              <a:t>Blood coagulation disorders</a:t>
            </a:r>
            <a:endParaRPr b="1" dirty="0" sz="3100" lang="en-US">
              <a:solidFill>
                <a:srgbClr val="FF0000"/>
              </a:solidFill>
            </a:endParaRPr>
          </a:p>
        </p:txBody>
      </p:sp>
      <p:sp>
        <p:nvSpPr>
          <p:cNvPr id="1048709" name="TextBox 8"/>
          <p:cNvSpPr txBox="1"/>
          <p:nvPr/>
        </p:nvSpPr>
        <p:spPr>
          <a:xfrm>
            <a:off x="4023360" y="3972560"/>
            <a:ext cx="6035040" cy="941797"/>
          </a:xfrm>
          <a:prstGeom prst="rect"/>
          <a:noFill/>
        </p:spPr>
        <p:txBody>
          <a:bodyPr bIns="50941" lIns="101882" rIns="101882" rtlCol="0" tIns="50941" wrap="square">
            <a:spAutoFit/>
          </a:bodyPr>
          <a:p>
            <a:pPr>
              <a:buFont typeface="Arial" pitchFamily="34" charset="0"/>
              <a:buChar char="•"/>
            </a:pPr>
            <a:r>
              <a:rPr b="1" dirty="0" sz="2700" lang="en-US" smtClean="0">
                <a:solidFill>
                  <a:srgbClr val="FF0000"/>
                </a:solidFill>
              </a:rPr>
              <a:t>If the fetus is retained for more than 4 weeks can lead to DIC</a:t>
            </a:r>
            <a:endParaRPr b="1" dirty="0" sz="2700" lang="en-US">
              <a:solidFill>
                <a:srgbClr val="FF0000"/>
              </a:solidFill>
            </a:endParaRPr>
          </a:p>
        </p:txBody>
      </p:sp>
      <p:sp>
        <p:nvSpPr>
          <p:cNvPr id="1048710" name="TextBox 9"/>
          <p:cNvSpPr txBox="1"/>
          <p:nvPr/>
        </p:nvSpPr>
        <p:spPr>
          <a:xfrm>
            <a:off x="0" y="5613400"/>
            <a:ext cx="3604260" cy="592983"/>
          </a:xfrm>
          <a:prstGeom prst="rect"/>
          <a:solidFill>
            <a:schemeClr val="accent3">
              <a:lumMod val="60000"/>
              <a:lumOff val="40000"/>
            </a:schemeClr>
          </a:solidFill>
        </p:spPr>
        <p:txBody>
          <a:bodyPr bIns="50941" lIns="101882" rIns="101882" rtlCol="0" tIns="50941" wrap="square">
            <a:spAutoFit/>
          </a:bodyPr>
          <a:p>
            <a:r>
              <a:rPr b="1" dirty="0" sz="3100" lang="en-US" smtClean="0">
                <a:solidFill>
                  <a:srgbClr val="FF0000"/>
                </a:solidFill>
              </a:rPr>
              <a:t>During labor</a:t>
            </a:r>
            <a:endParaRPr b="1" dirty="0" sz="3100" lang="en-US">
              <a:solidFill>
                <a:srgbClr val="FF0000"/>
              </a:solidFill>
            </a:endParaRPr>
          </a:p>
        </p:txBody>
      </p:sp>
      <p:sp>
        <p:nvSpPr>
          <p:cNvPr id="1048711" name="TextBox 10"/>
          <p:cNvSpPr txBox="1"/>
          <p:nvPr/>
        </p:nvSpPr>
        <p:spPr>
          <a:xfrm>
            <a:off x="4023360" y="5267961"/>
            <a:ext cx="6035040" cy="933874"/>
          </a:xfrm>
          <a:prstGeom prst="rect"/>
          <a:noFill/>
        </p:spPr>
        <p:txBody>
          <a:bodyPr bIns="50941" lIns="101882" rIns="101882" rtlCol="0" tIns="50941" wrap="square">
            <a:spAutoFit/>
          </a:bodyPr>
          <a:p>
            <a:pPr>
              <a:buFont typeface="Arial" pitchFamily="34" charset="0"/>
              <a:buChar char="•"/>
            </a:pPr>
            <a:endParaRPr b="1" dirty="0" sz="2700" lang="en-US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b="1" dirty="0" sz="2700" lang="en-US" smtClean="0">
                <a:solidFill>
                  <a:srgbClr val="FF0000"/>
                </a:solidFill>
              </a:rPr>
              <a:t>Retained placenta, PPH</a:t>
            </a:r>
            <a:endParaRPr b="1" dirty="0" sz="27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US" smtClean="0"/>
              <a:t/>
            </a:r>
            <a:br>
              <a:rPr dirty="0" lang="en-US" smtClean="0"/>
            </a:br>
            <a:r>
              <a:rPr dirty="0" lang="en-US" smtClean="0"/>
              <a:t>Analysis </a:t>
            </a:r>
            <a:br>
              <a:rPr dirty="0" lang="en-US" smtClean="0"/>
            </a:br>
            <a:endParaRPr dirty="0" lang="en-US"/>
          </a:p>
        </p:txBody>
      </p:sp>
      <p:pic>
        <p:nvPicPr>
          <p:cNvPr id="2097200" name="Content Placeholder 3" descr="iufd.pn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86740" y="2331721"/>
            <a:ext cx="8465820" cy="4317999"/>
          </a:xfrm>
        </p:spPr>
      </p:pic>
      <p:sp>
        <p:nvSpPr>
          <p:cNvPr id="1048713" name="Rectangle 4"/>
          <p:cNvSpPr/>
          <p:nvPr/>
        </p:nvSpPr>
        <p:spPr>
          <a:xfrm>
            <a:off x="2514600" y="1600201"/>
            <a:ext cx="5029200" cy="1754326"/>
          </a:xfrm>
          <a:prstGeom prst="rect"/>
        </p:spPr>
        <p:txBody>
          <a:bodyPr wrap="square">
            <a:spAutoFit/>
          </a:bodyPr>
          <a:p>
            <a:r>
              <a:rPr b="1" dirty="0" sz="5400" lang="en-US" smtClean="0"/>
              <a:t>ANALYSIS </a:t>
            </a:r>
            <a:br>
              <a:rPr b="1" dirty="0" sz="5400" lang="en-US" smtClean="0"/>
            </a:br>
            <a:endParaRPr b="1" dirty="0" sz="5400" lang="en-US"/>
          </a:p>
        </p:txBody>
      </p:sp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 descr="C:\Users\VIPIN\Desktop\KK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10058400" cy="7772400"/>
          </a:xfrm>
          <a:prstGeom prst="rect"/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201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000" y="1219200"/>
            <a:ext cx="9296400" cy="51816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1295400"/>
            <a:ext cx="10058399" cy="6476999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8716" name="Rectangle 2"/>
          <p:cNvSpPr/>
          <p:nvPr/>
        </p:nvSpPr>
        <p:spPr>
          <a:xfrm>
            <a:off x="2514600" y="228601"/>
            <a:ext cx="5029200" cy="984885"/>
          </a:xfrm>
          <a:prstGeom prst="rect"/>
        </p:spPr>
        <p:txBody>
          <a:bodyPr wrap="square">
            <a:spAutoFit/>
          </a:bodyPr>
          <a:p>
            <a:endParaRPr dirty="0" lang="en-US" smtClean="0"/>
          </a:p>
          <a:p>
            <a:r>
              <a:rPr b="1" dirty="0" sz="4000" i="1" lang="en-US" smtClean="0"/>
              <a:t>STATISTICS</a:t>
            </a:r>
            <a:endParaRPr b="1" dirty="0" sz="4000"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itle 1048652"/>
          <p:cNvSpPr>
            <a:spLocks noGrp="1"/>
          </p:cNvSpPr>
          <p:nvPr>
            <p:ph type="title"/>
          </p:nvPr>
        </p:nvSpPr>
        <p:spPr>
          <a:xfrm>
            <a:off x="2152903" y="2905759"/>
            <a:ext cx="5752593" cy="677108"/>
          </a:xfrm>
        </p:spPr>
        <p:txBody>
          <a:bodyPr/>
          <a:p>
            <a:endParaRPr lang="en-US"/>
          </a:p>
        </p:txBody>
      </p:sp>
      <p:sp>
        <p:nvSpPr>
          <p:cNvPr id="1048718" name="Content Placeholder 1048653"/>
          <p:cNvSpPr>
            <a:spLocks noGrp="1"/>
          </p:cNvSpPr>
          <p:nvPr>
            <p:ph idx="1"/>
          </p:nvPr>
        </p:nvSpPr>
        <p:spPr>
          <a:xfrm>
            <a:off x="2098547" y="3706367"/>
            <a:ext cx="5415280" cy="276999"/>
          </a:xfrm>
        </p:spPr>
        <p:txBody>
          <a:bodyPr/>
          <a:p>
            <a:endParaRPr lang="en-US"/>
          </a:p>
        </p:txBody>
      </p:sp>
      <p:pic>
        <p:nvPicPr>
          <p:cNvPr id="2097203" name="Picture 2097153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819841"/>
            <a:ext cx="10058400" cy="6132718"/>
          </a:xfrm>
          <a:prstGeom prst="rect"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200" y="1219200"/>
            <a:ext cx="9144000" cy="5486400"/>
          </a:xfrm>
          <a:prstGeom prst="rect"/>
        </p:spPr>
      </p:pic>
    </p:spTree>
  </p:cSld>
  <p:clrMapOvr>
    <a:masterClrMapping/>
  </p:clrMapOvr>
  <p:timing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2"/>
          <p:cNvSpPr>
            <a:spLocks noGrp="1"/>
          </p:cNvSpPr>
          <p:nvPr>
            <p:ph type="title"/>
          </p:nvPr>
        </p:nvSpPr>
        <p:spPr>
          <a:xfrm>
            <a:off x="0" y="838201"/>
            <a:ext cx="8305799" cy="677108"/>
          </a:xfrm>
        </p:spPr>
        <p:txBody>
          <a:bodyPr/>
          <a:p>
            <a:r>
              <a:rPr dirty="0" lang="en-US" smtClean="0"/>
              <a:t>	    COMPLICATIONS </a:t>
            </a:r>
            <a:endParaRPr dirty="0" lang="en-US"/>
          </a:p>
        </p:txBody>
      </p:sp>
      <p:pic>
        <p:nvPicPr>
          <p:cNvPr id="2097205" name="Picture 2" descr="C:\Users\Sajivdas\Downloads\j_jpm-2017-0073_fig_00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381000" y="1905000"/>
            <a:ext cx="9220200" cy="4597400"/>
          </a:xfrm>
          <a:prstGeom prst="rect"/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Title 1048656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37270" cy="677108"/>
          </a:xfrm>
        </p:spPr>
        <p:txBody>
          <a:bodyPr/>
          <a:p>
            <a:r>
              <a:rPr lang="en-US"/>
              <a:t>Graph..</a:t>
            </a:r>
          </a:p>
        </p:txBody>
      </p:sp>
      <p:sp>
        <p:nvSpPr>
          <p:cNvPr id="1048726" name="Content Placeholder 1048657"/>
          <p:cNvSpPr>
            <a:spLocks noGrp="1"/>
          </p:cNvSpPr>
          <p:nvPr>
            <p:ph idx="1"/>
          </p:nvPr>
        </p:nvSpPr>
        <p:spPr>
          <a:xfrm>
            <a:off x="2098547" y="3706367"/>
            <a:ext cx="5415280" cy="276999"/>
          </a:xfrm>
        </p:spPr>
        <p:txBody>
          <a:bodyPr/>
          <a:p>
            <a:endParaRPr lang="en-US"/>
          </a:p>
        </p:txBody>
      </p:sp>
      <p:pic>
        <p:nvPicPr>
          <p:cNvPr id="2097206" name="Picture 2097155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200" y="1295400"/>
            <a:ext cx="9220200" cy="4648201"/>
          </a:xfrm>
          <a:prstGeom prst="rect"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Rectangle 1"/>
          <p:cNvSpPr/>
          <p:nvPr/>
        </p:nvSpPr>
        <p:spPr>
          <a:xfrm>
            <a:off x="381000" y="1066800"/>
            <a:ext cx="9255394" cy="6202289"/>
          </a:xfrm>
          <a:prstGeom prst="rect"/>
          <a:blipFill rotWithShape="1" dpi="0">
            <a:blip xmlns:r="http://schemas.openxmlformats.org/officeDocument/2006/relationships" r:embed="rId1"/>
            <a:srcRect/>
            <a:stretch>
              <a:fillRect/>
            </a:stretch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bIns="50941" lIns="101882" rIns="101882" rtlCol="0" tIns="50941"/>
          <a:p>
            <a:pPr algn="ctr"/>
            <a:endParaRPr lang="en-IN"/>
          </a:p>
        </p:txBody>
      </p:sp>
      <p:sp>
        <p:nvSpPr>
          <p:cNvPr id="1048728" name="TextBox 2"/>
          <p:cNvSpPr txBox="1"/>
          <p:nvPr/>
        </p:nvSpPr>
        <p:spPr>
          <a:xfrm>
            <a:off x="1068760" y="295401"/>
            <a:ext cx="8316924" cy="592983"/>
          </a:xfrm>
          <a:prstGeom prst="rect"/>
          <a:noFill/>
        </p:spPr>
        <p:txBody>
          <a:bodyPr bIns="50941" lIns="101882" rIns="101882" rtlCol="0" tIns="50941" wrap="square">
            <a:spAutoFit/>
          </a:bodyPr>
          <a:p>
            <a:pPr algn="ctr"/>
            <a:r>
              <a:rPr b="1" dirty="0" sz="3100" lang="en-IN" smtClean="0"/>
              <a:t>2015- FETAL DEATH GRAPH</a:t>
            </a:r>
            <a:endParaRPr b="1" dirty="0" sz="3100" lang="en-IN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Picture 2" descr="Intrauterine fetal death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0031" t="23382" r="5956" b="31524"/>
          <a:stretch>
            <a:fillRect/>
          </a:stretch>
        </p:blipFill>
        <p:spPr bwMode="auto">
          <a:xfrm>
            <a:off x="335281" y="2072640"/>
            <a:ext cx="9459242" cy="5448414"/>
          </a:xfrm>
          <a:prstGeom prst="rect"/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729" name="TextBox 2"/>
          <p:cNvSpPr txBox="1"/>
          <p:nvPr/>
        </p:nvSpPr>
        <p:spPr>
          <a:xfrm>
            <a:off x="1257300" y="431800"/>
            <a:ext cx="7711440" cy="1046441"/>
          </a:xfrm>
          <a:prstGeom prst="rect"/>
          <a:noFill/>
        </p:spPr>
        <p:txBody>
          <a:bodyPr bIns="50941" lIns="101882" rIns="101882" rtlCol="0" tIns="50941" wrap="square">
            <a:spAutoFit/>
          </a:bodyPr>
          <a:p>
            <a:r>
              <a:rPr dirty="0" sz="6000" lang="en-US" smtClean="0"/>
              <a:t>POINTS TO REMEMBER</a:t>
            </a:r>
            <a:endParaRPr dirty="0" sz="6000" lang="en-US"/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208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289536"/>
            <a:ext cx="10058399" cy="6482864"/>
          </a:xfrm>
          <a:prstGeom prst="rect"/>
        </p:spPr>
      </p:pic>
      <p:sp>
        <p:nvSpPr>
          <p:cNvPr id="1048605" name="TextBox 1048775"/>
          <p:cNvSpPr txBox="1"/>
          <p:nvPr/>
        </p:nvSpPr>
        <p:spPr>
          <a:xfrm>
            <a:off x="0" y="0"/>
            <a:ext cx="10058399" cy="1183640"/>
          </a:xfrm>
          <a:prstGeom prst="rect"/>
          <a:solidFill>
            <a:srgbClr val="92D050"/>
          </a:solidFill>
        </p:spPr>
        <p:txBody>
          <a:bodyPr rtlCol="0" wrap="square">
            <a:spAutoFit/>
          </a:bodyPr>
          <a:p>
            <a:endParaRPr b="1" dirty="0" sz="3700" lang="en-US" smtClean="0">
              <a:solidFill>
                <a:srgbClr val="000000"/>
              </a:solidFill>
            </a:endParaRPr>
          </a:p>
          <a:p>
            <a:r>
              <a:rPr b="1" dirty="0" sz="3700" lang="en-US" smtClean="0">
                <a:solidFill>
                  <a:srgbClr val="000000"/>
                </a:solidFill>
              </a:rPr>
              <a:t>	CAUSES </a:t>
            </a:r>
            <a:r>
              <a:rPr b="1" dirty="0" sz="3700" lang="en-US">
                <a:solidFill>
                  <a:srgbClr val="000000"/>
                </a:solidFill>
              </a:rPr>
              <a:t>OF INTRAUTERINE FETAL DEATH</a:t>
            </a:r>
            <a:endParaRPr dirty="0" sz="2800"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>
          <a:xfrm>
            <a:off x="2152903" y="2905759"/>
            <a:ext cx="5752593" cy="677108"/>
          </a:xfrm>
        </p:spPr>
        <p:txBody>
          <a:bodyPr/>
          <a:p>
            <a:r>
              <a:rPr dirty="0" lang="en-US" smtClean="0"/>
              <a:t>ETIOLOGY</a:t>
            </a:r>
            <a:endParaRPr dirty="0" lang="en-US"/>
          </a:p>
        </p:txBody>
      </p:sp>
      <p:pic>
        <p:nvPicPr>
          <p:cNvPr id="2097158" name="Picture 2" descr="Analytical study of intrauterine fetal death cases and associated ...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8219"/>
          <a:stretch>
            <a:fillRect/>
          </a:stretch>
        </p:blipFill>
        <p:spPr bwMode="auto">
          <a:xfrm>
            <a:off x="1" y="0"/>
            <a:ext cx="10058400" cy="7772400"/>
          </a:xfrm>
          <a:prstGeom prst="rect"/>
          <a:noFill/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>
          <a:xfrm>
            <a:off x="2152903" y="2905759"/>
            <a:ext cx="5752593" cy="677108"/>
          </a:xfrm>
        </p:spPr>
        <p:txBody>
          <a:bodyPr/>
          <a:p>
            <a:endParaRPr dirty="0" lang="en-US"/>
          </a:p>
        </p:txBody>
      </p:sp>
      <p:pic>
        <p:nvPicPr>
          <p:cNvPr id="2097159" name="Content Placeholder 3" descr="dea.png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10058400" cy="7772400"/>
          </a:xfrm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0058399" cy="1828801"/>
          </a:xfrm>
        </p:spPr>
        <p:txBody>
          <a:bodyPr>
            <a:normAutofit/>
          </a:bodyPr>
          <a:p>
            <a:r>
              <a:rPr b="1" dirty="0" sz="3600" lang="en-GB" smtClean="0">
                <a:effectLst/>
                <a:latin typeface="Times New Roman" pitchFamily="18" charset="0"/>
                <a:cs typeface="Times New Roman" pitchFamily="18" charset="0"/>
              </a:rPr>
              <a:t>CAUSES OF INTRAUTERINE FETAL DEATH</a:t>
            </a:r>
            <a:r>
              <a:rPr b="0" dirty="0" lang="en-GB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0" dirty="0" lang="en-GB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b="0" dirty="0" lang="en-GB" smtClean="0">
                <a:effectLst/>
              </a:rPr>
              <a:t>Maternal</a:t>
            </a:r>
            <a:r>
              <a:rPr dirty="0" lang="en-GB" smtClean="0"/>
              <a:t> </a:t>
            </a:r>
            <a:r>
              <a:rPr b="0" dirty="0" lang="en-GB" smtClean="0">
                <a:effectLst/>
              </a:rPr>
              <a:t>(5–10%)</a:t>
            </a:r>
            <a:r>
              <a:rPr b="0" dirty="0" lang="en-GB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b="0" dirty="0" lang="en-GB" smtClean="0">
                <a:effectLst/>
                <a:latin typeface="Times New Roman" pitchFamily="18" charset="0"/>
                <a:cs typeface="Times New Roman" pitchFamily="18" charset="0"/>
              </a:rPr>
            </a:br>
            <a:endParaRPr b="0" dirty="0" lang="en-GB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430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10058400" cy="64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</p:spTree>
  </p:cSld>
  <p:clrMapOvr>
    <a:masterClrMapping/>
  </p:clrMapOvr>
  <p:timing/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INTRAUTERINE FETAL  DEATH</dc:title>
  <dc:creator>Redmi Note 7</dc:creator>
  <cp:lastModifiedBy>OBG</cp:lastModifiedBy>
  <dcterms:created xsi:type="dcterms:W3CDTF">2020-08-13T06:53:11Z</dcterms:created>
  <dcterms:modified xsi:type="dcterms:W3CDTF">2021-11-15T10:35:03Z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2020-08-13T00:00:00Z</vt:filetime>
  </property>
  <property fmtid="{D5CDD505-2E9C-101B-9397-08002B2CF9AE}" pid="3" name="Creator">
    <vt:lpwstr>Investintech.com Inc. PDFCreator 2</vt:lpwstr>
  </property>
  <property fmtid="{D5CDD505-2E9C-101B-9397-08002B2CF9AE}" pid="4" name="LastSaved">
    <vt:filetime>2020-08-13T00:00:00Z</vt:filetime>
  </property>
  <property fmtid="{D5CDD505-2E9C-101B-9397-08002B2CF9AE}" pid="5" name="ICV">
    <vt:lpwstr>4c4d0ac8c2aa473e949b4ad2fe50d247</vt:lpwstr>
  </property>
</Properties>
</file>