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81" r:id="rId2"/>
    <p:sldId id="256" r:id="rId3"/>
    <p:sldId id="271" r:id="rId4"/>
    <p:sldId id="268" r:id="rId5"/>
    <p:sldId id="270" r:id="rId6"/>
    <p:sldId id="273" r:id="rId7"/>
    <p:sldId id="275" r:id="rId8"/>
    <p:sldId id="276" r:id="rId9"/>
    <p:sldId id="280" r:id="rId10"/>
    <p:sldId id="274" r:id="rId11"/>
    <p:sldId id="259" r:id="rId12"/>
    <p:sldId id="277" r:id="rId13"/>
    <p:sldId id="260" r:id="rId14"/>
    <p:sldId id="261" r:id="rId15"/>
    <p:sldId id="278" r:id="rId16"/>
    <p:sldId id="262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86" d="100"/>
          <a:sy n="86" d="100"/>
        </p:scale>
        <p:origin x="93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50545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22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9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8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44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0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6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5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7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7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0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56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1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0DE983-D10C-4430-BF6C-C91D0E4F2BB8}" type="datetimeFigureOut">
              <a:rPr lang="en-US" smtClean="0"/>
              <a:pPr/>
              <a:t>22-02-2019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C301AD-8750-411C-8B31-B0821F9B7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0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524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KIDNEYS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	By </a:t>
            </a:r>
          </a:p>
          <a:p>
            <a:pPr>
              <a:buNone/>
            </a:pPr>
            <a:r>
              <a:rPr lang="en-US" dirty="0" smtClean="0"/>
              <a:t>					</a:t>
            </a:r>
            <a:r>
              <a:rPr lang="en-US" dirty="0" err="1" smtClean="0"/>
              <a:t>Dr.Leena</a:t>
            </a:r>
            <a:r>
              <a:rPr lang="en-US" dirty="0" smtClean="0"/>
              <a:t>. N </a:t>
            </a:r>
          </a:p>
          <a:p>
            <a:pPr>
              <a:buNone/>
            </a:pPr>
            <a:r>
              <a:rPr lang="en-US" dirty="0" smtClean="0"/>
              <a:t>					Associate Professor </a:t>
            </a:r>
          </a:p>
          <a:p>
            <a:pPr>
              <a:buNone/>
            </a:pPr>
            <a:r>
              <a:rPr lang="en-US" dirty="0" smtClean="0"/>
              <a:t>					Department of Anatomy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313" y="500063"/>
            <a:ext cx="8572500" cy="544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algn="just" fontAlgn="auto">
              <a:spcBef>
                <a:spcPts val="0"/>
              </a:spcBef>
              <a:spcAft>
                <a:spcPts val="600"/>
              </a:spcAft>
              <a:buFontTx/>
              <a:buAutoNum type="arabicPeriod" startAt="3"/>
              <a:defRPr/>
            </a:pPr>
            <a:r>
              <a:rPr lang="en-US" sz="2800" dirty="0">
                <a:latin typeface="Helvetica Narrow" pitchFamily="34" charset="0"/>
              </a:rPr>
              <a:t>Posterior relations: The posterior surfaces of both kidneys are related to the following. </a:t>
            </a:r>
          </a:p>
          <a:p>
            <a:pPr marL="9144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a.	Diaphragm</a:t>
            </a:r>
          </a:p>
          <a:p>
            <a:pPr marL="9144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b.	Medial and lateral </a:t>
            </a:r>
            <a:r>
              <a:rPr lang="en-US" sz="2800" dirty="0" err="1">
                <a:latin typeface="Helvetica Narrow" pitchFamily="34" charset="0"/>
              </a:rPr>
              <a:t>arcuate</a:t>
            </a:r>
            <a:r>
              <a:rPr lang="en-US" sz="2800" dirty="0">
                <a:latin typeface="Helvetica Narrow" pitchFamily="34" charset="0"/>
              </a:rPr>
              <a:t> ligaments</a:t>
            </a:r>
          </a:p>
          <a:p>
            <a:pPr marL="9144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c.	</a:t>
            </a:r>
            <a:r>
              <a:rPr lang="en-US" sz="2800" dirty="0" err="1">
                <a:latin typeface="Helvetica Narrow" pitchFamily="34" charset="0"/>
              </a:rPr>
              <a:t>Psoas</a:t>
            </a:r>
            <a:r>
              <a:rPr lang="en-US" sz="2800" dirty="0">
                <a:latin typeface="Helvetica Narrow" pitchFamily="34" charset="0"/>
              </a:rPr>
              <a:t> major</a:t>
            </a:r>
          </a:p>
          <a:p>
            <a:pPr marL="9144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d.	</a:t>
            </a:r>
            <a:r>
              <a:rPr lang="en-US" sz="2800" dirty="0" err="1">
                <a:latin typeface="Helvetica Narrow" pitchFamily="34" charset="0"/>
              </a:rPr>
              <a:t>Quadratus</a:t>
            </a:r>
            <a:r>
              <a:rPr lang="en-US" sz="2800" dirty="0">
                <a:latin typeface="Helvetica Narrow" pitchFamily="34" charset="0"/>
              </a:rPr>
              <a:t> </a:t>
            </a:r>
            <a:r>
              <a:rPr lang="en-US" sz="2800" dirty="0" err="1">
                <a:latin typeface="Helvetica Narrow" pitchFamily="34" charset="0"/>
              </a:rPr>
              <a:t>lumborum</a:t>
            </a:r>
            <a:endParaRPr lang="en-US" sz="2800" dirty="0">
              <a:latin typeface="Helvetica Narrow" pitchFamily="34" charset="0"/>
            </a:endParaRPr>
          </a:p>
          <a:p>
            <a:pPr marL="9144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e.	</a:t>
            </a:r>
            <a:r>
              <a:rPr lang="en-US" sz="2800" dirty="0" err="1">
                <a:latin typeface="Helvetica Narrow" pitchFamily="34" charset="0"/>
              </a:rPr>
              <a:t>Transversus</a:t>
            </a:r>
            <a:r>
              <a:rPr lang="en-US" sz="2800" dirty="0">
                <a:latin typeface="Helvetica Narrow" pitchFamily="34" charset="0"/>
              </a:rPr>
              <a:t> </a:t>
            </a:r>
            <a:r>
              <a:rPr lang="en-US" sz="2800" dirty="0" err="1">
                <a:latin typeface="Helvetica Narrow" pitchFamily="34" charset="0"/>
              </a:rPr>
              <a:t>abdominis</a:t>
            </a:r>
            <a:r>
              <a:rPr lang="en-US" sz="2800" dirty="0">
                <a:latin typeface="Helvetica Narrow" pitchFamily="34" charset="0"/>
              </a:rPr>
              <a:t> </a:t>
            </a:r>
          </a:p>
          <a:p>
            <a:pPr marL="9144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f.	</a:t>
            </a:r>
            <a:r>
              <a:rPr lang="en-US" sz="2800" dirty="0" err="1">
                <a:latin typeface="Helvetica Narrow" pitchFamily="34" charset="0"/>
              </a:rPr>
              <a:t>Subcostal</a:t>
            </a:r>
            <a:r>
              <a:rPr lang="en-US" sz="2800" dirty="0">
                <a:latin typeface="Helvetica Narrow" pitchFamily="34" charset="0"/>
              </a:rPr>
              <a:t> vessels</a:t>
            </a:r>
          </a:p>
          <a:p>
            <a:pPr marL="9144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g.	</a:t>
            </a:r>
            <a:r>
              <a:rPr lang="en-US" sz="2800" dirty="0" err="1">
                <a:latin typeface="Helvetica Narrow" pitchFamily="34" charset="0"/>
              </a:rPr>
              <a:t>Subcostal</a:t>
            </a:r>
            <a:r>
              <a:rPr lang="en-US" sz="2800" dirty="0">
                <a:latin typeface="Helvetica Narrow" pitchFamily="34" charset="0"/>
              </a:rPr>
              <a:t>, </a:t>
            </a:r>
            <a:r>
              <a:rPr lang="en-US" sz="2800" dirty="0" err="1">
                <a:latin typeface="Helvetica Narrow" pitchFamily="34" charset="0"/>
              </a:rPr>
              <a:t>iliohypogastric</a:t>
            </a:r>
            <a:r>
              <a:rPr lang="en-US" sz="2800" dirty="0">
                <a:latin typeface="Helvetica Narrow" pitchFamily="34" charset="0"/>
              </a:rPr>
              <a:t> and </a:t>
            </a:r>
            <a:r>
              <a:rPr lang="en-US" sz="2800" dirty="0" err="1">
                <a:latin typeface="Helvetica Narrow" pitchFamily="34" charset="0"/>
              </a:rPr>
              <a:t>ilioinguinal</a:t>
            </a:r>
            <a:r>
              <a:rPr lang="en-US" sz="2800" dirty="0">
                <a:latin typeface="Helvetica Narrow" pitchFamily="34" charset="0"/>
              </a:rPr>
              <a:t> nerves.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In addition, the right kidney is related to twelfth rib, and the left kidney to eleventh and twelfth ribs.</a:t>
            </a:r>
          </a:p>
        </p:txBody>
      </p:sp>
    </p:spTree>
    <p:extLst>
      <p:ext uri="{BB962C8B-B14F-4D97-AF65-F5344CB8AC3E}">
        <p14:creationId xmlns:p14="http://schemas.microsoft.com/office/powerpoint/2010/main" val="427081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14313" y="5895975"/>
            <a:ext cx="8572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Posterior relations of the right kidney</a:t>
            </a:r>
          </a:p>
        </p:txBody>
      </p:sp>
      <p:pic>
        <p:nvPicPr>
          <p:cNvPr id="7171" name="Picture 2" descr="D:\VIKRANT SHARMA\Krishna Garg Mam\BDC Presentation\BDC Presentation\Tiff\BDC Vol 2 Jpg\24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441325"/>
            <a:ext cx="8143875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143000"/>
            <a:ext cx="85725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Capsules or Coverings of Kidney (From within outside)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The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Fibrous Capsule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Perirenal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Perinephric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Fat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Renal Fascia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Pararenal</a:t>
            </a:r>
            <a:r>
              <a:rPr lang="en-US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Paranephric</a:t>
            </a:r>
            <a:r>
              <a:rPr lang="en-US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Body (Fat)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52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14313" y="5792788"/>
            <a:ext cx="8572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Transverse section through the lumbar region showing the capsules of the kidney</a:t>
            </a:r>
          </a:p>
        </p:txBody>
      </p:sp>
      <p:pic>
        <p:nvPicPr>
          <p:cNvPr id="12291" name="Picture 2" descr="D:\VIKRANT SHARMA\Krishna Garg Mam\BDC Presentation\BDC Presentation\Tiff\BDC Vol 2 Jpg\24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" y="500063"/>
            <a:ext cx="7831137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214313" y="5792788"/>
            <a:ext cx="8572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coronal section through the kidney showing the naked eye structure including the blood supply of the kidney</a:t>
            </a:r>
          </a:p>
        </p:txBody>
      </p:sp>
      <p:pic>
        <p:nvPicPr>
          <p:cNvPr id="13315" name="Picture 2" descr="D:\VIKRANT SHARMA\Krishna Garg Mam\BDC Presentation\BDC Presentation\Tiff\BDC Vol 2 Jpg\24-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482600"/>
            <a:ext cx="7724775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524000"/>
            <a:ext cx="85725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VASCULAR SEGMENTS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segments are apical, upper, middle and lower on anterior aspect. On posterior aspect segments seen are posterior and parts of apical and lower segments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5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152400" y="609600"/>
            <a:ext cx="28575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Helvetica Narrow" pitchFamily="34" charset="0"/>
              </a:rPr>
              <a:t>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and b) Vascular segments of the kidney as seen in a sagittal section. Big anterior branch supplies four segments and posterior branch supplies only one segment, and (c) vascular segments of kidney as seen in sagittal section</a:t>
            </a:r>
          </a:p>
        </p:txBody>
      </p:sp>
      <p:pic>
        <p:nvPicPr>
          <p:cNvPr id="16387" name="Picture 2" descr="D:\VIKRANT SHARMA\Krishna Garg Mam\BDC Presentation\BDC Presentation\Tiff\BDC Vol 2 Jpg\24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5697"/>
            <a:ext cx="6113463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142875" y="5815013"/>
            <a:ext cx="8786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Relation of twelfth rib to pleural cavity and kidney</a:t>
            </a:r>
          </a:p>
        </p:txBody>
      </p:sp>
      <p:pic>
        <p:nvPicPr>
          <p:cNvPr id="19459" name="Picture 2" descr="D:\VIKRANT SHARMA\Krishna Garg Mam\BDC Presentation\BDC Presentation\Tiff\BDC Vol 2 Jpg\24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071563"/>
            <a:ext cx="875030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KIDNEYS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2743200"/>
          </a:xfrm>
        </p:spPr>
        <p:txBody>
          <a:bodyPr>
            <a:normAutofit/>
          </a:bodyPr>
          <a:lstStyle/>
          <a:p>
            <a:pPr algn="just"/>
            <a:endParaRPr lang="en-US" sz="2800" dirty="0" smtClean="0">
              <a:latin typeface="Helvetica Narrow" pitchFamily="34" charset="0"/>
            </a:endParaRPr>
          </a:p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Kidneys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are a pair of excretory organs situated on the posterior abdominal wall, one on each side of the vertebral column, behind the peritoneum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438" y="357188"/>
            <a:ext cx="864393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NINE REGIONS OF ABDOMEN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1438" y="5786438"/>
            <a:ext cx="89296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sz="2400" dirty="0">
                <a:latin typeface="Helvetica Narrow" pitchFamily="34" charset="0"/>
              </a:rPr>
              <a:t>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a) Regions of the abdomen, and (b)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sagittal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section of regions of abdomen and pelvic cavity</a:t>
            </a:r>
          </a:p>
        </p:txBody>
      </p:sp>
      <p:pic>
        <p:nvPicPr>
          <p:cNvPr id="3076" name="Picture 2" descr="D:\VIKRANT SHARMA\Krishna Garg Mam\BDC Presentation\BDC Presentation\Tiff\BDC Vol 2 Jpg\1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8923337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8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81000"/>
            <a:ext cx="8572500" cy="51546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EXTERNAL FEATURES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Two Poles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Two Surfaces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Two Borders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Hilum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	The renal vein 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	The renal artery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	The renal pelvis, which is the expanded upper end of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214313" y="6143625"/>
            <a:ext cx="857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Muscles of posterior abdominal wall</a:t>
            </a:r>
          </a:p>
        </p:txBody>
      </p:sp>
      <p:pic>
        <p:nvPicPr>
          <p:cNvPr id="31747" name="Picture 2" descr="D:\VIKRANT SHARMA\Krishna Garg Mam\BDC Presentation\BDC Presentation\Tiff\BDC Vol 2 Jpg\27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57188"/>
            <a:ext cx="428625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61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5" y="500063"/>
            <a:ext cx="8929688" cy="4354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RELATIONS OF THE KIDNEYS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Relations Common to the Two Kidneys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	The upper pole of each kidney is related to the corresponding suprarenal gland. The lower poles lie about 2.5 cm above the iliac crests.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	The medial border of each kidney is related to: 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a.  The suprarenal gland, above the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hilus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and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b.  To the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below the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hilus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24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313" y="446088"/>
            <a:ext cx="8572500" cy="26930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Anterior Relations of Right Kidney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	Right suprarenal gland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	Liver 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	Second part of duodenum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4.	Hepatic flexure of colon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5.	Small intestine.</a:t>
            </a:r>
          </a:p>
        </p:txBody>
      </p:sp>
    </p:spTree>
    <p:extLst>
      <p:ext uri="{BB962C8B-B14F-4D97-AF65-F5344CB8AC3E}">
        <p14:creationId xmlns:p14="http://schemas.microsoft.com/office/powerpoint/2010/main" val="2140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313" y="446088"/>
            <a:ext cx="8572500" cy="4294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Helvetica Narrow" pitchFamily="34" charset="0"/>
              </a:rPr>
              <a:t>Anterior Relations of the Left Kidney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1.	Left suprarenal gland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2.	Spleen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3.	Stomach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4.	Pancreas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5.	</a:t>
            </a:r>
            <a:r>
              <a:rPr lang="en-US" sz="2800" dirty="0" err="1">
                <a:latin typeface="Helvetica Narrow" pitchFamily="34" charset="0"/>
              </a:rPr>
              <a:t>Splenic</a:t>
            </a:r>
            <a:r>
              <a:rPr lang="en-US" sz="2800" dirty="0">
                <a:latin typeface="Helvetica Narrow" pitchFamily="34" charset="0"/>
              </a:rPr>
              <a:t> vessels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6.	</a:t>
            </a:r>
            <a:r>
              <a:rPr lang="en-US" sz="2800" dirty="0" err="1">
                <a:latin typeface="Helvetica Narrow" pitchFamily="34" charset="0"/>
              </a:rPr>
              <a:t>Splenic</a:t>
            </a:r>
            <a:r>
              <a:rPr lang="en-US" sz="2800" dirty="0">
                <a:latin typeface="Helvetica Narrow" pitchFamily="34" charset="0"/>
              </a:rPr>
              <a:t> flexure and descending colon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Helvetica Narrow" pitchFamily="34" charset="0"/>
              </a:rPr>
              <a:t>7.	Jejunum.</a:t>
            </a:r>
          </a:p>
        </p:txBody>
      </p:sp>
    </p:spTree>
    <p:extLst>
      <p:ext uri="{BB962C8B-B14F-4D97-AF65-F5344CB8AC3E}">
        <p14:creationId xmlns:p14="http://schemas.microsoft.com/office/powerpoint/2010/main" val="61430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14313" y="5792788"/>
            <a:ext cx="8643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>
                <a:latin typeface="Helvetica Narrow" pitchFamily="34" charset="0"/>
              </a:rPr>
              <a:t>Anterior relations of the kidneys. Areas covered by peritoneum are shaded</a:t>
            </a:r>
          </a:p>
        </p:txBody>
      </p:sp>
      <p:pic>
        <p:nvPicPr>
          <p:cNvPr id="6147" name="Picture 2" descr="D:\VIKRANT SHARMA\Krishna Garg Mam\BDC Presentation\BDC Presentation\Tiff\BDC Vol 2 Jpg\24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703263"/>
            <a:ext cx="8358188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61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137</TotalTime>
  <Words>263</Words>
  <Application>Microsoft Office PowerPoint</Application>
  <PresentationFormat>On-screen Show (4:3)</PresentationFormat>
  <Paragraphs>66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Corbel</vt:lpstr>
      <vt:lpstr>Helvetica Narrow</vt:lpstr>
      <vt:lpstr>Times New Roman</vt:lpstr>
      <vt:lpstr>Parallax</vt:lpstr>
      <vt:lpstr>KIDNEYS</vt:lpstr>
      <vt:lpstr>KIDNEYS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</dc:title>
  <dc:creator>Windows</dc:creator>
  <cp:lastModifiedBy>COM-1</cp:lastModifiedBy>
  <cp:revision>17</cp:revision>
  <dcterms:created xsi:type="dcterms:W3CDTF">2019-04-20T03:32:59Z</dcterms:created>
  <dcterms:modified xsi:type="dcterms:W3CDTF">2019-02-22T07:54:01Z</dcterms:modified>
</cp:coreProperties>
</file>