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7" r:id="rId22"/>
    <p:sldId id="277" r:id="rId23"/>
    <p:sldId id="278" r:id="rId24"/>
    <p:sldId id="283" r:id="rId25"/>
    <p:sldId id="282" r:id="rId26"/>
    <p:sldId id="279" r:id="rId27"/>
    <p:sldId id="284" r:id="rId28"/>
    <p:sldId id="285" r:id="rId29"/>
    <p:sldId id="289" r:id="rId30"/>
    <p:sldId id="290" r:id="rId31"/>
    <p:sldId id="292" r:id="rId32"/>
    <p:sldId id="293" r:id="rId33"/>
    <p:sldId id="294" r:id="rId34"/>
    <p:sldId id="296" r:id="rId35"/>
    <p:sldId id="324" r:id="rId36"/>
    <p:sldId id="297" r:id="rId37"/>
    <p:sldId id="298" r:id="rId38"/>
    <p:sldId id="322" r:id="rId39"/>
    <p:sldId id="301" r:id="rId40"/>
    <p:sldId id="300" r:id="rId41"/>
    <p:sldId id="325" r:id="rId42"/>
    <p:sldId id="326" r:id="rId43"/>
    <p:sldId id="306" r:id="rId44"/>
    <p:sldId id="303" r:id="rId45"/>
    <p:sldId id="304" r:id="rId46"/>
    <p:sldId id="305" r:id="rId47"/>
    <p:sldId id="307" r:id="rId48"/>
    <p:sldId id="308" r:id="rId49"/>
    <p:sldId id="327" r:id="rId50"/>
    <p:sldId id="309" r:id="rId51"/>
    <p:sldId id="313" r:id="rId52"/>
    <p:sldId id="316" r:id="rId53"/>
    <p:sldId id="328" r:id="rId54"/>
    <p:sldId id="315" r:id="rId55"/>
    <p:sldId id="317" r:id="rId56"/>
    <p:sldId id="318" r:id="rId57"/>
    <p:sldId id="319" r:id="rId58"/>
    <p:sldId id="320" r:id="rId59"/>
    <p:sldId id="32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8" d="100"/>
          <a:sy n="38" d="100"/>
        </p:scale>
        <p:origin x="-231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343BA-FA86-47BC-A0A4-C90F06A43301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16F28-0E01-47FD-98F8-C8F1CD6FB8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4636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6F28-0E01-47FD-98F8-C8F1CD6FB813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754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6F28-0E01-47FD-98F8-C8F1CD6FB813}" type="slidenum">
              <a:rPr lang="en-IN" smtClean="0"/>
              <a:pPr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8591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LEPROSY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823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47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l"/>
            <a:r>
              <a:rPr lang="en-IN" dirty="0"/>
              <a:t>THE PREVALENCE POOL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The prevalence </a:t>
            </a:r>
            <a:r>
              <a:rPr lang="en-IN" dirty="0" smtClean="0"/>
              <a:t>pool of </a:t>
            </a:r>
            <a:r>
              <a:rPr lang="en-IN" dirty="0"/>
              <a:t>leprosy in a population in general is in a constant </a:t>
            </a:r>
            <a:r>
              <a:rPr lang="en-IN" dirty="0" smtClean="0"/>
              <a:t>flux resulting </a:t>
            </a:r>
            <a:r>
              <a:rPr lang="en-IN" dirty="0"/>
              <a:t>from inflow and outflow.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inflow is </a:t>
            </a:r>
            <a:r>
              <a:rPr lang="en-IN" dirty="0" smtClean="0"/>
              <a:t>contributed by </a:t>
            </a:r>
            <a:r>
              <a:rPr lang="en-IN" dirty="0"/>
              <a:t>the occurrence of new cases, relapse of cured cases, </a:t>
            </a:r>
            <a:r>
              <a:rPr lang="en-IN" dirty="0" smtClean="0"/>
              <a:t>and immigration </a:t>
            </a:r>
            <a:r>
              <a:rPr lang="en-IN" dirty="0"/>
              <a:t>of cases.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outflow is mainly through cure </a:t>
            </a:r>
            <a:r>
              <a:rPr lang="en-IN" dirty="0" smtClean="0"/>
              <a:t>or inactivation </a:t>
            </a:r>
            <a:r>
              <a:rPr lang="en-IN" dirty="0"/>
              <a:t>of cases, death of cases, and emigration </a:t>
            </a:r>
            <a:r>
              <a:rPr lang="en-IN" dirty="0" smtClean="0"/>
              <a:t>of cases.</a:t>
            </a:r>
          </a:p>
          <a:p>
            <a:r>
              <a:rPr lang="en-IN" dirty="0" smtClean="0"/>
              <a:t> </a:t>
            </a:r>
            <a:r>
              <a:rPr lang="en-IN" dirty="0"/>
              <a:t>Of the various factors that influence the </a:t>
            </a:r>
            <a:r>
              <a:rPr lang="en-IN" dirty="0" smtClean="0"/>
              <a:t>prevalence pool</a:t>
            </a:r>
            <a:r>
              <a:rPr lang="en-IN" dirty="0"/>
              <a:t>, the importance of inactivation of disease and </a:t>
            </a:r>
            <a:r>
              <a:rPr lang="en-IN" dirty="0" smtClean="0"/>
              <a:t>mortality are </a:t>
            </a:r>
            <a:r>
              <a:rPr lang="en-IN" dirty="0"/>
              <a:t>less well recognized.</a:t>
            </a:r>
          </a:p>
        </p:txBody>
      </p:sp>
    </p:spTree>
    <p:extLst>
      <p:ext uri="{BB962C8B-B14F-4D97-AF65-F5344CB8AC3E}">
        <p14:creationId xmlns:p14="http://schemas.microsoft.com/office/powerpoint/2010/main" xmlns="" val="28882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IN" dirty="0"/>
              <a:t>INACTIVATION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Where </a:t>
            </a:r>
            <a:r>
              <a:rPr lang="en-IN" dirty="0" smtClean="0"/>
              <a:t>leprosy treatment </a:t>
            </a:r>
            <a:r>
              <a:rPr lang="en-IN" dirty="0"/>
              <a:t>facilities exist, inactivation or cure due to </a:t>
            </a:r>
            <a:r>
              <a:rPr lang="en-IN" dirty="0" smtClean="0"/>
              <a:t>specific treatment </a:t>
            </a:r>
            <a:r>
              <a:rPr lang="en-IN" dirty="0"/>
              <a:t>is an important mode of elimination of cases </a:t>
            </a:r>
            <a:r>
              <a:rPr lang="en-IN" dirty="0" smtClean="0"/>
              <a:t>from the </a:t>
            </a:r>
            <a:r>
              <a:rPr lang="en-IN" dirty="0"/>
              <a:t>prevalence pool. </a:t>
            </a:r>
            <a:endParaRPr lang="en-IN" dirty="0" smtClean="0"/>
          </a:p>
          <a:p>
            <a:pPr algn="just"/>
            <a:r>
              <a:rPr lang="en-IN" dirty="0" smtClean="0"/>
              <a:t>Even </a:t>
            </a:r>
            <a:r>
              <a:rPr lang="en-IN" dirty="0"/>
              <a:t>in the absence of specific </a:t>
            </a:r>
            <a:r>
              <a:rPr lang="en-IN" dirty="0" smtClean="0"/>
              <a:t>treatment, a </a:t>
            </a:r>
            <a:r>
              <a:rPr lang="en-IN" dirty="0"/>
              <a:t>majority of· patients, particularly of the </a:t>
            </a:r>
            <a:r>
              <a:rPr lang="en-IN" dirty="0" err="1"/>
              <a:t>tuberculoid</a:t>
            </a:r>
            <a:r>
              <a:rPr lang="en-IN" dirty="0"/>
              <a:t> </a:t>
            </a:r>
            <a:r>
              <a:rPr lang="en-IN" dirty="0" smtClean="0"/>
              <a:t>and indeterminate </a:t>
            </a:r>
            <a:r>
              <a:rPr lang="en-IN" dirty="0"/>
              <a:t>types, tend to get cured </a:t>
            </a:r>
            <a:r>
              <a:rPr lang="en-IN" dirty="0" smtClean="0"/>
              <a:t>spontaneously. </a:t>
            </a:r>
          </a:p>
        </p:txBody>
      </p:sp>
    </p:spTree>
    <p:extLst>
      <p:ext uri="{BB962C8B-B14F-4D97-AF65-F5344CB8AC3E}">
        <p14:creationId xmlns:p14="http://schemas.microsoft.com/office/powerpoint/2010/main" xmlns="" val="18063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IMMUNITY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864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It is a well-established fact that only a </a:t>
            </a:r>
            <a:r>
              <a:rPr lang="en-IN" dirty="0" smtClean="0"/>
              <a:t>few persons </a:t>
            </a:r>
            <a:r>
              <a:rPr lang="en-IN" dirty="0"/>
              <a:t>exposed to infection develop the disease. </a:t>
            </a:r>
            <a:endParaRPr lang="en-IN" dirty="0" smtClean="0"/>
          </a:p>
          <a:p>
            <a:pPr algn="just"/>
            <a:r>
              <a:rPr lang="en-IN" dirty="0" smtClean="0"/>
              <a:t>A large proportion </a:t>
            </a:r>
            <a:r>
              <a:rPr lang="en-IN" dirty="0"/>
              <a:t>of early lesions that occur in leprosy </a:t>
            </a:r>
            <a:r>
              <a:rPr lang="en-IN" dirty="0" smtClean="0"/>
              <a:t>heal spontaneously</a:t>
            </a:r>
            <a:r>
              <a:rPr lang="en-IN" dirty="0"/>
              <a:t>. </a:t>
            </a:r>
            <a:endParaRPr lang="en-IN" dirty="0" smtClean="0"/>
          </a:p>
          <a:p>
            <a:pPr algn="just"/>
            <a:r>
              <a:rPr lang="en-IN" dirty="0" smtClean="0"/>
              <a:t>Such </a:t>
            </a:r>
            <a:r>
              <a:rPr lang="en-IN" dirty="0"/>
              <a:t>abortive and self-healing </a:t>
            </a:r>
            <a:r>
              <a:rPr lang="en-IN" dirty="0" smtClean="0"/>
              <a:t>lesions suggest </a:t>
            </a:r>
            <a:r>
              <a:rPr lang="en-IN" dirty="0"/>
              <a:t>immunity acquired through such lesions. </a:t>
            </a:r>
            <a:endParaRPr lang="en-IN" dirty="0" smtClean="0"/>
          </a:p>
          <a:p>
            <a:pPr algn="just"/>
            <a:r>
              <a:rPr lang="en-IN" dirty="0" smtClean="0"/>
              <a:t>Subclinical</a:t>
            </a:r>
            <a:r>
              <a:rPr lang="en-IN" dirty="0"/>
              <a:t> </a:t>
            </a:r>
            <a:r>
              <a:rPr lang="en-IN" dirty="0" smtClean="0"/>
              <a:t>infections are </a:t>
            </a:r>
            <a:r>
              <a:rPr lang="en-IN" dirty="0"/>
              <a:t>believed to contribute to active </a:t>
            </a:r>
            <a:r>
              <a:rPr lang="en-IN" dirty="0" smtClean="0"/>
              <a:t>immunity.</a:t>
            </a:r>
          </a:p>
          <a:p>
            <a:pPr algn="just"/>
            <a:r>
              <a:rPr lang="en-IN" dirty="0"/>
              <a:t>C</a:t>
            </a:r>
            <a:r>
              <a:rPr lang="en-IN" dirty="0" smtClean="0"/>
              <a:t>ell-mediated </a:t>
            </a:r>
            <a:r>
              <a:rPr lang="en-IN" dirty="0"/>
              <a:t>immunity (</a:t>
            </a:r>
            <a:r>
              <a:rPr lang="en-IN" dirty="0" smtClean="0"/>
              <a:t>CMI) is responsible </a:t>
            </a:r>
            <a:r>
              <a:rPr lang="en-IN" dirty="0"/>
              <a:t>for resistance to infection with M. </a:t>
            </a:r>
            <a:r>
              <a:rPr lang="en-IN" i="1" dirty="0" err="1"/>
              <a:t>leprae</a:t>
            </a:r>
            <a:r>
              <a:rPr lang="en-IN" i="1" dirty="0" smtClean="0"/>
              <a:t>.</a:t>
            </a:r>
            <a:endParaRPr lang="en-IN" dirty="0"/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124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GENETIC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H</a:t>
            </a:r>
            <a:r>
              <a:rPr lang="en-IN" dirty="0" smtClean="0"/>
              <a:t>uman </a:t>
            </a:r>
            <a:r>
              <a:rPr lang="en-IN" dirty="0"/>
              <a:t>lymphocyte antigen (HLA) linked genes </a:t>
            </a:r>
            <a:r>
              <a:rPr lang="en-IN" dirty="0" smtClean="0"/>
              <a:t>influence the </a:t>
            </a:r>
            <a:r>
              <a:rPr lang="en-IN" dirty="0"/>
              <a:t>type of immune response that </a:t>
            </a:r>
            <a:r>
              <a:rPr lang="en-IN" dirty="0" smtClean="0"/>
              <a:t>develops.</a:t>
            </a: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92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95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PIDEMIOLOGY OF 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38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PIDEMIOLOGY OF LEPRO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EPIDEMIOLOGY OF LEPROS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EPIDEMIOLOGY OF LEPROS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4" name="Picture 8" descr="EPIDEMIOLOGY OF 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7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354" y="0"/>
            <a:ext cx="9172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4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prosy - Introduction and Epidem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4821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eprosy - Introduction and Epidem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05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Epidemiology and recent advances in 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prosy"/>
          <p:cNvPicPr>
            <a:picLocks noChangeAspect="1" noChangeArrowheads="1"/>
          </p:cNvPicPr>
          <p:nvPr/>
        </p:nvPicPr>
        <p:blipFill>
          <a:blip r:embed="rId2"/>
          <a:srcRect t="1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eledermatology for PG entrance: Slit skin smear in 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ycobacterium lepra"/>
          <p:cNvPicPr>
            <a:picLocks noChangeAspect="1" noChangeArrowheads="1"/>
          </p:cNvPicPr>
          <p:nvPr/>
        </p:nvPicPr>
        <p:blipFill>
          <a:blip r:embed="rId2"/>
          <a:srcRect b="10175"/>
          <a:stretch>
            <a:fillRect/>
          </a:stretch>
        </p:blipFill>
        <p:spPr bwMode="auto">
          <a:xfrm>
            <a:off x="0" y="152400"/>
            <a:ext cx="8991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eprosy"/>
          <p:cNvPicPr>
            <a:picLocks noChangeAspect="1" noChangeArrowheads="1"/>
          </p:cNvPicPr>
          <p:nvPr/>
        </p:nvPicPr>
        <p:blipFill>
          <a:blip r:embed="rId2"/>
          <a:srcRect t="1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Leprosy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eprosy"/>
          <p:cNvPicPr>
            <a:picLocks noChangeAspect="1" noChangeArrowheads="1"/>
          </p:cNvPicPr>
          <p:nvPr/>
        </p:nvPicPr>
        <p:blipFill>
          <a:blip r:embed="rId2"/>
          <a:srcRect t="133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prosy lecture"/>
          <p:cNvPicPr>
            <a:picLocks noChangeAspect="1" noChangeArrowheads="1"/>
          </p:cNvPicPr>
          <p:nvPr/>
        </p:nvPicPr>
        <p:blipFill>
          <a:blip r:embed="rId2"/>
          <a:srcRect t="43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3825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ycobact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Value of </a:t>
            </a:r>
            <a:r>
              <a:rPr lang="en-US" dirty="0" err="1" smtClean="0"/>
              <a:t>Lepromine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IN" dirty="0"/>
              <a:t>useful tool </a:t>
            </a:r>
            <a:r>
              <a:rPr lang="en-IN" dirty="0" smtClean="0"/>
              <a:t>in evaluating </a:t>
            </a:r>
            <a:r>
              <a:rPr lang="en-IN" dirty="0"/>
              <a:t>the immune status (CMI) of leprosy patients. </a:t>
            </a:r>
            <a:endParaRPr lang="en-IN" dirty="0" smtClean="0"/>
          </a:p>
          <a:p>
            <a:r>
              <a:rPr lang="en-IN" dirty="0"/>
              <a:t>A</a:t>
            </a:r>
            <a:r>
              <a:rPr lang="en-IN" dirty="0" smtClean="0"/>
              <a:t>id </a:t>
            </a:r>
            <a:r>
              <a:rPr lang="en-IN" dirty="0"/>
              <a:t>to classify the type of disease.</a:t>
            </a:r>
          </a:p>
          <a:p>
            <a:r>
              <a:rPr lang="en-IN" dirty="0"/>
              <a:t>The test is also of great value in estimating the </a:t>
            </a:r>
            <a:r>
              <a:rPr lang="en-IN" i="1" dirty="0" smtClean="0"/>
              <a:t>prognosis </a:t>
            </a:r>
            <a:r>
              <a:rPr lang="en-IN" dirty="0" smtClean="0"/>
              <a:t>in </a:t>
            </a:r>
            <a:r>
              <a:rPr lang="en-IN" dirty="0"/>
              <a:t>cases of leprosy of all types.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pidemiology and recent advances in leprosy"/>
          <p:cNvPicPr>
            <a:picLocks noChangeAspect="1" noChangeArrowheads="1"/>
          </p:cNvPicPr>
          <p:nvPr/>
        </p:nvPicPr>
        <p:blipFill>
          <a:blip r:embed="rId2"/>
          <a:srcRect b="51111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Epidemiology and recent advances in 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Objectives of Leprosy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marL="514350" indent="-514350">
              <a:buAutoNum type="alphaLcParenBoth"/>
            </a:pPr>
            <a:r>
              <a:rPr lang="en-IN" dirty="0" smtClean="0"/>
              <a:t>To interrupt </a:t>
            </a:r>
            <a:r>
              <a:rPr lang="en-IN" dirty="0"/>
              <a:t>transmission of the infection, thereby reduce </a:t>
            </a:r>
            <a:r>
              <a:rPr lang="en-IN" dirty="0" smtClean="0"/>
              <a:t>the incidence </a:t>
            </a:r>
            <a:r>
              <a:rPr lang="en-IN" dirty="0"/>
              <a:t>of the disease so that it no longer constitutes </a:t>
            </a:r>
            <a:r>
              <a:rPr lang="en-IN" dirty="0" smtClean="0"/>
              <a:t>a public </a:t>
            </a:r>
            <a:r>
              <a:rPr lang="en-IN" dirty="0"/>
              <a:t>health </a:t>
            </a:r>
            <a:r>
              <a:rPr lang="en-IN" dirty="0" smtClean="0"/>
              <a:t>problem</a:t>
            </a:r>
          </a:p>
          <a:p>
            <a:pPr marL="514350" indent="-514350">
              <a:buAutoNum type="alphaLcParenBoth"/>
            </a:pPr>
            <a:r>
              <a:rPr lang="en-IN" dirty="0" smtClean="0"/>
              <a:t> </a:t>
            </a:r>
            <a:r>
              <a:rPr lang="en-IN" dirty="0"/>
              <a:t>to treat patients in order </a:t>
            </a:r>
            <a:r>
              <a:rPr lang="en-IN" dirty="0" smtClean="0"/>
              <a:t>to achieve </a:t>
            </a:r>
            <a:r>
              <a:rPr lang="en-IN" dirty="0"/>
              <a:t>their cure and where possible, </a:t>
            </a:r>
            <a:r>
              <a:rPr lang="en-IN" dirty="0" smtClean="0"/>
              <a:t>complete rehabilitation</a:t>
            </a:r>
          </a:p>
          <a:p>
            <a:pPr marL="514350" indent="-514350">
              <a:buAutoNum type="alphaLcParenBoth"/>
            </a:pPr>
            <a:r>
              <a:rPr lang="en-IN" dirty="0"/>
              <a:t> </a:t>
            </a:r>
            <a:r>
              <a:rPr lang="en-IN" dirty="0" smtClean="0"/>
              <a:t>to </a:t>
            </a:r>
            <a:r>
              <a:rPr lang="en-IN" dirty="0"/>
              <a:t>prevent the development </a:t>
            </a:r>
            <a:r>
              <a:rPr lang="en-IN" dirty="0" smtClean="0"/>
              <a:t>of associated </a:t>
            </a:r>
            <a:r>
              <a:rPr lang="en-IN" dirty="0"/>
              <a:t>deformities.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981555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Estimation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dirty="0"/>
              <a:t>The first step in a leprosy control programme is to </a:t>
            </a:r>
            <a:r>
              <a:rPr lang="en-IN" dirty="0" smtClean="0"/>
              <a:t>define the </a:t>
            </a:r>
            <a:r>
              <a:rPr lang="en-IN" dirty="0">
                <a:solidFill>
                  <a:srgbClr val="FF0000"/>
                </a:solidFill>
              </a:rPr>
              <a:t>size of the problem </a:t>
            </a:r>
            <a:r>
              <a:rPr lang="en-IN" dirty="0" smtClean="0"/>
              <a:t>by means </a:t>
            </a:r>
            <a:r>
              <a:rPr lang="en-IN" dirty="0"/>
              <a:t>of epidemiological surveys. </a:t>
            </a:r>
            <a:endParaRPr lang="en-IN" dirty="0" smtClean="0"/>
          </a:p>
          <a:p>
            <a:pPr algn="just"/>
            <a:r>
              <a:rPr lang="en-IN" dirty="0" smtClean="0"/>
              <a:t>Random </a:t>
            </a:r>
            <a:r>
              <a:rPr lang="en-IN" dirty="0"/>
              <a:t>sample </a:t>
            </a:r>
            <a:r>
              <a:rPr lang="en-IN" dirty="0" smtClean="0"/>
              <a:t>surveys are </a:t>
            </a:r>
            <a:r>
              <a:rPr lang="en-IN" dirty="0"/>
              <a:t>good enough to collect baseline data. </a:t>
            </a:r>
            <a:endParaRPr lang="en-IN" dirty="0" smtClean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survey </a:t>
            </a:r>
            <a:r>
              <a:rPr lang="en-IN" dirty="0" smtClean="0"/>
              <a:t>should bring </a:t>
            </a:r>
            <a:r>
              <a:rPr lang="en-IN" dirty="0"/>
              <a:t>out not merely the prevalence of leprosy, but also </a:t>
            </a:r>
            <a:r>
              <a:rPr lang="en-IN" dirty="0" smtClean="0"/>
              <a:t>the </a:t>
            </a:r>
            <a:r>
              <a:rPr lang="en-IN" dirty="0" smtClean="0">
                <a:solidFill>
                  <a:srgbClr val="FF0000"/>
                </a:solidFill>
              </a:rPr>
              <a:t>age </a:t>
            </a:r>
            <a:r>
              <a:rPr lang="en-IN" dirty="0">
                <a:solidFill>
                  <a:srgbClr val="FF0000"/>
                </a:solidFill>
              </a:rPr>
              <a:t>and sex distribution of cases, the various forms </a:t>
            </a:r>
            <a:r>
              <a:rPr lang="en-IN" dirty="0" smtClean="0">
                <a:solidFill>
                  <a:srgbClr val="FF0000"/>
                </a:solidFill>
              </a:rPr>
              <a:t>of leprosy </a:t>
            </a:r>
            <a:r>
              <a:rPr lang="en-IN" dirty="0">
                <a:solidFill>
                  <a:srgbClr val="FF0000"/>
                </a:solidFill>
              </a:rPr>
              <a:t>and the facilities available for providing the </a:t>
            </a:r>
            <a:r>
              <a:rPr lang="en-IN" dirty="0" smtClean="0">
                <a:solidFill>
                  <a:srgbClr val="FF0000"/>
                </a:solidFill>
              </a:rPr>
              <a:t>needed health </a:t>
            </a:r>
            <a:r>
              <a:rPr lang="en-IN" dirty="0">
                <a:solidFill>
                  <a:srgbClr val="FF0000"/>
                </a:solidFill>
              </a:rPr>
              <a:t>care</a:t>
            </a:r>
            <a:r>
              <a:rPr lang="en-IN" dirty="0"/>
              <a:t>. </a:t>
            </a:r>
          </a:p>
          <a:p>
            <a:pPr algn="just"/>
            <a:r>
              <a:rPr lang="en-IN" dirty="0" smtClean="0"/>
              <a:t>Estimates </a:t>
            </a:r>
            <a:r>
              <a:rPr lang="en-IN" dirty="0"/>
              <a:t>of the prevalence of leprosy are essential </a:t>
            </a:r>
            <a:r>
              <a:rPr lang="en-IN" dirty="0" smtClean="0"/>
              <a:t>for </a:t>
            </a:r>
            <a:r>
              <a:rPr lang="en-IN" dirty="0" smtClean="0">
                <a:solidFill>
                  <a:srgbClr val="FF0000"/>
                </a:solidFill>
              </a:rPr>
              <a:t>planning </a:t>
            </a:r>
            <a:r>
              <a:rPr lang="en-IN" dirty="0">
                <a:solidFill>
                  <a:srgbClr val="FF0000"/>
                </a:solidFill>
              </a:rPr>
              <a:t>and implementing an anti-leprosy programme</a:t>
            </a:r>
            <a:r>
              <a:rPr lang="en-IN" dirty="0"/>
              <a:t> </a:t>
            </a:r>
            <a:r>
              <a:rPr lang="en-IN" dirty="0" smtClean="0"/>
              <a:t>and also </a:t>
            </a:r>
            <a:r>
              <a:rPr lang="en-IN" dirty="0"/>
              <a:t>for evaluating the results of the programme.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Early case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IN" dirty="0"/>
              <a:t>The aim of case detection is to identify and to register </a:t>
            </a:r>
            <a:r>
              <a:rPr lang="en-IN" dirty="0" smtClean="0"/>
              <a:t>all cases </a:t>
            </a:r>
            <a:r>
              <a:rPr lang="en-IN" dirty="0"/>
              <a:t>of leprosy 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current trend </a:t>
            </a:r>
            <a:r>
              <a:rPr lang="en-IN" dirty="0"/>
              <a:t>is to involve the primary health care </a:t>
            </a:r>
            <a:r>
              <a:rPr lang="en-IN" dirty="0" smtClean="0"/>
              <a:t>workers in </a:t>
            </a:r>
            <a:r>
              <a:rPr lang="en-IN" dirty="0"/>
              <a:t>case detection </a:t>
            </a:r>
            <a:r>
              <a:rPr lang="en-IN" dirty="0" smtClean="0"/>
              <a:t>with the </a:t>
            </a:r>
            <a:r>
              <a:rPr lang="en-IN" dirty="0"/>
              <a:t>active participation of the community </a:t>
            </a:r>
            <a:r>
              <a:rPr lang="en-IN" i="1" dirty="0" smtClean="0"/>
              <a:t>. </a:t>
            </a:r>
          </a:p>
          <a:p>
            <a:r>
              <a:rPr lang="en-IN" dirty="0" smtClean="0"/>
              <a:t>These</a:t>
            </a:r>
            <a:r>
              <a:rPr lang="en-IN" dirty="0"/>
              <a:t> </a:t>
            </a:r>
            <a:r>
              <a:rPr lang="en-IN" dirty="0" smtClean="0"/>
              <a:t>workers </a:t>
            </a:r>
            <a:r>
              <a:rPr lang="en-IN" dirty="0"/>
              <a:t>need to be adequately trained to make a </a:t>
            </a:r>
            <a:r>
              <a:rPr lang="en-IN" dirty="0" smtClean="0"/>
              <a:t>tentative diagnosis </a:t>
            </a:r>
            <a:r>
              <a:rPr lang="en-IN" dirty="0"/>
              <a:t>of leprosy.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Case Finding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514350" indent="-514350" algn="just">
              <a:buAutoNum type="alphaLcParenBoth"/>
            </a:pPr>
            <a:r>
              <a:rPr lang="en-IN" dirty="0" smtClean="0"/>
              <a:t>CONTACT SURVEYS</a:t>
            </a:r>
          </a:p>
          <a:p>
            <a:pPr marL="514350" indent="-514350" algn="just">
              <a:buAutoNum type="alphaLcParenBoth"/>
            </a:pPr>
            <a:r>
              <a:rPr lang="en-IN" dirty="0" smtClean="0"/>
              <a:t>GROUP </a:t>
            </a:r>
            <a:r>
              <a:rPr lang="en-IN" dirty="0"/>
              <a:t>SURVEYS </a:t>
            </a:r>
            <a:endParaRPr lang="en-IN" dirty="0" smtClean="0"/>
          </a:p>
          <a:p>
            <a:pPr marL="514350" indent="-514350" algn="just">
              <a:buAutoNum type="alphaLcParenBoth"/>
            </a:pPr>
            <a:r>
              <a:rPr lang="en-IN" dirty="0" smtClean="0"/>
              <a:t>MASS </a:t>
            </a:r>
            <a:r>
              <a:rPr lang="en-IN" dirty="0"/>
              <a:t>SURVEYS </a:t>
            </a:r>
          </a:p>
          <a:p>
            <a:pPr algn="just"/>
            <a:endParaRPr lang="en-IN" i="1" dirty="0" smtClean="0"/>
          </a:p>
          <a:p>
            <a:pPr algn="just"/>
            <a:r>
              <a:rPr lang="en-IN" i="1" dirty="0" smtClean="0"/>
              <a:t>Records </a:t>
            </a:r>
            <a:r>
              <a:rPr lang="en-IN" i="1" dirty="0"/>
              <a:t>: </a:t>
            </a:r>
            <a:r>
              <a:rPr lang="en-IN" dirty="0"/>
              <a:t>The case information should be collected for </a:t>
            </a:r>
            <a:r>
              <a:rPr lang="en-IN" dirty="0" smtClean="0"/>
              <a:t>all patients </a:t>
            </a:r>
            <a:r>
              <a:rPr lang="en-IN" dirty="0"/>
              <a:t>in a standardized </a:t>
            </a:r>
            <a:r>
              <a:rPr lang="en-IN" dirty="0" smtClean="0"/>
              <a:t>manner.</a:t>
            </a:r>
            <a:endParaRPr lang="en-IN" dirty="0"/>
          </a:p>
          <a:p>
            <a:pPr algn="just"/>
            <a:r>
              <a:rPr lang="en-IN" dirty="0"/>
              <a:t>Leprosy is an "iceberg" disease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64937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MDT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Rifampicin</a:t>
            </a:r>
          </a:p>
          <a:p>
            <a:r>
              <a:rPr lang="en-US" dirty="0" err="1" smtClean="0"/>
              <a:t>Dapsone</a:t>
            </a:r>
            <a:endParaRPr lang="en-US" dirty="0" smtClean="0"/>
          </a:p>
          <a:p>
            <a:r>
              <a:rPr lang="en-IN" dirty="0" err="1" smtClean="0"/>
              <a:t>Clofazimine</a:t>
            </a:r>
            <a:endParaRPr lang="en-IN" dirty="0" smtClean="0"/>
          </a:p>
          <a:p>
            <a:r>
              <a:rPr lang="en-IN" dirty="0" err="1"/>
              <a:t>Ethionamide</a:t>
            </a:r>
            <a:r>
              <a:rPr lang="en-IN" dirty="0"/>
              <a:t> and </a:t>
            </a:r>
            <a:r>
              <a:rPr lang="en-IN" dirty="0" err="1" smtClean="0"/>
              <a:t>protionamide</a:t>
            </a:r>
            <a:endParaRPr lang="en-IN" dirty="0" smtClean="0"/>
          </a:p>
          <a:p>
            <a:r>
              <a:rPr lang="en-IN" dirty="0" smtClean="0"/>
              <a:t>Quinolones</a:t>
            </a:r>
          </a:p>
          <a:p>
            <a:r>
              <a:rPr lang="en-IN" dirty="0" smtClean="0"/>
              <a:t>Minocycline</a:t>
            </a:r>
          </a:p>
          <a:p>
            <a:r>
              <a:rPr lang="en-IN" dirty="0"/>
              <a:t>Clarithromycin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prosy - Introduction and Epidem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1741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05690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reatment &amp; Preventatives - Leprosy"/>
          <p:cNvPicPr>
            <a:picLocks noChangeAspect="1" noChangeArrowheads="1"/>
          </p:cNvPicPr>
          <p:nvPr/>
        </p:nvPicPr>
        <p:blipFill>
          <a:blip r:embed="rId2"/>
          <a:srcRect b="2299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Duration of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IN" dirty="0" err="1"/>
              <a:t>Multibacillary</a:t>
            </a:r>
            <a:r>
              <a:rPr lang="en-IN" dirty="0"/>
              <a:t> leprosy - MB </a:t>
            </a:r>
            <a:r>
              <a:rPr lang="en-IN" dirty="0" err="1"/>
              <a:t>blisterpacks</a:t>
            </a:r>
            <a:r>
              <a:rPr lang="en-IN" dirty="0"/>
              <a:t> for 12 </a:t>
            </a:r>
            <a:r>
              <a:rPr lang="en-IN" dirty="0" smtClean="0"/>
              <a:t>months, within </a:t>
            </a:r>
            <a:r>
              <a:rPr lang="en-IN" dirty="0"/>
              <a:t>18 months</a:t>
            </a:r>
          </a:p>
          <a:p>
            <a:r>
              <a:rPr lang="en-IN" dirty="0" err="1"/>
              <a:t>Paucibacillary</a:t>
            </a:r>
            <a:r>
              <a:rPr lang="en-IN" dirty="0"/>
              <a:t> leprosy - PB </a:t>
            </a:r>
            <a:r>
              <a:rPr lang="en-IN" dirty="0" err="1"/>
              <a:t>blisterpacks</a:t>
            </a:r>
            <a:r>
              <a:rPr lang="en-IN" dirty="0"/>
              <a:t> for 6 </a:t>
            </a:r>
            <a:r>
              <a:rPr lang="en-IN" dirty="0" smtClean="0"/>
              <a:t> months, within </a:t>
            </a:r>
            <a:r>
              <a:rPr lang="en-IN" dirty="0"/>
              <a:t>9 month</a:t>
            </a:r>
          </a:p>
        </p:txBody>
      </p:sp>
    </p:spTree>
    <p:extLst>
      <p:ext uri="{BB962C8B-B14F-4D97-AF65-F5344CB8AC3E}">
        <p14:creationId xmlns:p14="http://schemas.microsoft.com/office/powerpoint/2010/main" xmlns="" val="405033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IN" b="1" dirty="0" err="1"/>
              <a:t>Lepra</a:t>
            </a:r>
            <a:r>
              <a:rPr lang="en-IN" b="1" dirty="0"/>
              <a:t> reaction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During the course of leprosy, immunologically </a:t>
            </a:r>
            <a:r>
              <a:rPr lang="en-IN" dirty="0" smtClean="0"/>
              <a:t>mediated  episodes </a:t>
            </a:r>
            <a:r>
              <a:rPr lang="en-IN" dirty="0"/>
              <a:t>of acute or </a:t>
            </a:r>
            <a:r>
              <a:rPr lang="en-IN" dirty="0" err="1"/>
              <a:t>subacute</a:t>
            </a:r>
            <a:r>
              <a:rPr lang="en-IN" dirty="0"/>
              <a:t> inflammation known </a:t>
            </a:r>
            <a:r>
              <a:rPr lang="en-IN" dirty="0" smtClean="0"/>
              <a:t>as reactions </a:t>
            </a:r>
            <a:r>
              <a:rPr lang="en-IN" dirty="0"/>
              <a:t>may occur. </a:t>
            </a:r>
            <a:endParaRPr lang="en-IN" dirty="0" smtClean="0"/>
          </a:p>
          <a:p>
            <a:pPr algn="just"/>
            <a:r>
              <a:rPr lang="en-IN" dirty="0" smtClean="0"/>
              <a:t>Because </a:t>
            </a:r>
            <a:r>
              <a:rPr lang="en-IN" dirty="0"/>
              <a:t>peripheral nerve trunks </a:t>
            </a:r>
            <a:r>
              <a:rPr lang="en-IN" dirty="0" smtClean="0"/>
              <a:t>are often </a:t>
            </a:r>
            <a:r>
              <a:rPr lang="en-IN" dirty="0"/>
              <a:t>involved, unless reactions are promptly </a:t>
            </a:r>
            <a:r>
              <a:rPr lang="en-IN" dirty="0" smtClean="0"/>
              <a:t>and adequately </a:t>
            </a:r>
            <a:r>
              <a:rPr lang="en-IN" dirty="0"/>
              <a:t>treated, such episodes can result in </a:t>
            </a:r>
            <a:r>
              <a:rPr lang="en-IN" dirty="0" smtClean="0"/>
              <a:t>permanent deformities</a:t>
            </a:r>
            <a:r>
              <a:rPr lang="en-IN" dirty="0"/>
              <a:t>.</a:t>
            </a:r>
          </a:p>
          <a:p>
            <a:pPr algn="just"/>
            <a:r>
              <a:rPr lang="en-IN" dirty="0" err="1"/>
              <a:t>Lepra</a:t>
            </a:r>
            <a:r>
              <a:rPr lang="en-IN" dirty="0"/>
              <a:t> reactions are usually diagnosed by clinical</a:t>
            </a:r>
          </a:p>
          <a:p>
            <a:pPr algn="just"/>
            <a:r>
              <a:rPr lang="en-IN" dirty="0"/>
              <a:t>examination only.</a:t>
            </a:r>
          </a:p>
        </p:txBody>
      </p:sp>
    </p:spTree>
    <p:extLst>
      <p:ext uri="{BB962C8B-B14F-4D97-AF65-F5344CB8AC3E}">
        <p14:creationId xmlns:p14="http://schemas.microsoft.com/office/powerpoint/2010/main" xmlns="" val="5793965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harmacology 770 c Anti Leprosy Drugs MultiDrug Therapy Lepr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PT - Leprosy Hansen's disease PowerPoint Presentation, fre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IN" b="1" dirty="0"/>
              <a:t>Deformities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A</a:t>
            </a:r>
            <a:r>
              <a:rPr lang="en-IN" dirty="0" smtClean="0"/>
              <a:t>pproximately </a:t>
            </a:r>
            <a:r>
              <a:rPr lang="en-IN" dirty="0"/>
              <a:t>25 per cent of </a:t>
            </a:r>
            <a:r>
              <a:rPr lang="en-IN" dirty="0" smtClean="0"/>
              <a:t>the patients </a:t>
            </a:r>
            <a:r>
              <a:rPr lang="en-IN" dirty="0"/>
              <a:t>who are not treated at an early stage of </a:t>
            </a:r>
            <a:r>
              <a:rPr lang="en-IN" dirty="0" smtClean="0"/>
              <a:t>disease develop </a:t>
            </a:r>
            <a:r>
              <a:rPr lang="en-IN" dirty="0"/>
              <a:t>anaesthesia </a:t>
            </a:r>
            <a:r>
              <a:rPr lang="en-IN" dirty="0" smtClean="0"/>
              <a:t> and/or </a:t>
            </a:r>
            <a:r>
              <a:rPr lang="en-IN" dirty="0"/>
              <a:t>deformities of the hands </a:t>
            </a:r>
            <a:r>
              <a:rPr lang="en-IN" dirty="0" smtClean="0"/>
              <a:t>and feet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As </a:t>
            </a:r>
            <a:r>
              <a:rPr lang="en-IN" dirty="0"/>
              <a:t>a single disease entity, leprosy is one of the </a:t>
            </a:r>
            <a:r>
              <a:rPr lang="en-IN" dirty="0" smtClean="0"/>
              <a:t>foremost causes </a:t>
            </a:r>
            <a:r>
              <a:rPr lang="en-IN" dirty="0"/>
              <a:t>of deformities and crippling.</a:t>
            </a:r>
          </a:p>
          <a:p>
            <a:r>
              <a:rPr lang="en-IN" dirty="0"/>
              <a:t>The deformities may result due to the disease </a:t>
            </a:r>
            <a:r>
              <a:rPr lang="en-IN" dirty="0" smtClean="0"/>
              <a:t>process (e.g</a:t>
            </a:r>
            <a:r>
              <a:rPr lang="en-IN" dirty="0"/>
              <a:t>. loss of eye brows, other facial deformities), or </a:t>
            </a:r>
            <a:r>
              <a:rPr lang="en-IN" dirty="0" smtClean="0"/>
              <a:t>those resulting </a:t>
            </a:r>
            <a:r>
              <a:rPr lang="en-IN" dirty="0"/>
              <a:t>from paralysis of some </a:t>
            </a:r>
            <a:r>
              <a:rPr lang="en-IN" dirty="0" smtClean="0"/>
              <a:t>muscles </a:t>
            </a:r>
            <a:r>
              <a:rPr lang="en-IN" dirty="0"/>
              <a:t>due to damage </a:t>
            </a:r>
            <a:r>
              <a:rPr lang="en-IN" dirty="0" smtClean="0"/>
              <a:t>to peripheral </a:t>
            </a:r>
            <a:r>
              <a:rPr lang="en-IN" dirty="0"/>
              <a:t>nerve trunk (e.g. claw-hand, </a:t>
            </a:r>
            <a:r>
              <a:rPr lang="en-IN" dirty="0" smtClean="0"/>
              <a:t>foot-drop, </a:t>
            </a:r>
            <a:r>
              <a:rPr lang="en-IN" dirty="0" err="1" smtClean="0"/>
              <a:t>lagophthalmos</a:t>
            </a:r>
            <a:r>
              <a:rPr lang="en-IN" dirty="0"/>
              <a:t>), or those resulting from injuries or </a:t>
            </a:r>
            <a:r>
              <a:rPr lang="en-IN" dirty="0" smtClean="0"/>
              <a:t>infections to </a:t>
            </a:r>
            <a:r>
              <a:rPr lang="en-IN" dirty="0"/>
              <a:t>hands and feet (e.g. scar contractures of </a:t>
            </a:r>
            <a:r>
              <a:rPr lang="en-IN" dirty="0" smtClean="0"/>
              <a:t>fingers, mutilation </a:t>
            </a:r>
            <a:r>
              <a:rPr lang="en-IN" dirty="0"/>
              <a:t>of hands and feet, corneal ulceration).</a:t>
            </a:r>
          </a:p>
        </p:txBody>
      </p:sp>
    </p:spTree>
    <p:extLst>
      <p:ext uri="{BB962C8B-B14F-4D97-AF65-F5344CB8AC3E}">
        <p14:creationId xmlns:p14="http://schemas.microsoft.com/office/powerpoint/2010/main" xmlns="" val="30123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21" y="0"/>
            <a:ext cx="9161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8366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Disabilities and deformities in leprosy patients and manag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DEFORMITIES OF LEG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943600" cy="5257800"/>
          </a:xfrm>
        </p:spPr>
        <p:txBody>
          <a:bodyPr/>
          <a:lstStyle/>
          <a:p>
            <a:r>
              <a:rPr lang="en-IN" dirty="0" smtClean="0"/>
              <a:t>Plantar Ulcers</a:t>
            </a:r>
          </a:p>
          <a:p>
            <a:r>
              <a:rPr lang="en-IN" dirty="0" smtClean="0"/>
              <a:t>Foot-drop</a:t>
            </a:r>
          </a:p>
          <a:p>
            <a:r>
              <a:rPr lang="en-IN" dirty="0" smtClean="0"/>
              <a:t>Inversion of </a:t>
            </a:r>
            <a:r>
              <a:rPr lang="en-IN" dirty="0"/>
              <a:t>t</a:t>
            </a:r>
            <a:r>
              <a:rPr lang="en-IN" dirty="0" smtClean="0"/>
              <a:t>he Foot</a:t>
            </a:r>
          </a:p>
          <a:p>
            <a:r>
              <a:rPr lang="en-IN" dirty="0" smtClean="0"/>
              <a:t>Clawing of </a:t>
            </a:r>
            <a:r>
              <a:rPr lang="en-IN" dirty="0"/>
              <a:t>t</a:t>
            </a:r>
            <a:r>
              <a:rPr lang="en-IN" dirty="0" smtClean="0"/>
              <a:t>he toes</a:t>
            </a:r>
          </a:p>
          <a:p>
            <a:r>
              <a:rPr lang="en-IN" dirty="0" smtClean="0"/>
              <a:t>Absorption of </a:t>
            </a:r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t</a:t>
            </a:r>
            <a:r>
              <a:rPr lang="en-IN" dirty="0" smtClean="0"/>
              <a:t>oes,</a:t>
            </a:r>
          </a:p>
          <a:p>
            <a:r>
              <a:rPr lang="en-IN" dirty="0" smtClean="0"/>
              <a:t>Collapsed Foot </a:t>
            </a:r>
          </a:p>
          <a:p>
            <a:r>
              <a:rPr lang="en-IN" dirty="0" smtClean="0"/>
              <a:t>Swollen Foot </a:t>
            </a:r>
          </a:p>
          <a:p>
            <a:r>
              <a:rPr lang="en-IN" dirty="0" smtClean="0"/>
              <a:t>Callosities.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REHABILITATION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The WHO Expert Committee on Leprosy in its </a:t>
            </a:r>
            <a:r>
              <a:rPr lang="en-IN" dirty="0" smtClean="0"/>
              <a:t>Second Report defined </a:t>
            </a:r>
            <a:r>
              <a:rPr lang="en-IN" dirty="0"/>
              <a:t>rehabilitation as :</a:t>
            </a:r>
          </a:p>
          <a:p>
            <a:pPr marL="0" indent="0" algn="just">
              <a:buNone/>
            </a:pPr>
            <a:r>
              <a:rPr lang="en-IN" i="1" dirty="0"/>
              <a:t>"the physical and mental restoration, </a:t>
            </a:r>
            <a:r>
              <a:rPr lang="en-IN" dirty="0"/>
              <a:t>as </a:t>
            </a:r>
            <a:r>
              <a:rPr lang="en-IN" i="1" dirty="0"/>
              <a:t>far </a:t>
            </a:r>
            <a:r>
              <a:rPr lang="en-IN" dirty="0"/>
              <a:t>as </a:t>
            </a:r>
            <a:r>
              <a:rPr lang="en-IN" i="1" dirty="0"/>
              <a:t>possible, of </a:t>
            </a:r>
            <a:r>
              <a:rPr lang="en-IN" i="1" dirty="0" smtClean="0"/>
              <a:t>all treated </a:t>
            </a:r>
            <a:r>
              <a:rPr lang="en-IN" i="1" dirty="0"/>
              <a:t>patients to normal activity, </a:t>
            </a:r>
            <a:r>
              <a:rPr lang="en-IN" dirty="0"/>
              <a:t>so </a:t>
            </a:r>
            <a:r>
              <a:rPr lang="en-IN" i="1" dirty="0"/>
              <a:t>that they may be </a:t>
            </a:r>
            <a:r>
              <a:rPr lang="en-IN" i="1" dirty="0" smtClean="0"/>
              <a:t>able to </a:t>
            </a:r>
            <a:r>
              <a:rPr lang="en-IN" i="1" dirty="0"/>
              <a:t>resume their place in the home, society and industry</a:t>
            </a:r>
            <a:r>
              <a:rPr lang="en-IN" i="1" dirty="0" smtClean="0"/>
              <a:t>".</a:t>
            </a:r>
          </a:p>
          <a:p>
            <a:pPr algn="just"/>
            <a:r>
              <a:rPr lang="en-IN" dirty="0"/>
              <a:t>The cheapest and surest rehabilitation is to prevent </a:t>
            </a:r>
            <a:r>
              <a:rPr lang="en-IN" dirty="0" smtClean="0"/>
              <a:t>physical deformities </a:t>
            </a:r>
            <a:r>
              <a:rPr lang="en-IN" dirty="0"/>
              <a:t>and social and vocational disruption by </a:t>
            </a:r>
            <a:r>
              <a:rPr lang="en-IN" dirty="0" smtClean="0"/>
              <a:t>early diagnosis </a:t>
            </a:r>
            <a:r>
              <a:rPr lang="en-IN" dirty="0"/>
              <a:t>and adequate treatment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algn="just"/>
            <a:r>
              <a:rPr lang="en-IN" i="1" dirty="0"/>
              <a:t>Community-based rehabilitation defined by WHO </a:t>
            </a:r>
            <a:r>
              <a:rPr lang="en-IN" i="1" dirty="0" smtClean="0"/>
              <a:t>and major </a:t>
            </a:r>
            <a:r>
              <a:rPr lang="en-IN" i="1" dirty="0"/>
              <a:t>NGOs </a:t>
            </a:r>
            <a:r>
              <a:rPr lang="en-IN" dirty="0"/>
              <a:t>is </a:t>
            </a:r>
            <a:r>
              <a:rPr lang="en-IN" i="1" dirty="0"/>
              <a:t>as </a:t>
            </a:r>
            <a:r>
              <a:rPr lang="en-IN" i="1" dirty="0" smtClean="0"/>
              <a:t>follows </a:t>
            </a:r>
            <a:r>
              <a:rPr lang="en-IN" i="1" dirty="0"/>
              <a:t>:</a:t>
            </a:r>
          </a:p>
          <a:p>
            <a:pPr algn="just"/>
            <a:r>
              <a:rPr lang="en-IN" dirty="0"/>
              <a:t>"Community-based rehabilitation is a strategy within </a:t>
            </a:r>
            <a:r>
              <a:rPr lang="en-IN" dirty="0" smtClean="0"/>
              <a:t>general community </a:t>
            </a:r>
            <a:r>
              <a:rPr lang="en-IN" dirty="0"/>
              <a:t>development for the rehabilitation, equalization </a:t>
            </a:r>
            <a:r>
              <a:rPr lang="en-IN" dirty="0" smtClean="0"/>
              <a:t>of opportunities </a:t>
            </a:r>
            <a:r>
              <a:rPr lang="en-IN" dirty="0"/>
              <a:t>and social inclusion of all people with disabilities.</a:t>
            </a:r>
          </a:p>
          <a:p>
            <a:pPr algn="just"/>
            <a:r>
              <a:rPr lang="en-IN" dirty="0"/>
              <a:t>Community-based rehabilitation is implemented through </a:t>
            </a:r>
            <a:r>
              <a:rPr lang="en-IN" dirty="0" smtClean="0"/>
              <a:t>the combined </a:t>
            </a:r>
            <a:r>
              <a:rPr lang="en-IN" dirty="0"/>
              <a:t>efforts of the people with disabilities themselves, </a:t>
            </a:r>
            <a:r>
              <a:rPr lang="en-IN" dirty="0" smtClean="0"/>
              <a:t>their families</a:t>
            </a:r>
            <a:r>
              <a:rPr lang="en-IN" dirty="0"/>
              <a:t>, organizations and communities, and the </a:t>
            </a:r>
            <a:r>
              <a:rPr lang="en-IN" dirty="0" smtClean="0"/>
              <a:t>relevant governmental </a:t>
            </a:r>
            <a:r>
              <a:rPr lang="en-IN" dirty="0"/>
              <a:t>and non-governmental health, </a:t>
            </a:r>
            <a:r>
              <a:rPr lang="en-IN" dirty="0" smtClean="0"/>
              <a:t>education, vocational</a:t>
            </a:r>
            <a:r>
              <a:rPr lang="en-IN" dirty="0"/>
              <a:t>, social and other services".</a:t>
            </a:r>
          </a:p>
        </p:txBody>
      </p:sp>
    </p:spTree>
    <p:extLst>
      <p:ext uri="{BB962C8B-B14F-4D97-AF65-F5344CB8AC3E}">
        <p14:creationId xmlns:p14="http://schemas.microsoft.com/office/powerpoint/2010/main" xmlns="" val="27794529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Epidemiology and recent advances in 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PROGRAMME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IN" dirty="0" smtClean="0"/>
              <a:t>Adequate Infrastructure, </a:t>
            </a:r>
          </a:p>
          <a:p>
            <a:r>
              <a:rPr lang="en-IN" dirty="0" smtClean="0"/>
              <a:t>Trained Health Personnel, </a:t>
            </a:r>
          </a:p>
          <a:p>
            <a:r>
              <a:rPr lang="en-IN" dirty="0" smtClean="0"/>
              <a:t>Adequate Supply of Drugs and Vehicles</a:t>
            </a:r>
          </a:p>
          <a:p>
            <a:r>
              <a:rPr lang="en-IN" dirty="0" smtClean="0"/>
              <a:t>Financial Allocation.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8.Leprosy Control Programmes In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National leprosy eradication pro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National leprosy eradication pro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pidemiology and recent advances in lepro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ational leprosy eradication progra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837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IN" dirty="0"/>
              <a:t>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IN" dirty="0"/>
              <a:t>Leprosy is widely prevalent in India. </a:t>
            </a:r>
            <a:endParaRPr lang="en-IN" dirty="0" smtClean="0"/>
          </a:p>
          <a:p>
            <a:r>
              <a:rPr lang="en-IN" dirty="0" smtClean="0"/>
              <a:t>After </a:t>
            </a:r>
            <a:r>
              <a:rPr lang="en-IN" dirty="0"/>
              <a:t>introduction of MDT in the country, the </a:t>
            </a:r>
            <a:r>
              <a:rPr lang="en-IN" dirty="0" smtClean="0"/>
              <a:t>recorded leprosy </a:t>
            </a:r>
            <a:r>
              <a:rPr lang="en-IN" dirty="0"/>
              <a:t>case load has come down from </a:t>
            </a:r>
            <a:r>
              <a:rPr lang="en-IN" dirty="0">
                <a:solidFill>
                  <a:srgbClr val="FF0000"/>
                </a:solidFill>
              </a:rPr>
              <a:t>57.6</a:t>
            </a:r>
            <a:r>
              <a:rPr lang="en-IN" dirty="0"/>
              <a:t> cases </a:t>
            </a:r>
            <a:r>
              <a:rPr lang="en-IN" dirty="0" smtClean="0"/>
              <a:t>per 10,000 </a:t>
            </a:r>
            <a:r>
              <a:rPr lang="en-IN" dirty="0"/>
              <a:t>population in </a:t>
            </a:r>
            <a:r>
              <a:rPr lang="en-IN" dirty="0">
                <a:solidFill>
                  <a:srgbClr val="FF0000"/>
                </a:solidFill>
              </a:rPr>
              <a:t>1981</a:t>
            </a:r>
            <a:r>
              <a:rPr lang="en-IN" dirty="0"/>
              <a:t> to less than </a:t>
            </a:r>
            <a:r>
              <a:rPr lang="en-IN" dirty="0">
                <a:solidFill>
                  <a:srgbClr val="FF0000"/>
                </a:solidFill>
              </a:rPr>
              <a:t>one</a:t>
            </a:r>
            <a:r>
              <a:rPr lang="en-IN" dirty="0"/>
              <a:t> case per </a:t>
            </a:r>
            <a:r>
              <a:rPr lang="en-IN" dirty="0" smtClean="0"/>
              <a:t>10,000 population </a:t>
            </a:r>
            <a:r>
              <a:rPr lang="en-IN" dirty="0"/>
              <a:t>at national level in December </a:t>
            </a:r>
            <a:r>
              <a:rPr lang="en-IN" dirty="0" smtClean="0">
                <a:solidFill>
                  <a:srgbClr val="FF0000"/>
                </a:solidFill>
              </a:rPr>
              <a:t>2005</a:t>
            </a:r>
            <a:r>
              <a:rPr lang="en-IN" dirty="0" smtClean="0"/>
              <a:t>.</a:t>
            </a:r>
          </a:p>
          <a:p>
            <a:r>
              <a:rPr lang="en-IN" dirty="0"/>
              <a:t>Poor performing states are Tripura (74.63</a:t>
            </a:r>
            <a:r>
              <a:rPr lang="en-IN" dirty="0" smtClean="0"/>
              <a:t>), Meghalaya </a:t>
            </a:r>
            <a:r>
              <a:rPr lang="en-IN" dirty="0"/>
              <a:t>(67.73), Rajasthan (81.23) and Delhi </a:t>
            </a:r>
            <a:r>
              <a:rPr lang="en-IN" dirty="0" smtClean="0"/>
              <a:t>(76.83</a:t>
            </a:r>
            <a:r>
              <a:rPr lang="en-IN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70099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pidemiology and recent advances in 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8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pro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17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1002</Words>
  <Application>Microsoft Office PowerPoint</Application>
  <PresentationFormat>On-screen Show (4:3)</PresentationFormat>
  <Paragraphs>89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LEPROSY</vt:lpstr>
      <vt:lpstr>Slide 2</vt:lpstr>
      <vt:lpstr>Slide 3</vt:lpstr>
      <vt:lpstr>Slide 4</vt:lpstr>
      <vt:lpstr>Slide 5</vt:lpstr>
      <vt:lpstr>Slide 6</vt:lpstr>
      <vt:lpstr>INDIA</vt:lpstr>
      <vt:lpstr>Slide 8</vt:lpstr>
      <vt:lpstr>Slide 9</vt:lpstr>
      <vt:lpstr>Slide 10</vt:lpstr>
      <vt:lpstr>THE PREVALENCE POOL</vt:lpstr>
      <vt:lpstr>INACTIVATION OF DISEASE</vt:lpstr>
      <vt:lpstr>IMMUNITY</vt:lpstr>
      <vt:lpstr>GENETIC FACTORS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Value of Lepromine test</vt:lpstr>
      <vt:lpstr>Slide 32</vt:lpstr>
      <vt:lpstr>Slide 33</vt:lpstr>
      <vt:lpstr>Slide 34</vt:lpstr>
      <vt:lpstr>Objectives of Leprosy Control</vt:lpstr>
      <vt:lpstr>Estimation of the problem</vt:lpstr>
      <vt:lpstr>Early case Detection</vt:lpstr>
      <vt:lpstr>Case Finding methods</vt:lpstr>
      <vt:lpstr>MDT</vt:lpstr>
      <vt:lpstr>Slide 40</vt:lpstr>
      <vt:lpstr>Duration of treatment</vt:lpstr>
      <vt:lpstr>Lepra reaction</vt:lpstr>
      <vt:lpstr>Slide 43</vt:lpstr>
      <vt:lpstr>Slide 44</vt:lpstr>
      <vt:lpstr>Slide 45</vt:lpstr>
      <vt:lpstr>Slide 46</vt:lpstr>
      <vt:lpstr>Slide 47</vt:lpstr>
      <vt:lpstr>Slide 48</vt:lpstr>
      <vt:lpstr>Deformities</vt:lpstr>
      <vt:lpstr>Slide 50</vt:lpstr>
      <vt:lpstr>DEFORMITIES OF LEG</vt:lpstr>
      <vt:lpstr>REHABILITATION</vt:lpstr>
      <vt:lpstr>Slide 53</vt:lpstr>
      <vt:lpstr>Slide 54</vt:lpstr>
      <vt:lpstr>PROGRAMME MANAGEMENT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LEPROSY</dc:title>
  <dc:creator>Ajith.V.S.</dc:creator>
  <cp:lastModifiedBy>Dept. Of CM</cp:lastModifiedBy>
  <cp:revision>97</cp:revision>
  <dcterms:created xsi:type="dcterms:W3CDTF">2006-08-16T00:00:00Z</dcterms:created>
  <dcterms:modified xsi:type="dcterms:W3CDTF">2020-11-05T05:24:18Z</dcterms:modified>
</cp:coreProperties>
</file>