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83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9" r:id="rId25"/>
    <p:sldId id="285" r:id="rId26"/>
    <p:sldId id="286" r:id="rId27"/>
    <p:sldId id="287" r:id="rId28"/>
    <p:sldId id="28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647" autoAdjust="0"/>
    <p:restoredTop sz="94660"/>
  </p:normalViewPr>
  <p:slideViewPr>
    <p:cSldViewPr snapToGrid="0">
      <p:cViewPr varScale="1">
        <p:scale>
          <a:sx n="68" d="100"/>
          <a:sy n="68" d="100"/>
        </p:scale>
        <p:origin x="-5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02682-A8CD-46E7-A7A5-62D62D55AC5B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E7799-92FB-47F3-9BB3-1BE5C4A97CF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7963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7799-92FB-47F3-9BB3-1BE5C4A97CFC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6727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E7799-92FB-47F3-9BB3-1BE5C4A97CFC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1793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40F0D-C545-4494-B582-55DB6ABEF67C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F70F-8D50-4ADF-BAFE-BDD5A324E74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LEPTOSPIROSIS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932348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 of Severe Disease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2122202"/>
            <a:ext cx="8787384" cy="4242022"/>
          </a:xfrm>
        </p:spPr>
      </p:pic>
    </p:spTree>
    <p:extLst>
      <p:ext uri="{BB962C8B-B14F-4D97-AF65-F5344CB8AC3E}">
        <p14:creationId xmlns="" xmlns:p14="http://schemas.microsoft.com/office/powerpoint/2010/main" val="2317153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Illnesses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Types</a:t>
            </a:r>
            <a:endParaRPr lang="en-IN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G Times" pitchFamily="18" charset="0"/>
              </a:rPr>
              <a:t>Anicteric (common 95% recover)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G Times" pitchFamily="18" charset="0"/>
              </a:rPr>
              <a:t>Icteric ( Weil’s Syndrome) (rare, fatal)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G Times" pitchFamily="18" charset="0"/>
              </a:rPr>
              <a:t>Hepato-renal syndrome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G Times" pitchFamily="18" charset="0"/>
              </a:rPr>
              <a:t>Hemorrhagic syndrome with ARF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G Times" pitchFamily="18" charset="0"/>
              </a:rPr>
              <a:t>Atypical pneumonia syndrome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G Times" pitchFamily="18" charset="0"/>
              </a:rPr>
              <a:t>Aseptic meningo-encephalitis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CG Times" pitchFamily="18" charset="0"/>
              </a:rPr>
              <a:t>Myocarditis, Chronic uveitis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47003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Presentation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0" dirty="0" smtClean="0">
                <a:solidFill>
                  <a:schemeClr val="tx1"/>
                </a:solidFill>
                <a:latin typeface="CG Times" pitchFamily="18" charset="0"/>
              </a:rPr>
              <a:t>Anicteric</a:t>
            </a:r>
            <a:r>
              <a:rPr lang="en-US" sz="3600" i="0" dirty="0" smtClean="0">
                <a:solidFill>
                  <a:schemeClr val="tx1"/>
                </a:solidFill>
                <a:latin typeface="CG Times" pitchFamily="18" charset="0"/>
              </a:rPr>
              <a:t>-</a:t>
            </a:r>
            <a:r>
              <a:rPr lang="en-US" i="1" dirty="0" smtClean="0">
                <a:solidFill>
                  <a:schemeClr val="tx1"/>
                </a:solidFill>
                <a:latin typeface="CG Times" pitchFamily="18" charset="0"/>
              </a:rPr>
              <a:t>Common,</a:t>
            </a:r>
            <a:r>
              <a:rPr lang="en-US" b="1" i="1" dirty="0" smtClean="0">
                <a:solidFill>
                  <a:schemeClr val="tx1"/>
                </a:solidFill>
                <a:latin typeface="CG Times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CG Times" pitchFamily="18" charset="0"/>
              </a:rPr>
              <a:t>mild &lt; 2% Mortality </a:t>
            </a:r>
            <a:r>
              <a:rPr lang="en-US" dirty="0">
                <a:latin typeface="CG Times" pitchFamily="18" charset="0"/>
              </a:rPr>
              <a:t>90% of Cases</a:t>
            </a:r>
          </a:p>
          <a:p>
            <a:pPr lvl="0"/>
            <a:endParaRPr lang="en-US" i="1" dirty="0" smtClean="0">
              <a:solidFill>
                <a:schemeClr val="tx1"/>
              </a:solidFill>
              <a:latin typeface="CG Times" pitchFamily="18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CG Times" pitchFamily="18" charset="0"/>
              </a:rPr>
              <a:t>Icteric- </a:t>
            </a:r>
            <a:r>
              <a:rPr lang="en-US" i="1" dirty="0" smtClean="0">
                <a:solidFill>
                  <a:srgbClr val="C00000"/>
                </a:solidFill>
                <a:latin typeface="CG Times" pitchFamily="18" charset="0"/>
              </a:rPr>
              <a:t>Rare, Severe 15% Mortality </a:t>
            </a:r>
            <a:r>
              <a:rPr lang="en-US" dirty="0" smtClean="0">
                <a:latin typeface="CG Times" pitchFamily="18" charset="0"/>
              </a:rPr>
              <a:t>10</a:t>
            </a:r>
            <a:r>
              <a:rPr lang="en-US" dirty="0">
                <a:latin typeface="CG Times" pitchFamily="18" charset="0"/>
              </a:rPr>
              <a:t>% of Cases</a:t>
            </a:r>
          </a:p>
          <a:p>
            <a:pPr lvl="0"/>
            <a:endParaRPr lang="en-US" b="1" i="1" dirty="0" smtClean="0">
              <a:solidFill>
                <a:srgbClr val="C00000"/>
              </a:solidFill>
              <a:latin typeface="CG Times" pitchFamily="18" charset="0"/>
            </a:endParaRPr>
          </a:p>
          <a:p>
            <a:endParaRPr lang="en-US" b="1" dirty="0" smtClean="0">
              <a:solidFill>
                <a:srgbClr val="C00000"/>
              </a:solidFill>
              <a:latin typeface="CG Times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42195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Anicteric Presentation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2686615"/>
              </p:ext>
            </p:extLst>
          </p:nvPr>
        </p:nvGraphicFramePr>
        <p:xfrm>
          <a:off x="609600" y="1600200"/>
          <a:ext cx="109728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rgbClr val="C00000"/>
                          </a:solidFill>
                        </a:rPr>
                        <a:t>Leptospiremic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 Phase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CG Times" pitchFamily="18" charset="0"/>
                        </a:rPr>
                        <a:t>Immune Phase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initial</a:t>
                      </a:r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subsequent</a:t>
                      </a:r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Fever, Myalgia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Mild fever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Severe head ache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G Times" pitchFamily="18" charset="0"/>
                        </a:rPr>
                        <a:t>Meningism</a:t>
                      </a:r>
                      <a:endParaRPr lang="en-US" sz="1800" dirty="0" smtClean="0">
                        <a:latin typeface="CG Times" pitchFamily="18" charset="0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Conjunctival suffusion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Uveitis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G Times" pitchFamily="18" charset="0"/>
                        </a:rPr>
                        <a:t>Abd</a:t>
                      </a:r>
                      <a:r>
                        <a:rPr lang="en-US" sz="1800" dirty="0" smtClean="0">
                          <a:latin typeface="CG Times" pitchFamily="18" charset="0"/>
                        </a:rPr>
                        <a:t>. pain, Epistaxis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I.P: 5 to 14 days (21days)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76588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Icteric Leptospirosis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Jaundice-Occurs in 4-6 days (2-9 days)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Bilirubin- Markedly (20-40 mg/dl)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SGOT/SGPT- Mild elevation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Hepatocellular necrosis/ intra hepatic cholestasis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Death-not due to liver diseas</a:t>
            </a:r>
            <a:r>
              <a:rPr lang="en-IN" dirty="0"/>
              <a:t>e</a:t>
            </a:r>
          </a:p>
        </p:txBody>
      </p:sp>
    </p:spTree>
    <p:extLst>
      <p:ext uri="{BB962C8B-B14F-4D97-AF65-F5344CB8AC3E}">
        <p14:creationId xmlns="" xmlns:p14="http://schemas.microsoft.com/office/powerpoint/2010/main" val="57757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spcAft>
                <a:spcPts val="300"/>
              </a:spcAft>
              <a:buFontTx/>
              <a:buNone/>
            </a:pPr>
            <a:r>
              <a:rPr lang="en-US" altLang="en-US" sz="3200" b="1" dirty="0" smtClean="0">
                <a:solidFill>
                  <a:schemeClr val="bg2">
                    <a:lumMod val="10000"/>
                  </a:schemeClr>
                </a:solidFill>
                <a:latin typeface="CG Times" pitchFamily="18" charset="0"/>
              </a:rPr>
              <a:t>KIDNEYS – Mild to Severe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FontTx/>
              <a:buNone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CG Times" pitchFamily="18" charset="0"/>
              </a:rPr>
              <a:t>Urinalysis : Hematuria / Pyuria / Proteinuria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FontTx/>
              <a:buNone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CG Times" pitchFamily="18" charset="0"/>
              </a:rPr>
              <a:t>Renal Failure: Pre renal azotemia, ATN / AIN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FontTx/>
              <a:buNone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CG Times" pitchFamily="18" charset="0"/>
              </a:rPr>
              <a:t>Oliguric / Non Oliguric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FontTx/>
              <a:buNone/>
            </a:pPr>
            <a:r>
              <a:rPr lang="en-US" altLang="en-US" sz="3200" dirty="0" smtClean="0">
                <a:solidFill>
                  <a:schemeClr val="bg2">
                    <a:lumMod val="10000"/>
                  </a:schemeClr>
                </a:solidFill>
                <a:latin typeface="CG Times" pitchFamily="18" charset="0"/>
              </a:rPr>
              <a:t>Mechanism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FontTx/>
              <a:buNone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CG Times" pitchFamily="18" charset="0"/>
              </a:rPr>
              <a:t>Nephrotoxicity – Endotoxin, (Direct ) Bacterial migration, Toxic Metabolites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FontTx/>
              <a:buNone/>
            </a:pPr>
            <a:r>
              <a:rPr lang="en-US" altLang="en-US" dirty="0" err="1" smtClean="0">
                <a:solidFill>
                  <a:schemeClr val="bg2">
                    <a:lumMod val="10000"/>
                  </a:schemeClr>
                </a:solidFill>
                <a:latin typeface="CG Times" pitchFamily="18" charset="0"/>
              </a:rPr>
              <a:t>Hypoperfusion</a:t>
            </a: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CG Times" pitchFamily="18" charset="0"/>
              </a:rPr>
              <a:t> – Hypotension, Fluid loss/ Fluid shift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FontTx/>
              <a:buNone/>
            </a:pPr>
            <a:r>
              <a:rPr lang="en-US" altLang="en-US" dirty="0" smtClean="0">
                <a:solidFill>
                  <a:schemeClr val="bg2">
                    <a:lumMod val="10000"/>
                  </a:schemeClr>
                </a:solidFill>
                <a:latin typeface="CG Times" pitchFamily="18" charset="0"/>
              </a:rPr>
              <a:t>G.I. Bleed, Myocarditis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85963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Hemorrhagic Manifestations 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spcAft>
                <a:spcPts val="400"/>
              </a:spcAft>
              <a:buFontTx/>
              <a:buNone/>
              <a:defRPr/>
            </a:pPr>
            <a:r>
              <a:rPr lang="en-US" sz="3200" b="1" dirty="0">
                <a:latin typeface="CG Times" pitchFamily="18" charset="0"/>
              </a:rPr>
              <a:t>Hemorrhagic Fever - Vascular injury</a:t>
            </a:r>
          </a:p>
          <a:p>
            <a:pPr>
              <a:spcBef>
                <a:spcPts val="600"/>
              </a:spcBef>
              <a:spcAft>
                <a:spcPts val="400"/>
              </a:spcAft>
              <a:defRPr/>
            </a:pPr>
            <a:r>
              <a:rPr lang="en-US" dirty="0">
                <a:latin typeface="CG Times" pitchFamily="18" charset="0"/>
              </a:rPr>
              <a:t>Respiratory, Alimentary, Renal &amp; Genital tracts</a:t>
            </a:r>
          </a:p>
          <a:p>
            <a:pPr>
              <a:spcBef>
                <a:spcPts val="600"/>
              </a:spcBef>
              <a:spcAft>
                <a:spcPts val="400"/>
              </a:spcAft>
              <a:defRPr/>
            </a:pPr>
            <a:r>
              <a:rPr lang="en-US" dirty="0">
                <a:latin typeface="CG Times" pitchFamily="18" charset="0"/>
              </a:rPr>
              <a:t>More common in Icteric &amp; with Renal Failure</a:t>
            </a:r>
          </a:p>
          <a:p>
            <a:pPr>
              <a:spcBef>
                <a:spcPts val="600"/>
              </a:spcBef>
              <a:spcAft>
                <a:spcPts val="400"/>
              </a:spcAft>
              <a:defRPr/>
            </a:pPr>
            <a:r>
              <a:rPr lang="en-US" dirty="0">
                <a:latin typeface="CG Times" pitchFamily="18" charset="0"/>
              </a:rPr>
              <a:t>Reported in Korea, Andaman’s &amp; Brazil</a:t>
            </a:r>
          </a:p>
          <a:p>
            <a:pPr marL="0" indent="0">
              <a:spcBef>
                <a:spcPts val="600"/>
              </a:spcBef>
              <a:spcAft>
                <a:spcPts val="400"/>
              </a:spcAft>
              <a:buFontTx/>
              <a:buNone/>
              <a:defRPr/>
            </a:pPr>
            <a:r>
              <a:rPr lang="en-US" sz="3200" b="1" dirty="0">
                <a:latin typeface="CG Times" pitchFamily="18" charset="0"/>
              </a:rPr>
              <a:t>Hemorrhagic Pneumonitis</a:t>
            </a:r>
          </a:p>
          <a:p>
            <a:pPr>
              <a:spcBef>
                <a:spcPts val="600"/>
              </a:spcBef>
              <a:spcAft>
                <a:spcPts val="400"/>
              </a:spcAft>
              <a:defRPr/>
            </a:pPr>
            <a:r>
              <a:rPr lang="en-US" dirty="0">
                <a:latin typeface="CG Times" pitchFamily="18" charset="0"/>
              </a:rPr>
              <a:t>Hemoptysis / Respiratory failure</a:t>
            </a:r>
          </a:p>
          <a:p>
            <a:pPr>
              <a:spcBef>
                <a:spcPts val="600"/>
              </a:spcBef>
              <a:spcAft>
                <a:spcPts val="400"/>
              </a:spcAft>
              <a:defRPr/>
            </a:pPr>
            <a:r>
              <a:rPr lang="en-US" dirty="0">
                <a:latin typeface="CG Times" pitchFamily="18" charset="0"/>
              </a:rPr>
              <a:t>CXR : Single/ Multiple ill defined opacities </a:t>
            </a:r>
          </a:p>
          <a:p>
            <a:pPr>
              <a:spcBef>
                <a:spcPts val="600"/>
              </a:spcBef>
              <a:spcAft>
                <a:spcPts val="400"/>
              </a:spcAft>
              <a:defRPr/>
            </a:pPr>
            <a:r>
              <a:rPr lang="en-US" dirty="0">
                <a:latin typeface="CG Times" pitchFamily="18" charset="0"/>
              </a:rPr>
              <a:t>Occurs in 2nd week (as early as 24-48 hours)</a:t>
            </a:r>
          </a:p>
          <a:p>
            <a:pPr>
              <a:spcBef>
                <a:spcPts val="600"/>
              </a:spcBef>
              <a:spcAft>
                <a:spcPts val="400"/>
              </a:spcAft>
              <a:defRPr/>
            </a:pPr>
            <a:r>
              <a:rPr lang="en-US" dirty="0">
                <a:latin typeface="CG Times" pitchFamily="18" charset="0"/>
              </a:rPr>
              <a:t>Reported in Korea, Andaman’s &amp; Nicaragu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25131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Cardiac Form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spcAft>
                <a:spcPts val="300"/>
              </a:spcAft>
              <a:buFontTx/>
              <a:buNone/>
              <a:defRPr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Cardiac manifestations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Hemorrhagic Myocarditis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Cardiomyopathy / Cardiac failure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Arrhythmias, Hypotension / Death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Atrial fibrillation / Conduction defects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FontTx/>
              <a:buNone/>
              <a:defRPr/>
            </a:pPr>
            <a:r>
              <a:rPr lang="en-US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ECG changes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Specific ST-T changes</a:t>
            </a:r>
          </a:p>
          <a:p>
            <a:pPr>
              <a:spcBef>
                <a:spcPts val="600"/>
              </a:spcBef>
              <a:spcAft>
                <a:spcPts val="30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voltage complexes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in Srilanka,Barbados and Portugal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0371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Manifestations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dirty="0">
                <a:solidFill>
                  <a:srgbClr val="C00000"/>
                </a:solidFill>
                <a:latin typeface="CG Times" pitchFamily="18" charset="0"/>
              </a:rPr>
              <a:t>Aseptic Meningo-encephalitis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CG Times" pitchFamily="18" charset="0"/>
              </a:rPr>
              <a:t>It is rare; It occurs in the Immune phase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CG Times" pitchFamily="18" charset="0"/>
              </a:rPr>
              <a:t>CSF –­ proteins </a:t>
            </a:r>
            <a:r>
              <a:rPr lang="en-US" dirty="0">
                <a:latin typeface="CG Times" pitchFamily="18" charset="0"/>
                <a:sym typeface="Symbol"/>
              </a:rPr>
              <a:t></a:t>
            </a:r>
            <a:r>
              <a:rPr lang="en-US" dirty="0">
                <a:latin typeface="CG Times" pitchFamily="18" charset="0"/>
              </a:rPr>
              <a:t>, ­lymphocytes </a:t>
            </a:r>
            <a:r>
              <a:rPr lang="en-US" dirty="0">
                <a:latin typeface="CG Times" pitchFamily="18" charset="0"/>
                <a:sym typeface="Symbol"/>
              </a:rPr>
              <a:t></a:t>
            </a:r>
            <a:endParaRPr lang="en-US" dirty="0">
              <a:latin typeface="CG Times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CG Times" pitchFamily="18" charset="0"/>
              </a:rPr>
              <a:t>Convulsions, Encephalitis, Myelitis &amp; Polyneuropathy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sz="3200" dirty="0">
                <a:solidFill>
                  <a:srgbClr val="C00000"/>
                </a:solidFill>
                <a:latin typeface="CG Times" pitchFamily="18" charset="0"/>
              </a:rPr>
              <a:t>Ocular manifestations</a:t>
            </a:r>
            <a:endParaRPr lang="en-US" dirty="0">
              <a:latin typeface="CG Times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CG Times" pitchFamily="18" charset="0"/>
              </a:rPr>
              <a:t>Late complication; Conjunctival suffusion/hemorrhage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CG Times" pitchFamily="18" charset="0"/>
              </a:rPr>
              <a:t>Anterior uveitis, Iritis, </a:t>
            </a:r>
            <a:r>
              <a:rPr lang="en-US" dirty="0" err="1">
                <a:latin typeface="CG Times" pitchFamily="18" charset="0"/>
              </a:rPr>
              <a:t>Iridocyclitis</a:t>
            </a:r>
            <a:r>
              <a:rPr lang="en-US" dirty="0">
                <a:latin typeface="CG Times" pitchFamily="18" charset="0"/>
              </a:rPr>
              <a:t>, </a:t>
            </a:r>
            <a:r>
              <a:rPr lang="en-US" dirty="0" err="1">
                <a:latin typeface="CG Times" pitchFamily="18" charset="0"/>
              </a:rPr>
              <a:t>chorioretinitis</a:t>
            </a:r>
            <a:endParaRPr lang="en-US" dirty="0">
              <a:latin typeface="CG Times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CG Times" pitchFamily="18" charset="0"/>
              </a:rPr>
              <a:t>Occurs in 2 weeks to 1 yr. (average 6 months)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7002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Fever-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 fever, Malaria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Typhus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Jaundice-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Malaria,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hepatitis, Sepsis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Renal Failure-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Malaria, Hanta virus, Sepsis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Menigitis-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Viral causes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Hemorrhagic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Fever-Dengue, Hanta virus, Typhus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1438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>
                <a:latin typeface="Bookman Old Style" pitchFamily="18" charset="0"/>
                <a:cs typeface="Times New Roman" panose="02020603050405020304" pitchFamily="18" charset="0"/>
              </a:rPr>
              <a:t>Leptospirosis is an acute anthropo-zoonotic infection </a:t>
            </a:r>
          </a:p>
          <a:p>
            <a:r>
              <a:rPr lang="en-US" dirty="0" smtClean="0">
                <a:latin typeface="Bookman Old Style" pitchFamily="18" charset="0"/>
              </a:rPr>
              <a:t>Most common, underdiagnosed zoonosis</a:t>
            </a:r>
          </a:p>
          <a:p>
            <a:r>
              <a:rPr lang="en-US" altLang="en-US" dirty="0" smtClean="0">
                <a:latin typeface="Bookman Old Style" pitchFamily="18" charset="0"/>
                <a:cs typeface="Times New Roman" panose="02020603050405020304" pitchFamily="18" charset="0"/>
              </a:rPr>
              <a:t>It occurs in tropical, subtropical and temperate zones</a:t>
            </a:r>
          </a:p>
          <a:p>
            <a:r>
              <a:rPr lang="en-US" dirty="0" smtClean="0">
                <a:latin typeface="Bookman Old Style" pitchFamily="18" charset="0"/>
              </a:rPr>
              <a:t>India - cases are reported from Kerala, Tamil Nadu,     AP, Karnataka, Maharashtra, Gujarat &amp; Andamans.</a:t>
            </a:r>
          </a:p>
          <a:p>
            <a:r>
              <a:rPr lang="en-US" dirty="0" smtClean="0">
                <a:latin typeface="Bookman Old Style" pitchFamily="18" charset="0"/>
              </a:rPr>
              <a:t>Source - Animals (rodents and domestic animals)</a:t>
            </a:r>
          </a:p>
          <a:p>
            <a:r>
              <a:rPr lang="en-US" dirty="0" smtClean="0">
                <a:latin typeface="Bookman Old Style" pitchFamily="18" charset="0"/>
              </a:rPr>
              <a:t>Also called Mud/Swamp Fever, Japanese 7 day fever, Rice Field Fever,Spirichote Jaundice,Canicola Fever,Leptospiral Fever, Autumn Fever and Swineherd’s Disease</a:t>
            </a:r>
            <a:endParaRPr lang="en-IN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3968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Tests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600" dirty="0" smtClean="0">
                <a:latin typeface="Bookman Old Style" pitchFamily="18" charset="0"/>
              </a:rPr>
              <a:t>TC / DC / ESR / </a:t>
            </a:r>
            <a:r>
              <a:rPr lang="en-US" altLang="en-US" sz="2600" dirty="0" err="1" smtClean="0">
                <a:latin typeface="Bookman Old Style" pitchFamily="18" charset="0"/>
              </a:rPr>
              <a:t>Hb</a:t>
            </a:r>
            <a:r>
              <a:rPr lang="en-US" altLang="en-US" sz="2600" dirty="0" smtClean="0">
                <a:latin typeface="Bookman Old Style" pitchFamily="18" charset="0"/>
              </a:rPr>
              <a:t> / Platelet count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600" dirty="0" smtClean="0">
                <a:latin typeface="Bookman Old Style" pitchFamily="18" charset="0"/>
              </a:rPr>
              <a:t>Serum Bilirubin / SGOT/ SGPT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600" dirty="0" smtClean="0">
                <a:latin typeface="Bookman Old Style" pitchFamily="18" charset="0"/>
              </a:rPr>
              <a:t>Blood Urea, Creatinine &amp; Electrolytes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600" dirty="0" smtClean="0">
                <a:latin typeface="Bookman Old Style" pitchFamily="18" charset="0"/>
              </a:rPr>
              <a:t>Chest X-Ray;  ECG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600" dirty="0" smtClean="0">
                <a:solidFill>
                  <a:srgbClr val="C00000"/>
                </a:solidFill>
                <a:latin typeface="Bookman Old Style" pitchFamily="18" charset="0"/>
              </a:rPr>
              <a:t>Tests for diagnosis of Leptospirosis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solidFill>
                  <a:srgbClr val="000000"/>
                </a:solidFill>
                <a:latin typeface="Bookman Old Style" pitchFamily="18" charset="0"/>
              </a:rPr>
              <a:t>Culture for Leptospira: Positive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solidFill>
                  <a:srgbClr val="000000"/>
                </a:solidFill>
                <a:latin typeface="Bookman Old Style" pitchFamily="18" charset="0"/>
              </a:rPr>
              <a:t>MAT; </a:t>
            </a:r>
            <a:r>
              <a:rPr lang="en-US" altLang="en-US" dirty="0" err="1">
                <a:solidFill>
                  <a:srgbClr val="000000"/>
                </a:solidFill>
                <a:latin typeface="Bookman Old Style" pitchFamily="18" charset="0"/>
              </a:rPr>
              <a:t>Sero</a:t>
            </a:r>
            <a:r>
              <a:rPr lang="en-US" altLang="en-US" dirty="0">
                <a:solidFill>
                  <a:srgbClr val="000000"/>
                </a:solidFill>
                <a:latin typeface="Bookman Old Style" pitchFamily="18" charset="0"/>
              </a:rPr>
              <a:t> conversion or 4 fold rise/ high titer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dirty="0">
                <a:solidFill>
                  <a:srgbClr val="000000"/>
                </a:solidFill>
                <a:latin typeface="Bookman Old Style" pitchFamily="18" charset="0"/>
              </a:rPr>
              <a:t>ELISA / MSAT : positive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400" dirty="0" smtClean="0">
                <a:solidFill>
                  <a:srgbClr val="C00000"/>
                </a:solidFill>
                <a:latin typeface="Bookman Old Style" pitchFamily="18" charset="0"/>
              </a:rPr>
              <a:t>MAT: Microscopic agglutination test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altLang="en-US" sz="2400" dirty="0" smtClean="0">
                <a:solidFill>
                  <a:srgbClr val="C00000"/>
                </a:solidFill>
                <a:latin typeface="Bookman Old Style" pitchFamily="18" charset="0"/>
              </a:rPr>
              <a:t>(M)SAT: Microscopic slide agglutination Test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51089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in Diagnosis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78546186"/>
              </p:ext>
            </p:extLst>
          </p:nvPr>
        </p:nvGraphicFramePr>
        <p:xfrm>
          <a:off x="609600" y="1600200"/>
          <a:ext cx="109728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CG Times" pitchFamily="18" charset="0"/>
                        </a:rPr>
                        <a:t>Early Diagnosis (1</a:t>
                      </a:r>
                      <a:r>
                        <a:rPr lang="en-US" sz="1800" baseline="30000" dirty="0" smtClean="0">
                          <a:solidFill>
                            <a:srgbClr val="C00000"/>
                          </a:solidFill>
                          <a:latin typeface="CG Times" pitchFamily="18" charset="0"/>
                        </a:rPr>
                        <a:t>st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CG Times" pitchFamily="18" charset="0"/>
                        </a:rPr>
                        <a:t> Week) 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CG Times" pitchFamily="18" charset="0"/>
                        </a:rPr>
                        <a:t>Serological Tests (2 week) </a:t>
                      </a:r>
                      <a:endParaRPr lang="en-US" sz="1800" baseline="30000" dirty="0" smtClean="0">
                        <a:solidFill>
                          <a:srgbClr val="C00000"/>
                        </a:solidFill>
                        <a:latin typeface="CG Times" pitchFamily="18" charset="0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No reliable test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G Times" pitchFamily="18" charset="0"/>
                        </a:rPr>
                        <a:t>Serovar</a:t>
                      </a:r>
                      <a:r>
                        <a:rPr lang="en-US" sz="1800" dirty="0" smtClean="0">
                          <a:latin typeface="CG Times" pitchFamily="18" charset="0"/>
                        </a:rPr>
                        <a:t> specific - MAT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Delay in culture(&gt;1 mon)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Reliable, Current infection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PCR valuable but costly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Gold Standard, </a:t>
                      </a:r>
                      <a:r>
                        <a:rPr lang="en-US" sz="1800" dirty="0" err="1" smtClean="0">
                          <a:latin typeface="CG Times" pitchFamily="18" charset="0"/>
                        </a:rPr>
                        <a:t>Epid</a:t>
                      </a:r>
                      <a:r>
                        <a:rPr lang="en-US" sz="1800" dirty="0" smtClean="0">
                          <a:latin typeface="CG Times" pitchFamily="18" charset="0"/>
                        </a:rPr>
                        <a:t> studies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SAT / ELISA (&gt; 5 days)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Complicated, DFM required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Genus Specific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G Times" pitchFamily="18" charset="0"/>
                        </a:rPr>
                        <a:t>Occur late, persist longer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13176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of Tests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 smtClean="0">
                <a:solidFill>
                  <a:srgbClr val="C00000"/>
                </a:solidFill>
              </a:rPr>
              <a:t>MAT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>
                <a:latin typeface="CG Times" pitchFamily="18" charset="0"/>
              </a:rPr>
              <a:t>Antibody IgM titers of &gt;1/80 or IgG 1/400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>
                <a:latin typeface="CG Times" pitchFamily="18" charset="0"/>
                <a:sym typeface="Symbol"/>
              </a:rPr>
              <a:t> </a:t>
            </a:r>
            <a:r>
              <a:rPr lang="en-US" b="0" dirty="0" smtClean="0">
                <a:latin typeface="CG Times" pitchFamily="18" charset="0"/>
              </a:rPr>
              <a:t>titers indicate current infection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>
                <a:latin typeface="CG Times" pitchFamily="18" charset="0"/>
              </a:rPr>
              <a:t>Declining titers indicate past infection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>
                <a:latin typeface="CG Times" pitchFamily="18" charset="0"/>
              </a:rPr>
              <a:t>To confirm, second sample is essential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CG Times" pitchFamily="18" charset="0"/>
              </a:rPr>
              <a:t>ELISA SAT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>
                <a:latin typeface="CG Times" pitchFamily="18" charset="0"/>
              </a:rPr>
              <a:t>Valuable for </a:t>
            </a:r>
            <a:r>
              <a:rPr lang="en-US" b="0" dirty="0" err="1" smtClean="0">
                <a:latin typeface="CG Times" pitchFamily="18" charset="0"/>
              </a:rPr>
              <a:t>Dx</a:t>
            </a:r>
            <a:r>
              <a:rPr lang="en-US" b="0" dirty="0" smtClean="0">
                <a:latin typeface="CG Times" pitchFamily="18" charset="0"/>
              </a:rPr>
              <a:t> of current infection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>
                <a:latin typeface="CG Times" pitchFamily="18" charset="0"/>
              </a:rPr>
              <a:t>IgM antibodies alone are useful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b="1" dirty="0" smtClean="0">
              <a:solidFill>
                <a:srgbClr val="C00000"/>
              </a:solidFill>
              <a:latin typeface="CG Times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b="0" dirty="0" smtClean="0">
              <a:latin typeface="CG Times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36962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of Tests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67123916"/>
              </p:ext>
            </p:extLst>
          </p:nvPr>
        </p:nvGraphicFramePr>
        <p:xfrm>
          <a:off x="609600" y="1600200"/>
          <a:ext cx="109728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ELISA/SAT</a:t>
                      </a:r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MAT</a:t>
                      </a:r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Interpretation</a:t>
                      </a:r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Positive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Positive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Current Infection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Positive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Negative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Current Infection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Negative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Positive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Past Infection</a:t>
                      </a:r>
                      <a:endParaRPr lang="en-US" sz="1800" b="1" i="0" u="none" strike="noStrike" kern="1200" baseline="0" dirty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Negative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Negative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R/o Leptospirosis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Not available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Rising titers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baseline="0" dirty="0" smtClean="0">
                          <a:latin typeface="CG Times" pitchFamily="18" charset="0"/>
                        </a:rPr>
                        <a:t>Current Infection</a:t>
                      </a:r>
                      <a:endParaRPr lang="en-US" sz="1800" b="1" i="0" u="none" strike="noStrike" kern="1200" baseline="0" dirty="0" smtClean="0">
                        <a:solidFill>
                          <a:schemeClr val="tx1"/>
                        </a:solidFill>
                        <a:latin typeface="CG Times" pitchFamily="18" charset="0"/>
                        <a:ea typeface="+mn-ea"/>
                        <a:cs typeface="+mn-cs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4403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to Diagnosis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7904" y="1825625"/>
            <a:ext cx="9006840" cy="43513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9118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98447795"/>
              </p:ext>
            </p:extLst>
          </p:nvPr>
        </p:nvGraphicFramePr>
        <p:xfrm>
          <a:off x="609600" y="1600200"/>
          <a:ext cx="109728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CG Times" pitchFamily="18" charset="0"/>
                        </a:rPr>
                        <a:t>Mild-start Rx. early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C00000"/>
                          </a:solidFill>
                          <a:latin typeface="CG Times" pitchFamily="18" charset="0"/>
                        </a:rPr>
                        <a:t>Severe-start intensive Rx. 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  <a:latin typeface="CG Times" pitchFamily="18" charset="0"/>
                        </a:rPr>
                        <a:t>Oral Treatment 7 to 10 day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 smtClean="0">
                          <a:solidFill>
                            <a:srgbClr val="000000"/>
                          </a:solidFill>
                          <a:latin typeface="CG Times" pitchFamily="18" charset="0"/>
                        </a:rPr>
                        <a:t>IV Treatment 5 to 7 days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Doxycycline 100 mg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b.i.d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 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Benzyl Penicillin 20L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q.i.d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 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Amoxicillin 500 mg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q.i.d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G Times" pitchFamily="18" charset="0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Ampicillin 1G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q.i.d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G Times" pitchFamily="18" charset="0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Ampicillin 500 mg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q.i.d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 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3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rd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 gen Ceftriaxone 1G od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Supportive treatment</a:t>
                      </a:r>
                    </a:p>
                    <a:p>
                      <a:endParaRPr lang="en-IN" dirty="0"/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Cefotaxime 1G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CG Times" pitchFamily="18" charset="0"/>
                        </a:rPr>
                        <a:t>t.i.d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CG Times" pitchFamily="18" charset="0"/>
                      </a:endParaRPr>
                    </a:p>
                    <a:p>
                      <a:endParaRPr lang="en-IN" dirty="0"/>
                    </a:p>
                  </a:txBody>
                  <a:tcPr marL="95416" marR="95416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00327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Measures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G Times" pitchFamily="18" charset="0"/>
              </a:rPr>
              <a:t>Intensive care, monitor</a:t>
            </a:r>
          </a:p>
          <a:p>
            <a:r>
              <a:rPr lang="en-US" dirty="0">
                <a:latin typeface="CG Times" pitchFamily="18" charset="0"/>
              </a:rPr>
              <a:t>Cardiac, hepatic care</a:t>
            </a:r>
          </a:p>
          <a:p>
            <a:r>
              <a:rPr lang="en-US" dirty="0">
                <a:latin typeface="CG Times" pitchFamily="18" charset="0"/>
              </a:rPr>
              <a:t>Fluid balance, bleeding</a:t>
            </a:r>
          </a:p>
          <a:p>
            <a:r>
              <a:rPr lang="en-US" dirty="0">
                <a:latin typeface="CG Times" pitchFamily="18" charset="0"/>
              </a:rPr>
              <a:t>Platelets, transfusions</a:t>
            </a:r>
          </a:p>
          <a:p>
            <a:r>
              <a:rPr lang="en-US" dirty="0">
                <a:latin typeface="CG Times" pitchFamily="18" charset="0"/>
              </a:rPr>
              <a:t>Renal function - dialysis</a:t>
            </a:r>
          </a:p>
          <a:p>
            <a:r>
              <a:rPr lang="en-US" dirty="0">
                <a:latin typeface="CG Times" pitchFamily="18" charset="0"/>
              </a:rPr>
              <a:t>CNS complications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52096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Prognosis and Mortality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G Times" pitchFamily="18" charset="0"/>
            </a:endParaRPr>
          </a:p>
          <a:p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035" y="1690688"/>
            <a:ext cx="8230313" cy="46333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69038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G Times" pitchFamily="18" charset="0"/>
              </a:rPr>
              <a:t>Prevention is difficult due to wild animal infection</a:t>
            </a:r>
          </a:p>
          <a:p>
            <a:r>
              <a:rPr lang="en-US" dirty="0">
                <a:latin typeface="CG Times" pitchFamily="18" charset="0"/>
              </a:rPr>
              <a:t>Good sanitation, Immunization of live stock</a:t>
            </a:r>
          </a:p>
          <a:p>
            <a:r>
              <a:rPr lang="en-US" dirty="0">
                <a:latin typeface="CG Times" pitchFamily="18" charset="0"/>
              </a:rPr>
              <a:t>Personal hygiene, PPE, Water treatment </a:t>
            </a:r>
          </a:p>
          <a:p>
            <a:r>
              <a:rPr lang="en-US" dirty="0">
                <a:latin typeface="CG Times" pitchFamily="18" charset="0"/>
              </a:rPr>
              <a:t>No useful human vaccines – multiple serovars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130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Epidemiological Factors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Bookman Old Style" pitchFamily="18" charset="0"/>
              </a:rPr>
              <a:t>Contaminated environment, Rainfall</a:t>
            </a:r>
          </a:p>
          <a:p>
            <a:r>
              <a:rPr lang="en-US" dirty="0" smtClean="0">
                <a:latin typeface="Bookman Old Style" pitchFamily="18" charset="0"/>
              </a:rPr>
              <a:t>High risk groups, endemic in all states of India</a:t>
            </a:r>
          </a:p>
          <a:p>
            <a:r>
              <a:rPr lang="en-US" dirty="0" smtClean="0">
                <a:latin typeface="Bookman Old Style" pitchFamily="18" charset="0"/>
              </a:rPr>
              <a:t>First description by Weil in 1886</a:t>
            </a:r>
          </a:p>
          <a:p>
            <a:r>
              <a:rPr lang="en-US" altLang="en-US" dirty="0" smtClean="0">
                <a:latin typeface="Bookman Old Style" pitchFamily="18" charset="0"/>
              </a:rPr>
              <a:t>Rural &gt; Urban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Bookman Old Style" pitchFamily="18" charset="0"/>
              </a:rPr>
              <a:t>Male &gt; Female (10 : 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Bookman Old Style" pitchFamily="18" charset="0"/>
              </a:rPr>
              <a:t>Clinical Features –mild to severe life threatening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Bookman Old Style" pitchFamily="18" charset="0"/>
              </a:rPr>
              <a:t>Mimics many common febrile illnesses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Bookman Old Style" pitchFamily="18" charset="0"/>
              </a:rPr>
              <a:t>Diagnosis - difficult to confirm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Bookman Old Style" pitchFamily="18" charset="0"/>
              </a:rPr>
              <a:t>Treatment – effective, if started early (&lt;5 days)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Bookman Old Style" pitchFamily="18" charset="0"/>
              </a:rPr>
              <a:t>Not to be confused with rat bite fever (SM)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45047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Causative Bacterium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G Times" pitchFamily="18" charset="0"/>
              </a:rPr>
              <a:t>Order Spirochaetales – Treponema, Borrelia, Leptospira</a:t>
            </a:r>
          </a:p>
          <a:p>
            <a:r>
              <a:rPr lang="en-US" dirty="0" smtClean="0">
                <a:latin typeface="CG Times" pitchFamily="18" charset="0"/>
              </a:rPr>
              <a:t>Family – Leptospiraceae, susceptible to heat, cl, acid</a:t>
            </a:r>
          </a:p>
          <a:p>
            <a:r>
              <a:rPr lang="en-US" dirty="0" smtClean="0">
                <a:latin typeface="CG Times" pitchFamily="18" charset="0"/>
              </a:rPr>
              <a:t>Genus – Leptospira, 26 serogroups, 250 serovars</a:t>
            </a:r>
          </a:p>
          <a:p>
            <a:r>
              <a:rPr lang="en-US" dirty="0" smtClean="0">
                <a:latin typeface="CG Times" pitchFamily="18" charset="0"/>
              </a:rPr>
              <a:t>interrogans, biflex, ictero hemorrhagica, hebdomidis</a:t>
            </a:r>
          </a:p>
          <a:p>
            <a:r>
              <a:rPr lang="en-US" dirty="0" smtClean="0">
                <a:latin typeface="CG Times" pitchFamily="18" charset="0"/>
              </a:rPr>
              <a:t>Corkscrew shaped, delicate, flexible spirochete, Gram -ve</a:t>
            </a:r>
          </a:p>
          <a:p>
            <a:r>
              <a:rPr lang="en-US" dirty="0" smtClean="0">
                <a:latin typeface="CG Times" pitchFamily="18" charset="0"/>
              </a:rPr>
              <a:t>6 to 20 </a:t>
            </a:r>
            <a:r>
              <a:rPr lang="en-US" dirty="0" smtClean="0">
                <a:latin typeface="CG Times" pitchFamily="18" charset="0"/>
                <a:sym typeface="SymbolPS"/>
              </a:rPr>
              <a:t></a:t>
            </a:r>
            <a:r>
              <a:rPr lang="en-US" dirty="0" smtClean="0">
                <a:latin typeface="CG Times" pitchFamily="18" charset="0"/>
              </a:rPr>
              <a:t> long &amp; 0.1 </a:t>
            </a:r>
            <a:r>
              <a:rPr lang="en-US" dirty="0" smtClean="0">
                <a:latin typeface="CG Times" pitchFamily="18" charset="0"/>
                <a:sym typeface="SymbolPS"/>
              </a:rPr>
              <a:t> thick, coiled, flagellate, actively motile</a:t>
            </a:r>
            <a:endParaRPr lang="en-US" dirty="0" smtClean="0">
              <a:latin typeface="CG Times" pitchFamily="18" charset="0"/>
            </a:endParaRPr>
          </a:p>
          <a:p>
            <a:endParaRPr lang="en-US" dirty="0" smtClean="0">
              <a:latin typeface="CG Times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30443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CG Times" pitchFamily="18" charset="0"/>
              </a:rPr>
              <a:t>Rainfall;  Contaminated environment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CG Times" pitchFamily="18" charset="0"/>
              </a:rPr>
              <a:t>Poor Sanitation;  Inadequate drainage facilities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CG Times" pitchFamily="18" charset="0"/>
              </a:rPr>
              <a:t>Presence of rodents, cattle &amp; stray dogs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CG Times" pitchFamily="18" charset="0"/>
              </a:rPr>
              <a:t>Walking/ working bare foot poses high risk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CG Times" pitchFamily="18" charset="0"/>
              </a:rPr>
              <a:t>Difficult to pinpoint the source of infection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>
                <a:latin typeface="CG Times" pitchFamily="18" charset="0"/>
              </a:rPr>
              <a:t>Any person can get infected, if exposed to contaminated and environment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59557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Groups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>
                <a:solidFill>
                  <a:srgbClr val="C00000"/>
                </a:solidFill>
                <a:latin typeface="CG Times" pitchFamily="18" charset="0"/>
              </a:rPr>
              <a:t>Occupational exposure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CG Times" pitchFamily="18" charset="0"/>
              </a:rPr>
              <a:t>Farmers – Rice, Sugarcane, Vegetables, Cattle, Pigs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CG Times" pitchFamily="18" charset="0"/>
              </a:rPr>
              <a:t>Sewerage workers; Abattoirs, Butchers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err="1">
                <a:latin typeface="CG Times" pitchFamily="18" charset="0"/>
              </a:rPr>
              <a:t>Vetenarians</a:t>
            </a:r>
            <a:r>
              <a:rPr lang="en-US" dirty="0">
                <a:latin typeface="CG Times" pitchFamily="18" charset="0"/>
              </a:rPr>
              <a:t>, Lab staff, Miners, Soldiers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CG Times" pitchFamily="18" charset="0"/>
              </a:rPr>
              <a:t>Fishermen – Inland (not on the sea)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dirty="0">
                <a:solidFill>
                  <a:srgbClr val="C00000"/>
                </a:solidFill>
                <a:latin typeface="CG Times" pitchFamily="18" charset="0"/>
              </a:rPr>
              <a:t>Recreational activities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>
                <a:latin typeface="CG Times" pitchFamily="18" charset="0"/>
              </a:rPr>
              <a:t>Swimming, Sailing, Marathon runners, Gardening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84432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Reservoirs of Infection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>
                <a:latin typeface="CG Times" pitchFamily="18" charset="0"/>
              </a:rPr>
              <a:t>Rodents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>
                <a:latin typeface="CG Times" pitchFamily="18" charset="0"/>
              </a:rPr>
              <a:t>(</a:t>
            </a:r>
            <a:r>
              <a:rPr lang="en-US" altLang="en-US" sz="2600" dirty="0" err="1" smtClean="0">
                <a:latin typeface="CG Times" pitchFamily="18" charset="0"/>
              </a:rPr>
              <a:t>Rattus</a:t>
            </a:r>
            <a:r>
              <a:rPr lang="en-US" altLang="en-US" sz="2600" dirty="0" smtClean="0">
                <a:latin typeface="CG Times" pitchFamily="18" charset="0"/>
              </a:rPr>
              <a:t> </a:t>
            </a:r>
            <a:r>
              <a:rPr lang="en-US" altLang="en-US" sz="2600" dirty="0" err="1" smtClean="0">
                <a:latin typeface="CG Times" pitchFamily="18" charset="0"/>
              </a:rPr>
              <a:t>rattus</a:t>
            </a:r>
            <a:r>
              <a:rPr lang="en-US" altLang="en-US" sz="2600" dirty="0" smtClean="0">
                <a:latin typeface="CG Times" pitchFamily="18" charset="0"/>
              </a:rPr>
              <a:t>, </a:t>
            </a:r>
            <a:r>
              <a:rPr lang="en-US" altLang="en-US" sz="2600" dirty="0" err="1" smtClean="0">
                <a:latin typeface="CG Times" pitchFamily="18" charset="0"/>
              </a:rPr>
              <a:t>Rattus</a:t>
            </a:r>
            <a:r>
              <a:rPr lang="en-US" altLang="en-US" sz="2600" dirty="0" smtClean="0">
                <a:latin typeface="CG Times" pitchFamily="18" charset="0"/>
              </a:rPr>
              <a:t> </a:t>
            </a:r>
            <a:r>
              <a:rPr lang="en-US" altLang="en-US" sz="2600" dirty="0" err="1" smtClean="0">
                <a:latin typeface="CG Times" pitchFamily="18" charset="0"/>
              </a:rPr>
              <a:t>norvegicus</a:t>
            </a:r>
            <a:r>
              <a:rPr lang="en-US" altLang="en-US" sz="2600" dirty="0" smtClean="0">
                <a:latin typeface="CG Times" pitchFamily="18" charset="0"/>
              </a:rPr>
              <a:t>,         Mus </a:t>
            </a:r>
            <a:r>
              <a:rPr lang="en-US" altLang="en-US" sz="2600" dirty="0" err="1" smtClean="0">
                <a:latin typeface="CG Times" pitchFamily="18" charset="0"/>
              </a:rPr>
              <a:t>musculus</a:t>
            </a:r>
            <a:r>
              <a:rPr lang="en-US" altLang="en-US" sz="2600" dirty="0" smtClean="0">
                <a:latin typeface="CG Times" pitchFamily="18" charset="0"/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>
                <a:latin typeface="CG Times" pitchFamily="18" charset="0"/>
              </a:rPr>
              <a:t>Dogs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>
                <a:latin typeface="CG Times" pitchFamily="18" charset="0"/>
              </a:rPr>
              <a:t>Wild animals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>
                <a:latin typeface="CG Times" pitchFamily="18" charset="0"/>
              </a:rPr>
              <a:t>Domesticated animals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>
                <a:latin typeface="CG Times" pitchFamily="18" charset="0"/>
              </a:rPr>
              <a:t>Caged game animals</a:t>
            </a:r>
            <a:endParaRPr lang="en-IN" altLang="en-US" sz="2600" dirty="0" smtClean="0">
              <a:latin typeface="CG Times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600" dirty="0" smtClean="0">
                <a:latin typeface="CG Times" pitchFamily="18" charset="0"/>
              </a:rPr>
              <a:t>Leptospira are excreted in the urine</a:t>
            </a:r>
            <a:endParaRPr lang="en-IN" altLang="en-US" sz="2600" dirty="0" smtClean="0">
              <a:latin typeface="CG Times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31668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 of Transmission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dirty="0" smtClean="0">
                <a:solidFill>
                  <a:srgbClr val="C00000"/>
                </a:solidFill>
                <a:latin typeface="CG Times" pitchFamily="18" charset="0"/>
              </a:rPr>
              <a:t> 1. Direct contact with urine or tissue of infected animal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dirty="0" smtClean="0">
                <a:solidFill>
                  <a:srgbClr val="C00000"/>
                </a:solidFill>
                <a:latin typeface="CG Times" pitchFamily="18" charset="0"/>
              </a:rPr>
              <a:t>       </a:t>
            </a:r>
            <a:r>
              <a:rPr lang="en-US" altLang="en-US" dirty="0" smtClean="0">
                <a:latin typeface="CG Times" pitchFamily="18" charset="0"/>
              </a:rPr>
              <a:t>Through skin abrasions, intact mucus membrane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dirty="0" smtClean="0">
                <a:solidFill>
                  <a:srgbClr val="C00000"/>
                </a:solidFill>
                <a:latin typeface="CG Times" pitchFamily="18" charset="0"/>
              </a:rPr>
              <a:t> 2. Indirect contact 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dirty="0" smtClean="0">
                <a:solidFill>
                  <a:srgbClr val="C00000"/>
                </a:solidFill>
                <a:latin typeface="CG Times" pitchFamily="18" charset="0"/>
              </a:rPr>
              <a:t>       </a:t>
            </a:r>
            <a:r>
              <a:rPr lang="en-US" altLang="en-US" dirty="0" smtClean="0">
                <a:latin typeface="CG Times" pitchFamily="18" charset="0"/>
              </a:rPr>
              <a:t>Broken skin with infected soil, water or vegetation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dirty="0" smtClean="0">
                <a:latin typeface="CG Times" pitchFamily="18" charset="0"/>
              </a:rPr>
              <a:t>       Ingestion of contaminated food &amp; water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dirty="0" smtClean="0">
                <a:solidFill>
                  <a:srgbClr val="C00000"/>
                </a:solidFill>
                <a:latin typeface="CG Times" pitchFamily="18" charset="0"/>
              </a:rPr>
              <a:t> 3. Droplet infection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en-US" dirty="0" smtClean="0">
                <a:solidFill>
                  <a:srgbClr val="C00000"/>
                </a:solidFill>
                <a:latin typeface="CG Times" pitchFamily="18" charset="0"/>
              </a:rPr>
              <a:t>       </a:t>
            </a:r>
            <a:r>
              <a:rPr lang="en-US" altLang="en-US" dirty="0" smtClean="0">
                <a:latin typeface="CG Times" pitchFamily="18" charset="0"/>
              </a:rPr>
              <a:t>Inhalation of droplets of infected urine  </a:t>
            </a:r>
            <a:endParaRPr lang="en-IN" altLang="en-US" dirty="0" smtClean="0">
              <a:latin typeface="CG Times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2906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History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624" y="1801368"/>
            <a:ext cx="8814816" cy="4434839"/>
          </a:xfrm>
        </p:spPr>
      </p:pic>
    </p:spTree>
    <p:extLst>
      <p:ext uri="{BB962C8B-B14F-4D97-AF65-F5344CB8AC3E}">
        <p14:creationId xmlns="" xmlns:p14="http://schemas.microsoft.com/office/powerpoint/2010/main" val="337389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1071</Words>
  <Application>Microsoft Office PowerPoint</Application>
  <PresentationFormat>Custom</PresentationFormat>
  <Paragraphs>220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LEPTOSPIROSIS</vt:lpstr>
      <vt:lpstr>Overview</vt:lpstr>
      <vt:lpstr>Epidemiological Factors</vt:lpstr>
      <vt:lpstr>The Causative Bacterium</vt:lpstr>
      <vt:lpstr>Epidemiology</vt:lpstr>
      <vt:lpstr>Risk Groups</vt:lpstr>
      <vt:lpstr>Reservoirs of Infection</vt:lpstr>
      <vt:lpstr>Modes of Transmission</vt:lpstr>
      <vt:lpstr>Natural History</vt:lpstr>
      <vt:lpstr>Pathogenesis of Severe Disease</vt:lpstr>
      <vt:lpstr>Clinical Illnesses</vt:lpstr>
      <vt:lpstr>Clinical Presentation</vt:lpstr>
      <vt:lpstr>Anicteric Presentation</vt:lpstr>
      <vt:lpstr>Icteric Leptospirosis</vt:lpstr>
      <vt:lpstr>Slide 15</vt:lpstr>
      <vt:lpstr>Hemorrhagic Manifestations </vt:lpstr>
      <vt:lpstr>Cardiac Form</vt:lpstr>
      <vt:lpstr>Other Manifestations</vt:lpstr>
      <vt:lpstr>Differential Diagnosis</vt:lpstr>
      <vt:lpstr>Laboratory Tests</vt:lpstr>
      <vt:lpstr>Problems in Diagnosis</vt:lpstr>
      <vt:lpstr>Interpretation of Tests</vt:lpstr>
      <vt:lpstr>Interpretation of Tests</vt:lpstr>
      <vt:lpstr>Approach to Diagnosis</vt:lpstr>
      <vt:lpstr>Treatment</vt:lpstr>
      <vt:lpstr>Special Measures</vt:lpstr>
      <vt:lpstr>Prognosis and Mortality</vt:lpstr>
      <vt:lpstr>Prevention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LEPTOSPIROSIS</dc:title>
  <dc:creator>Anima Arjun</dc:creator>
  <cp:lastModifiedBy>Dept.Of Pathology</cp:lastModifiedBy>
  <cp:revision>26</cp:revision>
  <dcterms:created xsi:type="dcterms:W3CDTF">2020-08-11T05:53:48Z</dcterms:created>
  <dcterms:modified xsi:type="dcterms:W3CDTF">2020-10-27T05:15:25Z</dcterms:modified>
</cp:coreProperties>
</file>