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398" r:id="rId3"/>
    <p:sldId id="399" r:id="rId4"/>
    <p:sldId id="259" r:id="rId5"/>
    <p:sldId id="260" r:id="rId6"/>
    <p:sldId id="311" r:id="rId7"/>
    <p:sldId id="261" r:id="rId8"/>
    <p:sldId id="262" r:id="rId9"/>
    <p:sldId id="263" r:id="rId10"/>
    <p:sldId id="269" r:id="rId11"/>
    <p:sldId id="286" r:id="rId12"/>
    <p:sldId id="287" r:id="rId13"/>
    <p:sldId id="314" r:id="rId14"/>
    <p:sldId id="400" r:id="rId15"/>
    <p:sldId id="266" r:id="rId16"/>
    <p:sldId id="382" r:id="rId17"/>
    <p:sldId id="267" r:id="rId18"/>
    <p:sldId id="387" r:id="rId19"/>
    <p:sldId id="268" r:id="rId20"/>
    <p:sldId id="391" r:id="rId21"/>
    <p:sldId id="285" r:id="rId22"/>
    <p:sldId id="274" r:id="rId23"/>
    <p:sldId id="271" r:id="rId24"/>
    <p:sldId id="393" r:id="rId25"/>
    <p:sldId id="394" r:id="rId26"/>
    <p:sldId id="320" r:id="rId27"/>
    <p:sldId id="40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B7789-62BB-4775-8236-9B8A4F31CD72}" type="doc">
      <dgm:prSet loTypeId="urn:microsoft.com/office/officeart/2005/8/layout/hList6" loCatId="list" qsTypeId="urn:microsoft.com/office/officeart/2005/8/quickstyle/simple4#2" qsCatId="simple" csTypeId="urn:microsoft.com/office/officeart/2005/8/colors/colorful3#1" csCatId="colorful" phldr="1"/>
      <dgm:spPr/>
      <dgm:t>
        <a:bodyPr/>
        <a:lstStyle/>
        <a:p>
          <a:endParaRPr lang="en-US"/>
        </a:p>
      </dgm:t>
    </dgm:pt>
    <dgm:pt modelId="{1E27EA11-1D6A-4E2C-8FD0-1DD7AC4FC061}">
      <dgm:prSet phldrT="[Text]"/>
      <dgm:spPr/>
      <dgm:t>
        <a:bodyPr/>
        <a:lstStyle/>
        <a:p>
          <a:r>
            <a:rPr lang="en-US" dirty="0"/>
            <a:t>Phospholipids </a:t>
          </a:r>
        </a:p>
      </dgm:t>
    </dgm:pt>
    <dgm:pt modelId="{1E04098F-F579-4884-92ED-52784D3BE340}" type="parTrans" cxnId="{6AF4A7A8-A566-4139-BF88-75B438B7A7FF}">
      <dgm:prSet/>
      <dgm:spPr/>
      <dgm:t>
        <a:bodyPr/>
        <a:lstStyle/>
        <a:p>
          <a:endParaRPr lang="en-US"/>
        </a:p>
      </dgm:t>
    </dgm:pt>
    <dgm:pt modelId="{26FFA16C-97C9-42E9-955B-54A232F93510}" type="sibTrans" cxnId="{6AF4A7A8-A566-4139-BF88-75B438B7A7FF}">
      <dgm:prSet/>
      <dgm:spPr/>
      <dgm:t>
        <a:bodyPr/>
        <a:lstStyle/>
        <a:p>
          <a:endParaRPr lang="en-US"/>
        </a:p>
      </dgm:t>
    </dgm:pt>
    <dgm:pt modelId="{0374D7EC-CD3E-4F3B-B54B-AB40473B0A12}">
      <dgm:prSet phldrT="[Text]"/>
      <dgm:spPr/>
      <dgm:t>
        <a:bodyPr/>
        <a:lstStyle/>
        <a:p>
          <a:r>
            <a:rPr lang="en-US" dirty="0"/>
            <a:t>Glycolipids </a:t>
          </a:r>
        </a:p>
      </dgm:t>
    </dgm:pt>
    <dgm:pt modelId="{ACA5451B-84A0-4072-BC6C-55604307C56C}" type="parTrans" cxnId="{B8D1556F-6A40-4984-A695-AEAB85AB6359}">
      <dgm:prSet/>
      <dgm:spPr/>
      <dgm:t>
        <a:bodyPr/>
        <a:lstStyle/>
        <a:p>
          <a:endParaRPr lang="en-US"/>
        </a:p>
      </dgm:t>
    </dgm:pt>
    <dgm:pt modelId="{B40E4F4F-0266-4459-9F2F-2D4ECA80B6D1}" type="sibTrans" cxnId="{B8D1556F-6A40-4984-A695-AEAB85AB6359}">
      <dgm:prSet/>
      <dgm:spPr/>
      <dgm:t>
        <a:bodyPr/>
        <a:lstStyle/>
        <a:p>
          <a:endParaRPr lang="en-US"/>
        </a:p>
      </dgm:t>
    </dgm:pt>
    <dgm:pt modelId="{65D44F21-797C-46FE-8651-DEDFFC4A4D30}">
      <dgm:prSet/>
      <dgm:spPr/>
      <dgm:t>
        <a:bodyPr/>
        <a:lstStyle/>
        <a:p>
          <a:r>
            <a:rPr lang="en-US" dirty="0"/>
            <a:t>Lipoproteins </a:t>
          </a:r>
        </a:p>
      </dgm:t>
    </dgm:pt>
    <dgm:pt modelId="{44B738A2-7190-4129-ACD0-23B1F6B32350}" type="parTrans" cxnId="{2AB3EFA9-EDDB-4415-8561-7EE15BDBBDCF}">
      <dgm:prSet/>
      <dgm:spPr/>
      <dgm:t>
        <a:bodyPr/>
        <a:lstStyle/>
        <a:p>
          <a:endParaRPr lang="en-US"/>
        </a:p>
      </dgm:t>
    </dgm:pt>
    <dgm:pt modelId="{6765FB09-6C99-40C8-A8D1-744032028524}" type="sibTrans" cxnId="{2AB3EFA9-EDDB-4415-8561-7EE15BDBBDCF}">
      <dgm:prSet/>
      <dgm:spPr/>
      <dgm:t>
        <a:bodyPr/>
        <a:lstStyle/>
        <a:p>
          <a:endParaRPr lang="en-US"/>
        </a:p>
      </dgm:t>
    </dgm:pt>
    <dgm:pt modelId="{79DCF6FB-386F-4898-AD9A-C0BF72830760}" type="pres">
      <dgm:prSet presAssocID="{0B4B7789-62BB-4775-8236-9B8A4F31CD72}" presName="Name0" presStyleCnt="0">
        <dgm:presLayoutVars>
          <dgm:dir/>
          <dgm:resizeHandles val="exact"/>
        </dgm:presLayoutVars>
      </dgm:prSet>
      <dgm:spPr/>
    </dgm:pt>
    <dgm:pt modelId="{F40C1184-64FB-424F-8733-93EA41C1A576}" type="pres">
      <dgm:prSet presAssocID="{1E27EA11-1D6A-4E2C-8FD0-1DD7AC4FC061}" presName="node" presStyleLbl="node1" presStyleIdx="0" presStyleCnt="3">
        <dgm:presLayoutVars>
          <dgm:bulletEnabled val="1"/>
        </dgm:presLayoutVars>
      </dgm:prSet>
      <dgm:spPr/>
    </dgm:pt>
    <dgm:pt modelId="{29ED4E6A-693D-4D98-B162-874FF33CD4C9}" type="pres">
      <dgm:prSet presAssocID="{26FFA16C-97C9-42E9-955B-54A232F93510}" presName="sibTrans" presStyleCnt="0"/>
      <dgm:spPr/>
    </dgm:pt>
    <dgm:pt modelId="{F44514CA-082D-40AC-B0F6-DDB1D6253593}" type="pres">
      <dgm:prSet presAssocID="{0374D7EC-CD3E-4F3B-B54B-AB40473B0A12}" presName="node" presStyleLbl="node1" presStyleIdx="1" presStyleCnt="3">
        <dgm:presLayoutVars>
          <dgm:bulletEnabled val="1"/>
        </dgm:presLayoutVars>
      </dgm:prSet>
      <dgm:spPr/>
    </dgm:pt>
    <dgm:pt modelId="{817FC567-0AEF-45B3-9D55-92CEAE7B2ABF}" type="pres">
      <dgm:prSet presAssocID="{B40E4F4F-0266-4459-9F2F-2D4ECA80B6D1}" presName="sibTrans" presStyleCnt="0"/>
      <dgm:spPr/>
    </dgm:pt>
    <dgm:pt modelId="{FD340C4E-5885-4CD0-B29C-D604E1BC52AE}" type="pres">
      <dgm:prSet presAssocID="{65D44F21-797C-46FE-8651-DEDFFC4A4D30}" presName="node" presStyleLbl="node1" presStyleIdx="2" presStyleCnt="3">
        <dgm:presLayoutVars>
          <dgm:bulletEnabled val="1"/>
        </dgm:presLayoutVars>
      </dgm:prSet>
      <dgm:spPr/>
    </dgm:pt>
  </dgm:ptLst>
  <dgm:cxnLst>
    <dgm:cxn modelId="{4164D71D-1360-424C-B69B-D08A6D1C64DC}" type="presOf" srcId="{1E27EA11-1D6A-4E2C-8FD0-1DD7AC4FC061}" destId="{F40C1184-64FB-424F-8733-93EA41C1A576}" srcOrd="0" destOrd="0" presId="urn:microsoft.com/office/officeart/2005/8/layout/hList6"/>
    <dgm:cxn modelId="{B56AD264-EA88-4C75-B5C3-8946A1F1E7E3}" type="presOf" srcId="{0B4B7789-62BB-4775-8236-9B8A4F31CD72}" destId="{79DCF6FB-386F-4898-AD9A-C0BF72830760}" srcOrd="0" destOrd="0" presId="urn:microsoft.com/office/officeart/2005/8/layout/hList6"/>
    <dgm:cxn modelId="{B8D1556F-6A40-4984-A695-AEAB85AB6359}" srcId="{0B4B7789-62BB-4775-8236-9B8A4F31CD72}" destId="{0374D7EC-CD3E-4F3B-B54B-AB40473B0A12}" srcOrd="1" destOrd="0" parTransId="{ACA5451B-84A0-4072-BC6C-55604307C56C}" sibTransId="{B40E4F4F-0266-4459-9F2F-2D4ECA80B6D1}"/>
    <dgm:cxn modelId="{579550A4-BAAA-4705-AD91-B09AA3DD1EEE}" type="presOf" srcId="{65D44F21-797C-46FE-8651-DEDFFC4A4D30}" destId="{FD340C4E-5885-4CD0-B29C-D604E1BC52AE}" srcOrd="0" destOrd="0" presId="urn:microsoft.com/office/officeart/2005/8/layout/hList6"/>
    <dgm:cxn modelId="{6AF4A7A8-A566-4139-BF88-75B438B7A7FF}" srcId="{0B4B7789-62BB-4775-8236-9B8A4F31CD72}" destId="{1E27EA11-1D6A-4E2C-8FD0-1DD7AC4FC061}" srcOrd="0" destOrd="0" parTransId="{1E04098F-F579-4884-92ED-52784D3BE340}" sibTransId="{26FFA16C-97C9-42E9-955B-54A232F93510}"/>
    <dgm:cxn modelId="{2AB3EFA9-EDDB-4415-8561-7EE15BDBBDCF}" srcId="{0B4B7789-62BB-4775-8236-9B8A4F31CD72}" destId="{65D44F21-797C-46FE-8651-DEDFFC4A4D30}" srcOrd="2" destOrd="0" parTransId="{44B738A2-7190-4129-ACD0-23B1F6B32350}" sibTransId="{6765FB09-6C99-40C8-A8D1-744032028524}"/>
    <dgm:cxn modelId="{F99B8FD7-FBA4-411F-814F-FE4FDB06336F}" type="presOf" srcId="{0374D7EC-CD3E-4F3B-B54B-AB40473B0A12}" destId="{F44514CA-082D-40AC-B0F6-DDB1D6253593}" srcOrd="0" destOrd="0" presId="urn:microsoft.com/office/officeart/2005/8/layout/hList6"/>
    <dgm:cxn modelId="{15B9B049-F598-49E2-ADE1-04DF6DD1BD8C}" type="presParOf" srcId="{79DCF6FB-386F-4898-AD9A-C0BF72830760}" destId="{F40C1184-64FB-424F-8733-93EA41C1A576}" srcOrd="0" destOrd="0" presId="urn:microsoft.com/office/officeart/2005/8/layout/hList6"/>
    <dgm:cxn modelId="{DEEBA2E3-1404-4127-91DA-7171811A915C}" type="presParOf" srcId="{79DCF6FB-386F-4898-AD9A-C0BF72830760}" destId="{29ED4E6A-693D-4D98-B162-874FF33CD4C9}" srcOrd="1" destOrd="0" presId="urn:microsoft.com/office/officeart/2005/8/layout/hList6"/>
    <dgm:cxn modelId="{E68CCF0C-EB7A-49FA-AF3C-6CB6CF5DF76A}" type="presParOf" srcId="{79DCF6FB-386F-4898-AD9A-C0BF72830760}" destId="{F44514CA-082D-40AC-B0F6-DDB1D6253593}" srcOrd="2" destOrd="0" presId="urn:microsoft.com/office/officeart/2005/8/layout/hList6"/>
    <dgm:cxn modelId="{4FF90708-764A-4D65-8866-AC99889EA6DE}" type="presParOf" srcId="{79DCF6FB-386F-4898-AD9A-C0BF72830760}" destId="{817FC567-0AEF-45B3-9D55-92CEAE7B2ABF}" srcOrd="3" destOrd="0" presId="urn:microsoft.com/office/officeart/2005/8/layout/hList6"/>
    <dgm:cxn modelId="{6917AF9C-34AE-4932-8FAD-6188945A6D05}" type="presParOf" srcId="{79DCF6FB-386F-4898-AD9A-C0BF72830760}" destId="{FD340C4E-5885-4CD0-B29C-D604E1BC52A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A169EE-D087-4DD7-9B99-5CF74AFCB617}" type="doc">
      <dgm:prSet loTypeId="urn:microsoft.com/office/officeart/2005/8/layout/hList3" loCatId="list" qsTypeId="urn:microsoft.com/office/officeart/2005/8/quickstyle/simple5#1" qsCatId="simple" csTypeId="urn:microsoft.com/office/officeart/2005/8/colors/accent0_3#1" csCatId="mainScheme" phldr="1"/>
      <dgm:spPr/>
      <dgm:t>
        <a:bodyPr/>
        <a:lstStyle/>
        <a:p>
          <a:endParaRPr lang="en-US"/>
        </a:p>
      </dgm:t>
    </dgm:pt>
    <dgm:pt modelId="{DFBEB88C-4682-4939-BD79-94A1234C95DF}">
      <dgm:prSet phldrT="[Text]"/>
      <dgm:spPr/>
      <dgm:t>
        <a:bodyPr/>
        <a:lstStyle/>
        <a:p>
          <a:r>
            <a:rPr lang="en-US" dirty="0"/>
            <a:t>Example </a:t>
          </a:r>
        </a:p>
      </dgm:t>
    </dgm:pt>
    <dgm:pt modelId="{22C3A234-FEE9-4C08-9C0A-6AA6E948E290}" type="parTrans" cxnId="{8AB7C5AF-E9D7-485F-8ADA-0FE0CD96DE86}">
      <dgm:prSet/>
      <dgm:spPr/>
      <dgm:t>
        <a:bodyPr/>
        <a:lstStyle/>
        <a:p>
          <a:endParaRPr lang="en-US"/>
        </a:p>
      </dgm:t>
    </dgm:pt>
    <dgm:pt modelId="{70084D8A-C40B-40A2-B7B1-747B1593B37A}" type="sibTrans" cxnId="{8AB7C5AF-E9D7-485F-8ADA-0FE0CD96DE86}">
      <dgm:prSet/>
      <dgm:spPr/>
      <dgm:t>
        <a:bodyPr/>
        <a:lstStyle/>
        <a:p>
          <a:endParaRPr lang="en-US"/>
        </a:p>
      </dgm:t>
    </dgm:pt>
    <dgm:pt modelId="{3E01FBF0-6A44-4EE3-A51C-EE8C9E140A06}">
      <dgm:prSet phldrT="[Text]"/>
      <dgm:spPr/>
      <dgm:t>
        <a:bodyPr/>
        <a:lstStyle/>
        <a:p>
          <a:r>
            <a:rPr lang="en-US" dirty="0"/>
            <a:t>Fatty acids</a:t>
          </a:r>
        </a:p>
      </dgm:t>
    </dgm:pt>
    <dgm:pt modelId="{031F6199-D6FB-4D04-B0B2-F58E0497B5CB}" type="parTrans" cxnId="{673B8E66-844D-4EAC-AA9D-42F01A86B263}">
      <dgm:prSet/>
      <dgm:spPr/>
      <dgm:t>
        <a:bodyPr/>
        <a:lstStyle/>
        <a:p>
          <a:endParaRPr lang="en-US"/>
        </a:p>
      </dgm:t>
    </dgm:pt>
    <dgm:pt modelId="{1DEB6923-B620-4647-80AF-14DB54181646}" type="sibTrans" cxnId="{673B8E66-844D-4EAC-AA9D-42F01A86B263}">
      <dgm:prSet/>
      <dgm:spPr/>
      <dgm:t>
        <a:bodyPr/>
        <a:lstStyle/>
        <a:p>
          <a:endParaRPr lang="en-US"/>
        </a:p>
      </dgm:t>
    </dgm:pt>
    <dgm:pt modelId="{6A5D20F4-BF0A-4700-9268-27709004E1C2}">
      <dgm:prSet/>
      <dgm:spPr/>
      <dgm:t>
        <a:bodyPr/>
        <a:lstStyle/>
        <a:p>
          <a:r>
            <a:rPr lang="en-US" dirty="0"/>
            <a:t>Steroids </a:t>
          </a:r>
        </a:p>
      </dgm:t>
    </dgm:pt>
    <dgm:pt modelId="{5DFB0A80-16B5-4A43-A6BA-3BA6A788FF75}" type="parTrans" cxnId="{930D2D6A-3EA3-4E0F-8C5E-22B97AB0859D}">
      <dgm:prSet/>
      <dgm:spPr/>
      <dgm:t>
        <a:bodyPr/>
        <a:lstStyle/>
        <a:p>
          <a:endParaRPr lang="en-US"/>
        </a:p>
      </dgm:t>
    </dgm:pt>
    <dgm:pt modelId="{AC3F5CE8-0B98-4690-8D6E-F54260A77AFF}" type="sibTrans" cxnId="{930D2D6A-3EA3-4E0F-8C5E-22B97AB0859D}">
      <dgm:prSet/>
      <dgm:spPr/>
      <dgm:t>
        <a:bodyPr/>
        <a:lstStyle/>
        <a:p>
          <a:endParaRPr lang="en-US"/>
        </a:p>
      </dgm:t>
    </dgm:pt>
    <dgm:pt modelId="{595A3E07-12A4-4BA1-AF11-5D8B5991659E}">
      <dgm:prSet/>
      <dgm:spPr/>
      <dgm:t>
        <a:bodyPr/>
        <a:lstStyle/>
        <a:p>
          <a:r>
            <a:rPr lang="en-US" dirty="0"/>
            <a:t>Cholesterol </a:t>
          </a:r>
        </a:p>
      </dgm:t>
    </dgm:pt>
    <dgm:pt modelId="{859B72D0-3F8B-472B-B773-F720BE2FE72F}" type="parTrans" cxnId="{7F91FF97-D97B-4125-AB00-0AE534C692A9}">
      <dgm:prSet/>
      <dgm:spPr/>
      <dgm:t>
        <a:bodyPr/>
        <a:lstStyle/>
        <a:p>
          <a:endParaRPr lang="en-US"/>
        </a:p>
      </dgm:t>
    </dgm:pt>
    <dgm:pt modelId="{A4CCF480-0647-49FC-AE44-5A94BC47159B}" type="sibTrans" cxnId="{7F91FF97-D97B-4125-AB00-0AE534C692A9}">
      <dgm:prSet/>
      <dgm:spPr/>
      <dgm:t>
        <a:bodyPr/>
        <a:lstStyle/>
        <a:p>
          <a:endParaRPr lang="en-US"/>
        </a:p>
      </dgm:t>
    </dgm:pt>
    <dgm:pt modelId="{BAD9673E-4F67-46E0-93E0-F1E688AD151C}">
      <dgm:prSet/>
      <dgm:spPr/>
      <dgm:t>
        <a:bodyPr/>
        <a:lstStyle/>
        <a:p>
          <a:r>
            <a:rPr lang="en-US" dirty="0"/>
            <a:t>Vitamin A and D</a:t>
          </a:r>
        </a:p>
      </dgm:t>
    </dgm:pt>
    <dgm:pt modelId="{AF1B3AEB-EDFF-4C33-821A-029D330FC807}" type="sibTrans" cxnId="{869CC0F5-F517-4C0C-87DB-B8C1A00BE65B}">
      <dgm:prSet/>
      <dgm:spPr/>
      <dgm:t>
        <a:bodyPr/>
        <a:lstStyle/>
        <a:p>
          <a:endParaRPr lang="en-US"/>
        </a:p>
      </dgm:t>
    </dgm:pt>
    <dgm:pt modelId="{5BAA90B8-D3C8-4FB4-B44C-C228E3C16817}" type="parTrans" cxnId="{869CC0F5-F517-4C0C-87DB-B8C1A00BE65B}">
      <dgm:prSet/>
      <dgm:spPr/>
      <dgm:t>
        <a:bodyPr/>
        <a:lstStyle/>
        <a:p>
          <a:endParaRPr lang="en-US"/>
        </a:p>
      </dgm:t>
    </dgm:pt>
    <dgm:pt modelId="{64BE01C7-7833-4054-B331-9BF27E0796D0}" type="pres">
      <dgm:prSet presAssocID="{67A169EE-D087-4DD7-9B99-5CF74AFCB617}" presName="composite" presStyleCnt="0">
        <dgm:presLayoutVars>
          <dgm:chMax val="1"/>
          <dgm:dir/>
          <dgm:resizeHandles val="exact"/>
        </dgm:presLayoutVars>
      </dgm:prSet>
      <dgm:spPr/>
    </dgm:pt>
    <dgm:pt modelId="{4FFDA997-30CD-4129-8F02-13E969FD644C}" type="pres">
      <dgm:prSet presAssocID="{DFBEB88C-4682-4939-BD79-94A1234C95DF}" presName="roof" presStyleLbl="dkBgShp" presStyleIdx="0" presStyleCnt="2"/>
      <dgm:spPr/>
    </dgm:pt>
    <dgm:pt modelId="{D827DD74-36DA-4712-B2A5-ABA2E58A3C18}" type="pres">
      <dgm:prSet presAssocID="{DFBEB88C-4682-4939-BD79-94A1234C95DF}" presName="pillars" presStyleCnt="0"/>
      <dgm:spPr/>
    </dgm:pt>
    <dgm:pt modelId="{E70A954D-1CCB-47D6-9C48-2ED67688221A}" type="pres">
      <dgm:prSet presAssocID="{DFBEB88C-4682-4939-BD79-94A1234C95DF}" presName="pillar1" presStyleLbl="node1" presStyleIdx="0" presStyleCnt="4">
        <dgm:presLayoutVars>
          <dgm:bulletEnabled val="1"/>
        </dgm:presLayoutVars>
      </dgm:prSet>
      <dgm:spPr/>
    </dgm:pt>
    <dgm:pt modelId="{69CD0C79-9458-4B96-A2EA-444CA2B55290}" type="pres">
      <dgm:prSet presAssocID="{6A5D20F4-BF0A-4700-9268-27709004E1C2}" presName="pillarX" presStyleLbl="node1" presStyleIdx="1" presStyleCnt="4">
        <dgm:presLayoutVars>
          <dgm:bulletEnabled val="1"/>
        </dgm:presLayoutVars>
      </dgm:prSet>
      <dgm:spPr/>
    </dgm:pt>
    <dgm:pt modelId="{3C668270-F81A-45A8-8520-E71352FF922F}" type="pres">
      <dgm:prSet presAssocID="{595A3E07-12A4-4BA1-AF11-5D8B5991659E}" presName="pillarX" presStyleLbl="node1" presStyleIdx="2" presStyleCnt="4">
        <dgm:presLayoutVars>
          <dgm:bulletEnabled val="1"/>
        </dgm:presLayoutVars>
      </dgm:prSet>
      <dgm:spPr/>
    </dgm:pt>
    <dgm:pt modelId="{F986A881-5C72-45D4-9D97-387752905028}" type="pres">
      <dgm:prSet presAssocID="{BAD9673E-4F67-46E0-93E0-F1E688AD151C}" presName="pillarX" presStyleLbl="node1" presStyleIdx="3" presStyleCnt="4">
        <dgm:presLayoutVars>
          <dgm:bulletEnabled val="1"/>
        </dgm:presLayoutVars>
      </dgm:prSet>
      <dgm:spPr/>
    </dgm:pt>
    <dgm:pt modelId="{5A7B03AD-A317-4501-8FDE-DA5C4EDC2A09}" type="pres">
      <dgm:prSet presAssocID="{DFBEB88C-4682-4939-BD79-94A1234C95DF}" presName="base" presStyleLbl="dkBgShp" presStyleIdx="1" presStyleCnt="2"/>
      <dgm:spPr/>
    </dgm:pt>
  </dgm:ptLst>
  <dgm:cxnLst>
    <dgm:cxn modelId="{682F5515-B6C8-4083-8D72-D4C8D8847A45}" type="presOf" srcId="{BAD9673E-4F67-46E0-93E0-F1E688AD151C}" destId="{F986A881-5C72-45D4-9D97-387752905028}" srcOrd="0" destOrd="0" presId="urn:microsoft.com/office/officeart/2005/8/layout/hList3"/>
    <dgm:cxn modelId="{EF3BF01D-4585-4457-8483-BF459DA7A6E1}" type="presOf" srcId="{595A3E07-12A4-4BA1-AF11-5D8B5991659E}" destId="{3C668270-F81A-45A8-8520-E71352FF922F}" srcOrd="0" destOrd="0" presId="urn:microsoft.com/office/officeart/2005/8/layout/hList3"/>
    <dgm:cxn modelId="{5273B739-6267-4336-9547-E26770C569EA}" type="presOf" srcId="{6A5D20F4-BF0A-4700-9268-27709004E1C2}" destId="{69CD0C79-9458-4B96-A2EA-444CA2B55290}" srcOrd="0" destOrd="0" presId="urn:microsoft.com/office/officeart/2005/8/layout/hList3"/>
    <dgm:cxn modelId="{673B8E66-844D-4EAC-AA9D-42F01A86B263}" srcId="{DFBEB88C-4682-4939-BD79-94A1234C95DF}" destId="{3E01FBF0-6A44-4EE3-A51C-EE8C9E140A06}" srcOrd="0" destOrd="0" parTransId="{031F6199-D6FB-4D04-B0B2-F58E0497B5CB}" sibTransId="{1DEB6923-B620-4647-80AF-14DB54181646}"/>
    <dgm:cxn modelId="{930D2D6A-3EA3-4E0F-8C5E-22B97AB0859D}" srcId="{DFBEB88C-4682-4939-BD79-94A1234C95DF}" destId="{6A5D20F4-BF0A-4700-9268-27709004E1C2}" srcOrd="1" destOrd="0" parTransId="{5DFB0A80-16B5-4A43-A6BA-3BA6A788FF75}" sibTransId="{AC3F5CE8-0B98-4690-8D6E-F54260A77AFF}"/>
    <dgm:cxn modelId="{E62F6071-E1BD-4C3F-95CF-B185FBA3CB65}" type="presOf" srcId="{67A169EE-D087-4DD7-9B99-5CF74AFCB617}" destId="{64BE01C7-7833-4054-B331-9BF27E0796D0}" srcOrd="0" destOrd="0" presId="urn:microsoft.com/office/officeart/2005/8/layout/hList3"/>
    <dgm:cxn modelId="{1C56F684-C4AB-47A0-A646-127EB387595F}" type="presOf" srcId="{3E01FBF0-6A44-4EE3-A51C-EE8C9E140A06}" destId="{E70A954D-1CCB-47D6-9C48-2ED67688221A}" srcOrd="0" destOrd="0" presId="urn:microsoft.com/office/officeart/2005/8/layout/hList3"/>
    <dgm:cxn modelId="{37E22490-FFB7-4DBD-9BE0-421C27633EDE}" type="presOf" srcId="{DFBEB88C-4682-4939-BD79-94A1234C95DF}" destId="{4FFDA997-30CD-4129-8F02-13E969FD644C}" srcOrd="0" destOrd="0" presId="urn:microsoft.com/office/officeart/2005/8/layout/hList3"/>
    <dgm:cxn modelId="{7F91FF97-D97B-4125-AB00-0AE534C692A9}" srcId="{DFBEB88C-4682-4939-BD79-94A1234C95DF}" destId="{595A3E07-12A4-4BA1-AF11-5D8B5991659E}" srcOrd="2" destOrd="0" parTransId="{859B72D0-3F8B-472B-B773-F720BE2FE72F}" sibTransId="{A4CCF480-0647-49FC-AE44-5A94BC47159B}"/>
    <dgm:cxn modelId="{8AB7C5AF-E9D7-485F-8ADA-0FE0CD96DE86}" srcId="{67A169EE-D087-4DD7-9B99-5CF74AFCB617}" destId="{DFBEB88C-4682-4939-BD79-94A1234C95DF}" srcOrd="0" destOrd="0" parTransId="{22C3A234-FEE9-4C08-9C0A-6AA6E948E290}" sibTransId="{70084D8A-C40B-40A2-B7B1-747B1593B37A}"/>
    <dgm:cxn modelId="{869CC0F5-F517-4C0C-87DB-B8C1A00BE65B}" srcId="{DFBEB88C-4682-4939-BD79-94A1234C95DF}" destId="{BAD9673E-4F67-46E0-93E0-F1E688AD151C}" srcOrd="3" destOrd="0" parTransId="{5BAA90B8-D3C8-4FB4-B44C-C228E3C16817}" sibTransId="{AF1B3AEB-EDFF-4C33-821A-029D330FC807}"/>
    <dgm:cxn modelId="{53DC1688-0E34-48C9-8F13-B445719D90FD}" type="presParOf" srcId="{64BE01C7-7833-4054-B331-9BF27E0796D0}" destId="{4FFDA997-30CD-4129-8F02-13E969FD644C}" srcOrd="0" destOrd="0" presId="urn:microsoft.com/office/officeart/2005/8/layout/hList3"/>
    <dgm:cxn modelId="{93139005-484E-4BAE-85FA-C4D3EF0789E9}" type="presParOf" srcId="{64BE01C7-7833-4054-B331-9BF27E0796D0}" destId="{D827DD74-36DA-4712-B2A5-ABA2E58A3C18}" srcOrd="1" destOrd="0" presId="urn:microsoft.com/office/officeart/2005/8/layout/hList3"/>
    <dgm:cxn modelId="{994FEB22-A2A4-4391-B3D4-92DD322590E1}" type="presParOf" srcId="{D827DD74-36DA-4712-B2A5-ABA2E58A3C18}" destId="{E70A954D-1CCB-47D6-9C48-2ED67688221A}" srcOrd="0" destOrd="0" presId="urn:microsoft.com/office/officeart/2005/8/layout/hList3"/>
    <dgm:cxn modelId="{D229D0B3-7F04-4E54-AFE2-6AC4DA84C7EC}" type="presParOf" srcId="{D827DD74-36DA-4712-B2A5-ABA2E58A3C18}" destId="{69CD0C79-9458-4B96-A2EA-444CA2B55290}" srcOrd="1" destOrd="0" presId="urn:microsoft.com/office/officeart/2005/8/layout/hList3"/>
    <dgm:cxn modelId="{395181C5-D08A-4037-8568-7ECF4BFE626F}" type="presParOf" srcId="{D827DD74-36DA-4712-B2A5-ABA2E58A3C18}" destId="{3C668270-F81A-45A8-8520-E71352FF922F}" srcOrd="2" destOrd="0" presId="urn:microsoft.com/office/officeart/2005/8/layout/hList3"/>
    <dgm:cxn modelId="{B69C48CD-9315-4CCD-B484-96CB9779BF37}" type="presParOf" srcId="{D827DD74-36DA-4712-B2A5-ABA2E58A3C18}" destId="{F986A881-5C72-45D4-9D97-387752905028}" srcOrd="3" destOrd="0" presId="urn:microsoft.com/office/officeart/2005/8/layout/hList3"/>
    <dgm:cxn modelId="{DEE11374-2E0A-4C4B-84AE-AF57356CE816}" type="presParOf" srcId="{64BE01C7-7833-4054-B331-9BF27E0796D0}" destId="{5A7B03AD-A317-4501-8FDE-DA5C4EDC2A0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C1184-64FB-424F-8733-93EA41C1A576}">
      <dsp:nvSpPr>
        <dsp:cNvPr id="0" name=""/>
        <dsp:cNvSpPr/>
      </dsp:nvSpPr>
      <dsp:spPr>
        <a:xfrm rot="16200000">
          <a:off x="26299" y="-25424"/>
          <a:ext cx="2222500" cy="2273349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Phospholipids </a:t>
          </a:r>
        </a:p>
      </dsp:txBody>
      <dsp:txXfrm rot="5400000">
        <a:off x="875" y="444500"/>
        <a:ext cx="2273349" cy="1333500"/>
      </dsp:txXfrm>
    </dsp:sp>
    <dsp:sp modelId="{F44514CA-082D-40AC-B0F6-DDB1D6253593}">
      <dsp:nvSpPr>
        <dsp:cNvPr id="0" name=""/>
        <dsp:cNvSpPr/>
      </dsp:nvSpPr>
      <dsp:spPr>
        <a:xfrm rot="16200000">
          <a:off x="2470150" y="-25424"/>
          <a:ext cx="2222500" cy="2273349"/>
        </a:xfrm>
        <a:prstGeom prst="flowChartManualOperation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Glycolipids </a:t>
          </a:r>
        </a:p>
      </dsp:txBody>
      <dsp:txXfrm rot="5400000">
        <a:off x="2444726" y="444500"/>
        <a:ext cx="2273349" cy="1333500"/>
      </dsp:txXfrm>
    </dsp:sp>
    <dsp:sp modelId="{FD340C4E-5885-4CD0-B29C-D604E1BC52AE}">
      <dsp:nvSpPr>
        <dsp:cNvPr id="0" name=""/>
        <dsp:cNvSpPr/>
      </dsp:nvSpPr>
      <dsp:spPr>
        <a:xfrm rot="16200000">
          <a:off x="4914000" y="-25424"/>
          <a:ext cx="2222500" cy="2273349"/>
        </a:xfrm>
        <a:prstGeom prst="flowChartManualOperation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Lipoproteins </a:t>
          </a:r>
        </a:p>
      </dsp:txBody>
      <dsp:txXfrm rot="5400000">
        <a:off x="4888576" y="444500"/>
        <a:ext cx="2273349" cy="133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DA997-30CD-4129-8F02-13E969FD644C}">
      <dsp:nvSpPr>
        <dsp:cNvPr id="0" name=""/>
        <dsp:cNvSpPr/>
      </dsp:nvSpPr>
      <dsp:spPr>
        <a:xfrm>
          <a:off x="0" y="0"/>
          <a:ext cx="10668000" cy="93345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Example </a:t>
          </a:r>
        </a:p>
      </dsp:txBody>
      <dsp:txXfrm>
        <a:off x="0" y="0"/>
        <a:ext cx="10668000" cy="933450"/>
      </dsp:txXfrm>
    </dsp:sp>
    <dsp:sp modelId="{E70A954D-1CCB-47D6-9C48-2ED67688221A}">
      <dsp:nvSpPr>
        <dsp:cNvPr id="0" name=""/>
        <dsp:cNvSpPr/>
      </dsp:nvSpPr>
      <dsp:spPr>
        <a:xfrm>
          <a:off x="0" y="933450"/>
          <a:ext cx="2667000" cy="196024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Fatty acids</a:t>
          </a:r>
        </a:p>
      </dsp:txBody>
      <dsp:txXfrm>
        <a:off x="0" y="933450"/>
        <a:ext cx="2667000" cy="1960245"/>
      </dsp:txXfrm>
    </dsp:sp>
    <dsp:sp modelId="{69CD0C79-9458-4B96-A2EA-444CA2B55290}">
      <dsp:nvSpPr>
        <dsp:cNvPr id="0" name=""/>
        <dsp:cNvSpPr/>
      </dsp:nvSpPr>
      <dsp:spPr>
        <a:xfrm>
          <a:off x="2666999" y="933450"/>
          <a:ext cx="2667000" cy="196024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Steroids </a:t>
          </a:r>
        </a:p>
      </dsp:txBody>
      <dsp:txXfrm>
        <a:off x="2666999" y="933450"/>
        <a:ext cx="2667000" cy="1960245"/>
      </dsp:txXfrm>
    </dsp:sp>
    <dsp:sp modelId="{3C668270-F81A-45A8-8520-E71352FF922F}">
      <dsp:nvSpPr>
        <dsp:cNvPr id="0" name=""/>
        <dsp:cNvSpPr/>
      </dsp:nvSpPr>
      <dsp:spPr>
        <a:xfrm>
          <a:off x="5333999" y="933450"/>
          <a:ext cx="2667000" cy="196024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Cholesterol </a:t>
          </a:r>
        </a:p>
      </dsp:txBody>
      <dsp:txXfrm>
        <a:off x="5333999" y="933450"/>
        <a:ext cx="2667000" cy="1960245"/>
      </dsp:txXfrm>
    </dsp:sp>
    <dsp:sp modelId="{F986A881-5C72-45D4-9D97-387752905028}">
      <dsp:nvSpPr>
        <dsp:cNvPr id="0" name=""/>
        <dsp:cNvSpPr/>
      </dsp:nvSpPr>
      <dsp:spPr>
        <a:xfrm>
          <a:off x="8001000" y="933450"/>
          <a:ext cx="2667000" cy="196024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Vitamin A and D</a:t>
          </a:r>
        </a:p>
      </dsp:txBody>
      <dsp:txXfrm>
        <a:off x="8001000" y="933450"/>
        <a:ext cx="2667000" cy="1960245"/>
      </dsp:txXfrm>
    </dsp:sp>
    <dsp:sp modelId="{5A7B03AD-A317-4501-8FDE-DA5C4EDC2A09}">
      <dsp:nvSpPr>
        <dsp:cNvPr id="0" name=""/>
        <dsp:cNvSpPr/>
      </dsp:nvSpPr>
      <dsp:spPr>
        <a:xfrm>
          <a:off x="0" y="2893695"/>
          <a:ext cx="10668000" cy="21780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19916-3F35-4CF0-95D5-B2F7D9279648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2CD83-ECCF-4A8D-B0AF-75858A5B46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1676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8C44067E-E77F-4599-AD92-6A7456469F4B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0C613DC5-7266-4BD5-8043-472993DCE5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7636C72E-6DE4-4393-8832-C75333CB5975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73FB39F-4554-4124-8BE5-1DAFDBDA0B6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5CB9A36D-2122-4C62-BB73-8620CD386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87FB0A-E536-4D9D-B8C1-B0CD4FA73EEF}" type="slidenum">
              <a:rPr lang="en-US" altLang="zh-CN"/>
              <a:pPr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63267DA4-08CD-40CC-B9FF-4371B4BBC241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9E1F83A9-61C6-44F3-88C5-FFC7BBF346F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98C753A2-D92D-4D88-A953-0C5677BC1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3E2E5CB-77F3-4C03-8862-FC21BBA436CF}" type="slidenum">
              <a:rPr lang="en-US" altLang="zh-CN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8E8DE-FABF-4591-8B5A-5B2BD43E5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271D9-9619-421D-98B1-119C956E3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6C9DF-80F4-458C-95B1-6AA8D97B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80F16-5C83-4E5A-8DA2-738B6B90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15DB7-DE0F-47E8-88AC-D1E9D0CD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8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1BFE-A9C8-445F-832A-ABBEF2DB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2EAAF-D0C2-4608-A86A-0B518A3C8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7FFB9-1B14-444F-89F2-2E7468C6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8D684-0C7C-4368-A3C2-BBA28439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130A-0A9D-449D-9418-3C502A78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53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F1AA66-57FA-4FC3-99F1-4C7DB6F42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F4AC2-CC2A-48DC-907C-65D3BADBF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63045-7BA1-4D79-B479-C2886ADD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C104F-AF87-4A07-9D08-BD949829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D723-8B1D-473A-9AD6-D0EEDA2E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67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36A3-4577-444D-BCA6-1715071B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D3AE0-9AE5-42C6-AB30-2D7E1882F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1252F-622A-42F2-99D0-D7095620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4BCC4-A19E-4546-8595-DAC051BF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C3470-E4FB-4B13-890D-C8C243F3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389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F634-13CC-47EA-AA73-72F694E80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3A3F4-C8CA-48FB-AD34-0298AB8E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9C97A-4BD9-4E70-9825-00DD6C3E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4CC92-CE35-4880-9E4E-27AA8DCF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A183F-C21D-4135-BBF6-FFB6D595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0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4B0A-824E-4068-99AC-655E3ACF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3A54-CBE5-46FD-AEAE-1AF41140F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519CB-E6C9-4814-8B9E-30BDA80D1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D7AE3-EA1B-45BB-9FF7-6A6C607B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21DD1-20C1-41EE-BBBC-EDA1646F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63167-1BE2-4AEA-808D-214A0CB5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26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F448-7B67-4D96-AF55-62408293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F37A3-FA87-4FB7-BF6C-DD79392F5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C7F28-DDDD-4AE1-BEA5-6AFA3CD20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8329C-DFA3-439C-9EB6-0C379962F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C033C7-3305-4076-94D3-66D401DA0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1D5321-1824-4855-A264-036ACEA7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C6B2A1-61F1-4C20-B5D0-CF2BBF64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04971-774F-4D51-B488-93FD36A8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53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DE86-708B-4EC6-9DD0-09E93C98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CE183-3054-4987-8BAE-AB1DE8C1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BF19B-B390-4F9B-9FC5-78E5EF46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37418-0567-42A2-A5C1-81FA3455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56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3507D-FFA7-41C0-B19D-32D2F7BB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B27C8-A298-4082-96F2-96E3AC68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B3AB8-9766-4DC0-83F0-2217ED28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15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8D5B-A318-4C4F-B766-4609BE6ED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4DE3-9853-445B-A22B-9709E32E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D80CE-EDC4-4FAB-8BC6-39FB0E9F9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30023-4312-491E-970E-7E79FBD1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1BCAE-8C8B-4693-8240-CE62A55E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EB08E-5DC0-4733-8756-03BC7F3B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89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02A1-115A-4809-AB90-E5E8E5AB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16410-95D7-4C69-9587-E7B8C63CB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CA9F6-7BE2-45F9-8A60-B161EEA89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B6CB2-0E10-4CF4-B168-FDD30C7F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DAA12-4F6C-4D5B-920C-5BC58132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7B531-D07A-4307-974F-04DE3EFC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1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613EC8-265D-492F-A804-994882684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763D-FE86-4CA5-A6AB-3186DDC0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B727A-7026-4300-8773-2C7A74BA1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DE15-4B41-4C9D-B769-8CB2C447C262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A167-BC87-414B-A391-7752DAE9A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1D2A0-1A74-4926-8800-85D6E704F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C9D9-10E8-4040-A21E-7E33E770A2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94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pidmaps.org/assets/images/tutorials/LIPID_MAPS_Leipzig_2018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CC9B5A-56F3-4BB2-800B-C0A7430A86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RESHMY K.R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PHYSIOLOGY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SKHMC</a:t>
            </a:r>
            <a:endParaRPr lang="en-US" noProof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42B6A68-F0F5-4B23-BDE8-6D4B02D80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LIPIDS</a:t>
            </a:r>
            <a:br>
              <a:rPr lang="en-US" dirty="0"/>
            </a:br>
            <a:endParaRPr lang="en-IN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7">
            <a:extLst>
              <a:ext uri="{FF2B5EF4-FFF2-40B4-BE49-F238E27FC236}">
                <a16:creationId xmlns:a16="http://schemas.microsoft.com/office/drawing/2014/main" id="{B6718ABB-40DA-45C2-9879-A23EBF1CB5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2487" y="1481138"/>
            <a:ext cx="11217897" cy="49958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Greasy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touch and leaves an </a:t>
            </a:r>
            <a:r>
              <a:rPr lang="en-US" alt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oily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impression on paper.</a:t>
            </a:r>
          </a:p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insoluble in water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soluble in organic solvents.</a:t>
            </a:r>
          </a:p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specific gravity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water (solid fat- 0.86), (liquid fat -0.95)</a:t>
            </a:r>
          </a:p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glycerides are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tasteless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odorless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colorless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reaction (acidic-yellow color (hydrolysis &amp; oxidation)</a:t>
            </a:r>
          </a:p>
        </p:txBody>
      </p:sp>
      <p:sp>
        <p:nvSpPr>
          <p:cNvPr id="33795" name="Slide Number Placeholder 8">
            <a:extLst>
              <a:ext uri="{FF2B5EF4-FFF2-40B4-BE49-F238E27FC236}">
                <a16:creationId xmlns:a16="http://schemas.microsoft.com/office/drawing/2014/main" id="{D7B3EFE4-9757-46BB-8270-9BA8D6BDE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36F85F4-E4D6-491F-9D20-8F3C20D3CBF5}" type="slidenum">
              <a:rPr lang="en-US" altLang="en-US"/>
              <a:pPr/>
              <a:t>10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F76705-AEC8-4745-99A2-3EA611DF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Physical Properties of Lipids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8745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7">
            <a:extLst>
              <a:ext uri="{FF2B5EF4-FFF2-40B4-BE49-F238E27FC236}">
                <a16:creationId xmlns:a16="http://schemas.microsoft.com/office/drawing/2014/main" id="{D2B13089-6C4C-4C80-899E-06C012F34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975" y="1481138"/>
            <a:ext cx="11679811" cy="49958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Flavor of butter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due to the presence of bacterial flora; color of butter, human fat and egg yolk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(due to presence of carotene &amp;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xanthophil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Hardness and consistency depends on the amount of saturated and unsaturated fatty acids present. </a:t>
            </a:r>
            <a:r>
              <a:rPr lang="en-US" alt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Saturated fatty acids are solid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(room temperature) while 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Unsaturated fatty acids are liquid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(room temperature) 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 oils)</a:t>
            </a:r>
          </a:p>
          <a:p>
            <a:pPr eaLnBrk="1" hangingPunct="1"/>
            <a:endParaRPr lang="en-US" altLang="en-US" dirty="0">
              <a:latin typeface="Berlin Sans FB" panose="020E0602020502020306" pitchFamily="34" charset="0"/>
            </a:endParaRPr>
          </a:p>
        </p:txBody>
      </p:sp>
      <p:sp>
        <p:nvSpPr>
          <p:cNvPr id="34818" name="Slide Number Placeholder 8">
            <a:extLst>
              <a:ext uri="{FF2B5EF4-FFF2-40B4-BE49-F238E27FC236}">
                <a16:creationId xmlns:a16="http://schemas.microsoft.com/office/drawing/2014/main" id="{CB514ABF-E94C-461A-84BE-3DB0373E0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222496-A1B8-4A1C-866A-584A91851D05}" type="slidenum">
              <a:rPr lang="en-US" altLang="en-US"/>
              <a:pPr/>
              <a:t>11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2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7">
            <a:extLst>
              <a:ext uri="{FF2B5EF4-FFF2-40B4-BE49-F238E27FC236}">
                <a16:creationId xmlns:a16="http://schemas.microsoft.com/office/drawing/2014/main" id="{DE4CCE9D-352C-4182-B6B6-A1627B922F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8792" y="1481138"/>
            <a:ext cx="11462994" cy="50720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Fats have definite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melting points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fat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placed on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it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spreads uniformly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surface of water. If the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 is small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it forms a layer of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molecule thickness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(effect: to lower surface tension- help transport fat)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fat 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insoluble in water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can be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broken down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 droplets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dispersed in water 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emulsification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en-US" altLang="en-US" dirty="0">
              <a:latin typeface="Berlin Sans FB" panose="020E0602020502020306" pitchFamily="34" charset="0"/>
            </a:endParaRPr>
          </a:p>
        </p:txBody>
      </p:sp>
      <p:sp>
        <p:nvSpPr>
          <p:cNvPr id="35842" name="Slide Number Placeholder 8">
            <a:extLst>
              <a:ext uri="{FF2B5EF4-FFF2-40B4-BE49-F238E27FC236}">
                <a16:creationId xmlns:a16="http://schemas.microsoft.com/office/drawing/2014/main" id="{7F6E4980-8133-4620-868D-CBB9DB4A4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5B6F499-F93A-4EEA-B834-628EEBB5E999}" type="slidenum">
              <a:rPr lang="en-US" altLang="en-US"/>
              <a:pPr/>
              <a:t>12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3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7">
            <a:extLst>
              <a:ext uri="{FF2B5EF4-FFF2-40B4-BE49-F238E27FC236}">
                <a16:creationId xmlns:a16="http://schemas.microsoft.com/office/drawing/2014/main" id="{62F98FDC-B140-4F6F-889E-23CC1C65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97" y="1371600"/>
            <a:ext cx="11594969" cy="5334000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Acrolein Formation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glycerol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heat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potassium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bisulphate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Hydrogenation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unsaturated fats (+nickel-catalyst) – saturated fats (“hardening”)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vegetable oil – commercial cooking oil</a:t>
            </a: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Saponification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hydrolysis of fat by alkali (glycerol + alkali salts = soap)</a:t>
            </a:r>
          </a:p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Rancidity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change resulting in unpleasant odor and taste on storage when fats are exposed to light, heat, air and moisture. 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Ascorbic acid (Vitamin C) and Vitamin E are antioxidants (prevents rancidity)</a:t>
            </a:r>
          </a:p>
          <a:p>
            <a:pPr>
              <a:defRPr/>
            </a:pPr>
            <a:endParaRPr lang="en-US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6867" name="Slide Number Placeholder 8">
            <a:extLst>
              <a:ext uri="{FF2B5EF4-FFF2-40B4-BE49-F238E27FC236}">
                <a16:creationId xmlns:a16="http://schemas.microsoft.com/office/drawing/2014/main" id="{92DF8510-92D9-49CD-850F-8F8BFA43E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B895AB-0CAD-4D33-AE6B-6850E88408F9}" type="slidenum">
              <a:rPr lang="en-US" altLang="en-US"/>
              <a:pPr/>
              <a:t>13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609AAF-0794-40AD-8F2E-C449C118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Chemical Properties of Lipids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6821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C7075-5080-4141-9A47-3B69841CB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Lipids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DCCB-F584-4D89-8626-666F0A813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Lipids</a:t>
            </a: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Lipids</a:t>
            </a: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Derived Lipids</a:t>
            </a: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Substances Associated with Lipids</a:t>
            </a:r>
          </a:p>
          <a:p>
            <a:pPr>
              <a:defRPr/>
            </a:pPr>
            <a:endParaRPr lang="en-US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>
              <a:defRPr/>
            </a:pPr>
            <a:endParaRPr lang="en-US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>
              <a:defRPr/>
            </a:pPr>
            <a:endParaRPr lang="en-US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6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>
            <a:extLst>
              <a:ext uri="{FF2B5EF4-FFF2-40B4-BE49-F238E27FC236}">
                <a16:creationId xmlns:a16="http://schemas.microsoft.com/office/drawing/2014/main" id="{1A94F111-F922-49AA-9BB4-92B5B6965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AF68969-E048-4EA8-8203-43EB28278C58}" type="slidenum">
              <a:rPr lang="en-US" altLang="en-US"/>
              <a:pPr/>
              <a:t>15</a:t>
            </a:fld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17411" name="Table 17410">
            <a:extLst>
              <a:ext uri="{FF2B5EF4-FFF2-40B4-BE49-F238E27FC236}">
                <a16:creationId xmlns:a16="http://schemas.microsoft.com/office/drawing/2014/main" id="{B2B9A113-9BBF-441D-B440-9F344A471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20428"/>
              </p:ext>
            </p:extLst>
          </p:nvPr>
        </p:nvGraphicFramePr>
        <p:xfrm>
          <a:off x="558800" y="1676400"/>
          <a:ext cx="11033760" cy="1828800"/>
        </p:xfrm>
        <a:graphic>
          <a:graphicData uri="http://schemas.openxmlformats.org/drawingml/2006/table">
            <a:tbl>
              <a:tblPr/>
              <a:tblGrid>
                <a:gridCol w="278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9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7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Classification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2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3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Examples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4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endParaRPr lang="en-US" altLang="zh-CN" sz="240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algn="ctr" eaLnBrk="0" hangingPunct="0">
                        <a:buNone/>
                      </a:pPr>
                      <a:r>
                        <a:rPr lang="en-US" altLang="zh-CN" sz="2400" dirty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Simple Lipids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Esters of fatty acids with various alcohols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None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* Neutral fats (F.A. + alcohol)</a:t>
                      </a:r>
                    </a:p>
                    <a:p>
                      <a:pPr lvl="0" eaLnBrk="0" hangingPunct="0">
                        <a:buNone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* Glycerol (alcohol in fats)</a:t>
                      </a:r>
                    </a:p>
                    <a:p>
                      <a:pPr lvl="0" eaLnBrk="0" hangingPunct="0">
                        <a:buNone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* Anything other than glycerol   (alcohol in waxes)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378" name="Picture 35" descr="http://images.tutorvista.com/content/cellular-micromolecules/lipids-classification.jpeg">
            <a:extLst>
              <a:ext uri="{FF2B5EF4-FFF2-40B4-BE49-F238E27FC236}">
                <a16:creationId xmlns:a16="http://schemas.microsoft.com/office/drawing/2014/main" id="{656C2FBE-18BC-4DDD-9AE7-9CE7681CF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" y="3581400"/>
            <a:ext cx="1103376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D69B3C5-968D-4CA8-9F87-671DAEAD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Lipids</a:t>
            </a:r>
            <a:endParaRPr lang="en-IN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B2B5-732B-4319-9715-CA890B07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/>
            <a:r>
              <a:rPr lang="en-US" b="1" cap="all" noProof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WAXES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9FBB1F25-14E6-4C49-9227-4F82544CA6D0}"/>
              </a:ext>
            </a:extLst>
          </p:cNvPr>
          <p:cNvSpPr/>
          <p:nvPr/>
        </p:nvSpPr>
        <p:spPr>
          <a:xfrm>
            <a:off x="2133600" y="1828800"/>
            <a:ext cx="7543800" cy="82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When hydrolysis of waxes gives : one fatty acid + alcohol</a:t>
            </a:r>
          </a:p>
          <a:p>
            <a:r>
              <a:rPr lang="en-US" altLang="zh-CN" sz="2400" dirty="0" err="1">
                <a:solidFill>
                  <a:schemeClr val="tx1"/>
                </a:solidFill>
              </a:rPr>
              <a:t>Eg</a:t>
            </a:r>
            <a:r>
              <a:rPr lang="en-US" altLang="zh-CN" sz="2400" dirty="0">
                <a:solidFill>
                  <a:schemeClr val="tx1"/>
                </a:solidFill>
              </a:rPr>
              <a:t>; </a:t>
            </a:r>
            <a:r>
              <a:rPr lang="en-US" altLang="zh-CN" sz="2400" dirty="0" err="1">
                <a:solidFill>
                  <a:schemeClr val="tx1"/>
                </a:solidFill>
              </a:rPr>
              <a:t>Beewax</a:t>
            </a:r>
            <a:endParaRPr lang="en-US" altLang="zh-CN" sz="24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chemeClr val="tx1"/>
              </a:solidFill>
            </a:endParaRPr>
          </a:p>
        </p:txBody>
      </p:sp>
      <p:pic>
        <p:nvPicPr>
          <p:cNvPr id="23557" name="Picture 3" descr="C:\Users\SAMSUNG\Desktop\فهرس.jpg">
            <a:extLst>
              <a:ext uri="{FF2B5EF4-FFF2-40B4-BE49-F238E27FC236}">
                <a16:creationId xmlns:a16="http://schemas.microsoft.com/office/drawing/2014/main" id="{01C7617D-FBD0-4C3A-A838-75B055002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041" y="1389064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8">
            <a:extLst>
              <a:ext uri="{FF2B5EF4-FFF2-40B4-BE49-F238E27FC236}">
                <a16:creationId xmlns:a16="http://schemas.microsoft.com/office/drawing/2014/main" id="{F4EF50B0-F859-4DE8-8BE1-5140C8252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6D67F5-08C5-491D-886A-371FDC6DDA72}" type="slidenum">
              <a:rPr lang="en-US" altLang="en-US"/>
              <a:pPr/>
              <a:t>17</a:t>
            </a:fld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18435" name="Table 18434">
            <a:extLst>
              <a:ext uri="{FF2B5EF4-FFF2-40B4-BE49-F238E27FC236}">
                <a16:creationId xmlns:a16="http://schemas.microsoft.com/office/drawing/2014/main" id="{717BDE6B-42BE-4DEC-A132-408F640AC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9060170"/>
              </p:ext>
            </p:extLst>
          </p:nvPr>
        </p:nvGraphicFramePr>
        <p:xfrm>
          <a:off x="619760" y="1143000"/>
          <a:ext cx="11236961" cy="1889540"/>
        </p:xfrm>
        <a:graphic>
          <a:graphicData uri="http://schemas.openxmlformats.org/drawingml/2006/table">
            <a:tbl>
              <a:tblPr/>
              <a:tblGrid>
                <a:gridCol w="2833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1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06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Classification</a:t>
                      </a:r>
                    </a:p>
                  </a:txBody>
                  <a:tcPr marT="45665" marB="45665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2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T="45665" marB="45665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3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 Sub-Divisions</a:t>
                      </a:r>
                    </a:p>
                  </a:txBody>
                  <a:tcPr marT="45665" marB="45665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4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05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endParaRPr lang="en-US" altLang="zh-CN" sz="240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algn="ctr" eaLnBrk="0" hangingPunct="0">
                        <a:buNone/>
                      </a:pPr>
                      <a:r>
                        <a:rPr lang="en-US" altLang="zh-CN" sz="2400" dirty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Compound Lipids</a:t>
                      </a:r>
                    </a:p>
                  </a:txBody>
                  <a:tcPr marT="45665" marB="45665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None/>
                      </a:pPr>
                      <a:r>
                        <a:rPr lang="en-US" altLang="zh-CN" sz="22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Contains other chemical groups in addition to alcohol and fatty acids</a:t>
                      </a:r>
                    </a:p>
                  </a:txBody>
                  <a:tcPr marT="45665" marB="45665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2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Phospholipids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200" dirty="0" err="1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Glycolipids</a:t>
                      </a:r>
                      <a:endParaRPr lang="en-US" altLang="zh-CN" sz="22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200" dirty="0" err="1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Sulpholipids</a:t>
                      </a:r>
                      <a:endParaRPr lang="en-US" altLang="zh-CN" sz="22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2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Lipoprotein</a:t>
                      </a:r>
                    </a:p>
                  </a:txBody>
                  <a:tcPr marT="45665" marB="45665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B1B63EA-61D7-49E2-873C-E6FC06791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42894"/>
              </p:ext>
            </p:extLst>
          </p:nvPr>
        </p:nvGraphicFramePr>
        <p:xfrm>
          <a:off x="619760" y="3048000"/>
          <a:ext cx="1137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5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0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Phospholipids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Glycolipids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Sulpholipids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Lipoprotein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Contains fatty acids, glycerol, phosphoric acid &amp; nitrogenous compound (lecithin,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cephalin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Lipids + carbohydrate + nitrogen but no phosphoric acid &amp; glycerol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Lipids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containing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sulphate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groups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Attached to proteins (present in plasma &amp; tissues)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5D63EB1-4036-4998-808A-E0604B16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350"/>
          </a:xfrm>
        </p:spPr>
        <p:txBody>
          <a:bodyPr>
            <a:normAutofit fontScale="90000"/>
          </a:bodyPr>
          <a:lstStyle/>
          <a:p>
            <a:r>
              <a:rPr lang="en-US" dirty="0"/>
              <a:t>Compound Lipids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283FB8-4434-4F2B-9CDE-61B37928738D}"/>
              </a:ext>
            </a:extLst>
          </p:cNvPr>
          <p:cNvSpPr txBox="1"/>
          <p:nvPr/>
        </p:nvSpPr>
        <p:spPr>
          <a:xfrm>
            <a:off x="2133600" y="1828802"/>
            <a:ext cx="8001000" cy="95313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/>
            <a:r>
              <a:rPr lang="en-US" sz="2800" b="1" spc="50" noProof="1"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 of hydrolysis gives  FA with alcohol and containing </a:t>
            </a:r>
            <a:r>
              <a:rPr lang="en-US" sz="2800" b="1" spc="50" noProof="1"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additional[prosthetic] groups</a:t>
            </a:r>
            <a:r>
              <a:rPr lang="en-US" sz="2800" b="1" spc="50" noProof="1"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CB669DFF-9459-495C-A9A9-44C33DF8632C}"/>
              </a:ext>
            </a:extLst>
          </p:cNvPr>
          <p:cNvSpPr/>
          <p:nvPr/>
        </p:nvSpPr>
        <p:spPr>
          <a:xfrm>
            <a:off x="2057400" y="2857501"/>
            <a:ext cx="8077200" cy="860425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sz="2400" noProof="1"/>
              <a:t>Subclassified according to the type of prosthetic group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D0C6332-5D77-4C73-83F7-DB9FFC45BD90}"/>
              </a:ext>
            </a:extLst>
          </p:cNvPr>
          <p:cNvGraphicFramePr/>
          <p:nvPr/>
        </p:nvGraphicFramePr>
        <p:xfrm>
          <a:off x="2362200" y="3873500"/>
          <a:ext cx="7162800" cy="222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88DDF52D-9B68-4856-B1C6-E8827476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b="1" cap="all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Complex lipids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9">
            <a:extLst>
              <a:ext uri="{FF2B5EF4-FFF2-40B4-BE49-F238E27FC236}">
                <a16:creationId xmlns:a16="http://schemas.microsoft.com/office/drawing/2014/main" id="{31E054BD-B4ED-4632-8F82-BE45E0120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ECBFC6-4CAD-45C9-8BE7-48C2A72F3548}" type="slidenum">
              <a:rPr lang="en-US" altLang="en-US"/>
              <a:pPr/>
              <a:t>19</a:t>
            </a:fld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19459" name="Table 19458">
            <a:extLst>
              <a:ext uri="{FF2B5EF4-FFF2-40B4-BE49-F238E27FC236}">
                <a16:creationId xmlns:a16="http://schemas.microsoft.com/office/drawing/2014/main" id="{FAA28DAA-D61E-46CF-B08D-2BCC3CFA65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547388"/>
              </p:ext>
            </p:extLst>
          </p:nvPr>
        </p:nvGraphicFramePr>
        <p:xfrm>
          <a:off x="182880" y="1676401"/>
          <a:ext cx="11673840" cy="1463685"/>
        </p:xfrm>
        <a:graphic>
          <a:graphicData uri="http://schemas.openxmlformats.org/drawingml/2006/table">
            <a:tbl>
              <a:tblPr/>
              <a:tblGrid>
                <a:gridCol w="365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2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Classification</a:t>
                      </a:r>
                    </a:p>
                  </a:txBody>
                  <a:tcPr marT="45739" marB="45739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2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T="45739" marB="45739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3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44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3000" dirty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Derived Lipids</a:t>
                      </a:r>
                    </a:p>
                  </a:txBody>
                  <a:tcPr marT="45739" marB="45739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None/>
                      </a:pPr>
                      <a:r>
                        <a:rPr lang="en-US" altLang="zh-CN" sz="3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Substances derived from simple &amp; compound by </a:t>
                      </a:r>
                      <a:r>
                        <a:rPr lang="en-US" altLang="zh-CN" sz="3000" dirty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hydrolysis.</a:t>
                      </a:r>
                    </a:p>
                  </a:txBody>
                  <a:tcPr marT="45739" marB="45739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470" name="Table 19469">
            <a:extLst>
              <a:ext uri="{FF2B5EF4-FFF2-40B4-BE49-F238E27FC236}">
                <a16:creationId xmlns:a16="http://schemas.microsoft.com/office/drawing/2014/main" id="{A1C817B6-18FB-4581-814D-AFD3340A9E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563244"/>
              </p:ext>
            </p:extLst>
          </p:nvPr>
        </p:nvGraphicFramePr>
        <p:xfrm>
          <a:off x="182880" y="3200400"/>
          <a:ext cx="11826240" cy="3429000"/>
        </p:xfrm>
        <a:graphic>
          <a:graphicData uri="http://schemas.openxmlformats.org/drawingml/2006/table">
            <a:tbl>
              <a:tblPr/>
              <a:tblGrid>
                <a:gridCol w="390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97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None/>
                      </a:pPr>
                      <a:endParaRPr lang="en-US" altLang="zh-CN" sz="2100" b="1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4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000" dirty="0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Examples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4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02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endParaRPr lang="en-US" altLang="zh-CN" sz="3000" dirty="0">
                        <a:solidFill>
                          <a:srgbClr val="00206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en-US" altLang="zh-CN" sz="3000" dirty="0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Derived Lipids</a:t>
                      </a:r>
                    </a:p>
                    <a:p>
                      <a:pPr lvl="0" eaLnBrk="0" hangingPunct="0">
                        <a:buNone/>
                      </a:pPr>
                      <a:endParaRPr lang="en-US" altLang="zh-CN" sz="3000" dirty="0">
                        <a:solidFill>
                          <a:srgbClr val="00206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Fatty acids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Alcohols other than glycerol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000" dirty="0" err="1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Glycerides</a:t>
                      </a:r>
                      <a:endParaRPr lang="en-US" altLang="zh-CN" sz="30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Bases (</a:t>
                      </a:r>
                      <a:r>
                        <a:rPr lang="en-US" altLang="zh-CN" sz="3000" dirty="0" err="1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choline</a:t>
                      </a:r>
                      <a:r>
                        <a:rPr lang="en-US" altLang="zh-CN" sz="3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, serine)</a:t>
                      </a:r>
                    </a:p>
                    <a:p>
                      <a:pPr lvl="0" eaLnBrk="0" hangingPunct="0">
                        <a:buNone/>
                      </a:pPr>
                      <a:endParaRPr lang="en-US" altLang="zh-CN" sz="30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endParaRPr lang="en-US" altLang="zh-CN" sz="30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22A6AD7-487F-4922-97A9-A094E0DE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Lipids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64C8-1981-46AB-9090-C10893A4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Foods rich in fats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6AF7-3516-4FF2-ADD9-E514FD7A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503FE-D59A-412C-B4FB-FFF0039CB749}" type="datetime1">
              <a:rPr lang="en-US" smtClean="0"/>
              <a:pPr>
                <a:defRPr/>
              </a:pPr>
              <a:t>11/4/2021</a:t>
            </a:fld>
            <a:endParaRPr 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5C5D0614-1AE8-44B1-95DB-A04DED40B9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48897"/>
            <a:ext cx="9067682" cy="497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6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FE54BF4-A75E-4E18-96B8-ADAE9A10E108}"/>
              </a:ext>
            </a:extLst>
          </p:cNvPr>
          <p:cNvSpPr txBox="1"/>
          <p:nvPr/>
        </p:nvSpPr>
        <p:spPr>
          <a:xfrm>
            <a:off x="1290320" y="1935414"/>
            <a:ext cx="9956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fontAlgn="auto"/>
            <a:r>
              <a:rPr lang="en-US" sz="2800" noProof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Derived from lipids (simple or complex)or precursors of lipids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439BEDC-D76A-453B-8F31-8F89D5D7E8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526249"/>
              </p:ext>
            </p:extLst>
          </p:nvPr>
        </p:nvGraphicFramePr>
        <p:xfrm>
          <a:off x="944880" y="2984500"/>
          <a:ext cx="10668000" cy="311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E678BF0-A2C2-45A6-9B33-93D2F337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b="1" cap="all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Derived lipids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A7B03AD-A317-4501-8FDE-DA5C4EDC2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5A7B03AD-A317-4501-8FDE-DA5C4EDC2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5A7B03AD-A317-4501-8FDE-DA5C4EDC2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5A7B03AD-A317-4501-8FDE-DA5C4EDC2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FDA997-30CD-4129-8F02-13E969FD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4FFDA997-30CD-4129-8F02-13E969FD6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4FFDA997-30CD-4129-8F02-13E969FD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4FFDA997-30CD-4129-8F02-13E969FD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0A954D-1CCB-47D6-9C48-2ED67688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E70A954D-1CCB-47D6-9C48-2ED676882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E70A954D-1CCB-47D6-9C48-2ED67688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E70A954D-1CCB-47D6-9C48-2ED67688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CD0C79-9458-4B96-A2EA-444CA2B55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graphicEl>
                                              <a:dgm id="{69CD0C79-9458-4B96-A2EA-444CA2B55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69CD0C79-9458-4B96-A2EA-444CA2B55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graphicEl>
                                              <a:dgm id="{69CD0C79-9458-4B96-A2EA-444CA2B55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C668270-F81A-45A8-8520-E71352FF9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3C668270-F81A-45A8-8520-E71352FF9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graphicEl>
                                              <a:dgm id="{3C668270-F81A-45A8-8520-E71352FF9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3C668270-F81A-45A8-8520-E71352FF9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86A881-5C72-45D4-9D97-387752905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F986A881-5C72-45D4-9D97-387752905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F986A881-5C72-45D4-9D97-387752905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F986A881-5C72-45D4-9D97-387752905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9">
            <a:extLst>
              <a:ext uri="{FF2B5EF4-FFF2-40B4-BE49-F238E27FC236}">
                <a16:creationId xmlns:a16="http://schemas.microsoft.com/office/drawing/2014/main" id="{6A840537-F0D4-4FF3-A53C-D3625B5AD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D1C9201-5348-4AEF-ACA8-8F41C41BAD1F}" type="slidenum">
              <a:rPr lang="en-US" altLang="en-US"/>
              <a:pPr/>
              <a:t>21</a:t>
            </a:fld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20483" name="Table 20482">
            <a:extLst>
              <a:ext uri="{FF2B5EF4-FFF2-40B4-BE49-F238E27FC236}">
                <a16:creationId xmlns:a16="http://schemas.microsoft.com/office/drawing/2014/main" id="{70EE7624-5DC8-4694-934D-BA4F54DF3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141882"/>
              </p:ext>
            </p:extLst>
          </p:nvPr>
        </p:nvGraphicFramePr>
        <p:xfrm>
          <a:off x="254000" y="1676399"/>
          <a:ext cx="11501120" cy="4816475"/>
        </p:xfrm>
        <a:graphic>
          <a:graphicData uri="http://schemas.openxmlformats.org/drawingml/2006/table">
            <a:tbl>
              <a:tblPr/>
              <a:tblGrid>
                <a:gridCol w="560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505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32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Classification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2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32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Examples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0">
                      <a:blip r:embed="rId3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2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endParaRPr lang="en-US" altLang="zh-CN" sz="320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algn="ctr" eaLnBrk="0" hangingPunct="0">
                        <a:buNone/>
                      </a:pPr>
                      <a:r>
                        <a:rPr lang="en-US" altLang="zh-CN" sz="3200" dirty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Substances Associated with  Lipids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200" dirty="0" err="1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Carotenoids</a:t>
                      </a:r>
                      <a:endParaRPr lang="en-US" altLang="zh-CN" sz="3200" dirty="0">
                        <a:solidFill>
                          <a:srgbClr val="00206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200" dirty="0" err="1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Tocopherols</a:t>
                      </a:r>
                      <a:endParaRPr lang="en-US" altLang="zh-CN" sz="3200" dirty="0">
                        <a:solidFill>
                          <a:srgbClr val="00206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200" dirty="0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Vitamins A, D, E and K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3200" dirty="0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Steroids (Cholesterol)</a:t>
                      </a:r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2828F1-9D2F-4AA7-83F0-9AA2B49C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Substances associated with Lipids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8">
            <a:extLst>
              <a:ext uri="{FF2B5EF4-FFF2-40B4-BE49-F238E27FC236}">
                <a16:creationId xmlns:a16="http://schemas.microsoft.com/office/drawing/2014/main" id="{F1642663-30AD-4EA7-9DAB-D0A029E0A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E7214A1-A397-4942-B413-515F8AB34613}" type="slidenum">
              <a:rPr lang="en-US" altLang="en-US"/>
              <a:pPr/>
              <a:t>22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1748" name="TextBox 11">
            <a:extLst>
              <a:ext uri="{FF2B5EF4-FFF2-40B4-BE49-F238E27FC236}">
                <a16:creationId xmlns:a16="http://schemas.microsoft.com/office/drawing/2014/main" id="{C4B0368E-6E87-4756-86A1-325B3C12A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524001"/>
            <a:ext cx="5105400" cy="461963"/>
          </a:xfrm>
          <a:prstGeom prst="rect">
            <a:avLst/>
          </a:prstGeom>
          <a:solidFill>
            <a:srgbClr val="F2DCDB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latin typeface="Berlin Sans FB" panose="020E0602020502020306" pitchFamily="34" charset="0"/>
              </a:rPr>
              <a:t>ANIMALS AND VEGETABLE FATS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9709CB-DEEA-4EF4-AB0E-2DB8FBADE4C7}"/>
              </a:ext>
            </a:extLst>
          </p:cNvPr>
          <p:cNvSpPr/>
          <p:nvPr/>
        </p:nvSpPr>
        <p:spPr>
          <a:xfrm>
            <a:off x="1981200" y="2362200"/>
            <a:ext cx="2362200" cy="1447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Complex mixtures of glycerides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8F26F5F8-82FD-4D54-8201-D1CC55A170A8}"/>
              </a:ext>
            </a:extLst>
          </p:cNvPr>
          <p:cNvSpPr/>
          <p:nvPr/>
        </p:nvSpPr>
        <p:spPr>
          <a:xfrm>
            <a:off x="2971800" y="3886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2C1D07-783B-47D5-9C28-61F6A7674933}"/>
              </a:ext>
            </a:extLst>
          </p:cNvPr>
          <p:cNvSpPr txBox="1"/>
          <p:nvPr/>
        </p:nvSpPr>
        <p:spPr>
          <a:xfrm>
            <a:off x="1752600" y="4419600"/>
            <a:ext cx="3011488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Berlin Sans FB" panose="020E0602020502020306" pitchFamily="34" charset="0"/>
                <a:cs typeface="Arial" panose="020B0604020202020204" pitchFamily="34" charset="0"/>
              </a:rPr>
              <a:t>Esters of glycerol &amp; fatty acids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541759-1622-41B3-85D0-FEDC0BC28438}"/>
              </a:ext>
            </a:extLst>
          </p:cNvPr>
          <p:cNvSpPr/>
          <p:nvPr/>
        </p:nvSpPr>
        <p:spPr>
          <a:xfrm>
            <a:off x="7467600" y="2362200"/>
            <a:ext cx="2667000" cy="1447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Triglycerides</a:t>
            </a:r>
          </a:p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(TAG)-</a:t>
            </a:r>
          </a:p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Neutral fats</a:t>
            </a:r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4C72FDBB-87E2-4473-8AF2-D81AA4B7E7E7}"/>
              </a:ext>
            </a:extLst>
          </p:cNvPr>
          <p:cNvSpPr/>
          <p:nvPr/>
        </p:nvSpPr>
        <p:spPr>
          <a:xfrm>
            <a:off x="8686800" y="3886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54" name="TextBox 17">
            <a:extLst>
              <a:ext uri="{FF2B5EF4-FFF2-40B4-BE49-F238E27FC236}">
                <a16:creationId xmlns:a16="http://schemas.microsoft.com/office/drawing/2014/main" id="{9F3835D7-E45D-429D-A51A-209B84946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19600"/>
            <a:ext cx="3506788" cy="369888"/>
          </a:xfrm>
          <a:prstGeom prst="rect">
            <a:avLst/>
          </a:prstGeom>
          <a:solidFill>
            <a:srgbClr val="F2DCDB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Berlin Sans FB" panose="020E0602020502020306" pitchFamily="34" charset="0"/>
              </a:rPr>
              <a:t>3 molecules of fatty acids - glycerol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017B1A-2B6B-4BB8-AD39-F79C9D05F54E}"/>
              </a:ext>
            </a:extLst>
          </p:cNvPr>
          <p:cNvSpPr/>
          <p:nvPr/>
        </p:nvSpPr>
        <p:spPr>
          <a:xfrm>
            <a:off x="1905000" y="5105400"/>
            <a:ext cx="26670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Triglycerides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BD87BD04-28BC-4C9D-90EC-07D28B83ABBD}"/>
              </a:ext>
            </a:extLst>
          </p:cNvPr>
          <p:cNvSpPr/>
          <p:nvPr/>
        </p:nvSpPr>
        <p:spPr>
          <a:xfrm>
            <a:off x="4648200" y="5486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57" name="TextBox 20">
            <a:extLst>
              <a:ext uri="{FF2B5EF4-FFF2-40B4-BE49-F238E27FC236}">
                <a16:creationId xmlns:a16="http://schemas.microsoft.com/office/drawing/2014/main" id="{FB4CB073-87D6-41D8-9E6A-FD434D3B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257801"/>
            <a:ext cx="4419600" cy="708025"/>
          </a:xfrm>
          <a:prstGeom prst="rect">
            <a:avLst/>
          </a:prstGeom>
          <a:solidFill>
            <a:srgbClr val="E6B9B8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Berlin Sans FB" panose="020E0602020502020306" pitchFamily="34" charset="0"/>
              </a:rPr>
              <a:t>One molecule of glycerol + 3 molecules</a:t>
            </a:r>
          </a:p>
          <a:p>
            <a:pPr algn="ctr"/>
            <a:r>
              <a:rPr lang="en-US" altLang="zh-CN" sz="2000">
                <a:latin typeface="Berlin Sans FB" panose="020E0602020502020306" pitchFamily="34" charset="0"/>
              </a:rPr>
              <a:t>of fatty acids (condensation)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E72F46-3983-4CDE-8C63-4E5CCC23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Lipids</a:t>
            </a:r>
            <a:endParaRPr lang="en-IN" dirty="0"/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0AFA282-FD76-443F-90DE-81C98AF8F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220078" cy="1143000"/>
          </a:xfrm>
          <a:noFill/>
          <a:ln>
            <a:noFill/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Fatty Acids (Polyunsaturated Fatty Acids)</a:t>
            </a:r>
          </a:p>
        </p:txBody>
      </p:sp>
      <p:sp>
        <p:nvSpPr>
          <p:cNvPr id="37890" name="Slide Number Placeholder 6">
            <a:extLst>
              <a:ext uri="{FF2B5EF4-FFF2-40B4-BE49-F238E27FC236}">
                <a16:creationId xmlns:a16="http://schemas.microsoft.com/office/drawing/2014/main" id="{4A4C78CD-EC16-4128-B79D-59450E14D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AFA50F-F258-435C-B42F-ADC9195483CB}" type="slidenum">
              <a:rPr lang="en-US" altLang="en-US"/>
              <a:pPr/>
              <a:t>23</a:t>
            </a:fld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27651" name="Table 27650">
            <a:extLst>
              <a:ext uri="{FF2B5EF4-FFF2-40B4-BE49-F238E27FC236}">
                <a16:creationId xmlns:a16="http://schemas.microsoft.com/office/drawing/2014/main" id="{0317A32B-BB4F-433E-A829-EA5F45451960}"/>
              </a:ext>
            </a:extLst>
          </p:cNvPr>
          <p:cNvGraphicFramePr/>
          <p:nvPr/>
        </p:nvGraphicFramePr>
        <p:xfrm>
          <a:off x="1600200" y="1600201"/>
          <a:ext cx="8839200" cy="5029315"/>
        </p:xfrm>
        <a:graphic>
          <a:graphicData uri="http://schemas.openxmlformats.org/drawingml/2006/table">
            <a:tbl>
              <a:tblPr/>
              <a:tblGrid>
                <a:gridCol w="209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71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Lipids</a:t>
                      </a: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Examples</a:t>
                      </a: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buNone/>
                      </a:pPr>
                      <a:r>
                        <a:rPr lang="en-US" altLang="zh-CN" sz="24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Sources</a:t>
                      </a: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647"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None/>
                      </a:pPr>
                      <a:endParaRPr lang="en-US" altLang="zh-CN" sz="2000" dirty="0">
                        <a:solidFill>
                          <a:srgbClr val="7030A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None/>
                      </a:pPr>
                      <a:endParaRPr lang="en-US" altLang="zh-CN" sz="2000" dirty="0">
                        <a:solidFill>
                          <a:srgbClr val="7030A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None/>
                      </a:pPr>
                      <a:r>
                        <a:rPr lang="en-US" altLang="zh-CN" sz="2000" dirty="0">
                          <a:solidFill>
                            <a:srgbClr val="002060"/>
                          </a:solidFill>
                          <a:latin typeface="Berlin Sans FB" panose="020E0602020502020306" pitchFamily="34" charset="0"/>
                        </a:rPr>
                        <a:t>Polyunsaturated Fatty Acids</a:t>
                      </a: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Linoleic acid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endParaRPr lang="en-US" altLang="zh-CN" sz="24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Linolenic acid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endParaRPr lang="en-US" altLang="zh-CN" sz="24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Arachidonic acid</a:t>
                      </a:r>
                    </a:p>
                    <a:p>
                      <a:pPr lvl="0" eaLnBrk="0" hangingPunct="0">
                        <a:buNone/>
                      </a:pPr>
                      <a:endParaRPr lang="en-US" altLang="zh-CN" sz="24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lvl="0" eaLnBrk="0" hangingPunct="0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(not synthesized by the body- must be taken in the diet)</a:t>
                      </a: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Linseed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Cotton seeds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Peanuts</a:t>
                      </a:r>
                    </a:p>
                    <a:p>
                      <a:pPr lvl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Corn oils</a:t>
                      </a: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400" u="sng" dirty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Linoleic acid 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Berlin Sans FB" panose="020E0602020502020306" pitchFamily="34" charset="0"/>
                        </a:rPr>
                        <a:t>– the only fatty acid which is absolutely indispensable.</a:t>
                      </a:r>
                    </a:p>
                    <a:p>
                      <a:pPr lvl="0" eaLnBrk="0" hangingPunct="0">
                        <a:buNone/>
                      </a:pPr>
                      <a:endParaRPr lang="en-US" altLang="zh-CN" sz="2400" dirty="0">
                        <a:solidFill>
                          <a:srgbClr val="00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7907" name="Picture 26" descr="http://t3.gstatic.com/images?q=tbn:ANd9GcQ62c7y5knYLyLBhEyEbghBIurnY7qmrXmDj9TvlGRXYV7roDFb">
            <a:extLst>
              <a:ext uri="{FF2B5EF4-FFF2-40B4-BE49-F238E27FC236}">
                <a16:creationId xmlns:a16="http://schemas.microsoft.com/office/drawing/2014/main" id="{AD89C292-0E09-4F8D-AD0F-D770A5AA3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713" y="3352800"/>
            <a:ext cx="1598612" cy="1219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8" name="Picture 24" descr="http://www.cdc.gov/nutrition/images/fats_good.jpg">
            <a:extLst>
              <a:ext uri="{FF2B5EF4-FFF2-40B4-BE49-F238E27FC236}">
                <a16:creationId xmlns:a16="http://schemas.microsoft.com/office/drawing/2014/main" id="{D2FC0393-57DE-4717-9917-85E74E5F4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657601"/>
            <a:ext cx="21431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9" name="AutoShape 26" descr="data:image/jpeg;base64,/9j/4AAQSkZJRgABAQAAAQABAAD/2wCEAAkGBxQSEhUUEhQVFBUUFxcUGBgXGBcVGBUYFxQXFxccFxgYHCggGBolHBUUITEhJSkrLi4uGB8zODMsNygtLisBCgoKDg0OGxAQGywkICQvLCw0LCwtLCwsNC8sLCwsLC0vLCwsNCwsLDQsLCwsLCwsLCwvLCwsLDQsLCwsLCwsLP/AABEIAPwAyAMBIgACEQEDEQH/xAAbAAABBQEBAAAAAAAAAAAAAAAEAAECAwUGB//EAD4QAAEDAgMFBAgFAwMFAQAAAAEAAhEDIQQSMQVBUWFxIoGRoQYTMkKxwdHwI1Ji4fEVcoIUQ5IHM6LS8rL/xAAaAQACAwEBAAAAAAAAAAAAAAACAwABBAUG/8QAMBEAAgIBAwIEBAYDAQEAAAAAAAECEQMSITEEQRMiUfAFYYGRMnGhscHhFELRIxX/2gAMAwEAAhEDEQA/APX0kkkAYkkyShBIPHUM2lyTHSyNhOxunignjjOOmXAUZNO0NhaQY2B1PXemqFWPsqXGUVJbIoiE6cplZBimhOmUKIlRKmVAqEGTEKSiVCypyGqtkItyre1Qhzzm5XEbitLZeMywEHtWnv4Kig/ehk+6Ijr2unRJZWzMb7pWqiTsqhJJJlZB0kgkqIWpJJKEEpNCQCQMqEJRKkSkoOcoWM9QSc5UVcS1upVNpckSZcmWTtHaRyOFIgPixOg+K4wbd2lRddgqt4EA94LbpXjwurCcH6HotKnE3JniZjpwU158/wD6iVGWqYYtPVw+IV+G/wCpNJ0B1J4PIh30RLJGgWdyVEhc5R9MKDx2XST7p7LvBym70kaDcfVLl1WKPLDjjlLg300LDZ6R0zx8la3b1I+8ourwv/ZF+DNdjUcFWWoXD7YpP0cO+3xRYqDiE2OSMt4uwHFrkCxlGQQVhNBY6Ct/HPGWQfZIPdMH4oHH4eeu5FdlFM5SHBb2ErTYrnsNUnsustLB1Nx1CFKmXyjZSVdJ8qxMBEkkkqIXFIJFVOfeFRZe7gFNohBHEy4BveVOjiw6RpCFTi9i9LQUSqnJOqhV+sCK0UCY1xhZD3kmCt2rBtIWLiacFY+pTW4/F6EBSVgwiei5Ghy52SdcD0jKxWEbEETPESufxvoxRq/7eU8W2PhoV1tRRAVxm1uU4pnm2M9CarZNNweODrH6IF2AxlEWbUgbh2h9F6sWKJaqfUy7qwfAjytjymht54s9odH+J8votTD7YoP1lh5iR5fRdftXYdHED8Rva3PFnDv39DK5Dafos6kZu5n52i7f7m6d48kL8HJ2pkvLj4doNYwO7VJ4d0IKVHaVRhiSubqbKeO1TdO8EG/iof1Gsyzu0P1CfPVDDp++OZf+Un+OJ2bdqH1VYlxPZi/P/wCVoeiu1P8AUUsrvbp2/ubuK43Z2KNdlRoblIDXayCJjfpr5LY9HaDqBL53eW9bMWaWKtYidTn5eDp8RSnkQmZiYg8NUXh6rKolpB5b/BBYgZX+RXSjOM1cWA4uL3NqhXFiLhHtMrkqeK9XUaL5NOlv4XQ4TEAnLylEpXsU0GJJJIgS55soUG5iT3JsQbK/DMgfe9A92GuDPfh8pidPOVQ9kI2q6SUJUcsLxeZ0PUtiok71Gs7NpqlMm6kynzSHBJ3YWoo/E0mR98VB9N37I31SkGonbImjNDT9wiKZPNE+rCctCW0XYNCkArIUXlDKki+SDlAhSUSVlk7YxIgQolScVSyrM8jHkD8CEF7WWZ+K2LTcSWzTcbksgAniWmx8Fk4rYT94FQcW9l0dCb+J6LppSlC81AvCmcds3ZzaVYEgtkOEEFs9k24OHgizVsY3CR3Lo3gHW65bbOFNN+Yeybo459ewqeLQrQ2Kq1KdEV6USILxpI4jmDH7rSwW124locNYuN4sgKhFTDOYN4iJjfKwcG91I5hZzbEG2YcD+pb8clzHn9xSn2lwdwBIyndopYXGlryDut5IHCYjMGuFwdPhHVadXZRcQdNJWzJPZSQUUk6Z0uHq5mg8UkDszsAtcbbklohki1diJKnsaVcq9ryG9qMxt1QrruAG9D7YEvgm0CALQb36rPkzeGnP6DYw1UidVqpcgDtB9P2wXt/MNR1VzcW2oOyQQUEMsMkfKwnBp7l1J0q0FVUlYFmfIZMFMVElRL0MpUWkSlNmUMyiSg1haSbnKhz1XUqKovWbJmQyMC41FB1RVZk2ZZ3kGKJZmQGzgc1aTP4pPi1seUIvMgXSytm9x4APJ0wCfIfwrjPUmgZKmmaAKRUMyWZZnIbRKFTisKKjS0/ZVgcpgqovfYpq1TOTqYXI8tMt3TyPLeEDisPGYOHaGhBsRyO8fuut2rh2vAMgPGnPksXHMin/AGHX9J+hv3uW/Fm7GDLioH9EMY1tUU6hsTLeTt08j9OK9BXk72drrou32BtE1qcOP4jLHi4bimz6rTErFHU6Zt1anBJC1A7eksX/AND5mnwEbeHP4o7/AIITaz5qHuHkpMq5XzwQVd8mV1utyVicfmKwx81kcyEr7Oa4y0ljuLbeI3q8lWNcuD40ou06Zt0pgdOtXp6gVRys7wRFLbdM2dNM8HiFMquqwOEEAjndMXxOcfxKwHgT4DhVDrggjkZUHPhZD9nM92WHiwwhquCrD2K0/wB7Z82wmw+I4Zvd0V4MlwbT8UAgMVtUCwWVVp4ke613R5bP/IFZ7m1veoPPRzHfRavFwSW0190DomuxsP2qOKrO1RxWNldvoVx/i35OUqbI/wBqt/xH/shf+Ou4S8T0NtuMlSFYrPo4l4ECjV8GD4uV9Os8/wCw8dXNHwJWOeSC4/dDVGQW2qpgZwWfmBHfEjzAVDfWn/bYOryfIN+aPotLWlxDQdG6ntbvDVDizLWq/jjuTJHysEpVi4A8QD5KZJFzYc7fFXUzlAAiwjRMROt1jl1O+yGKHqUHExoC7+36mycGq7gwc7n6BEAKQS5dRLsFpSKGYIauJceZt4KOPw4INpBEEIsKQCUs807sCcVJUziNoYQ03RqNQeIOn07uSv2ZijTqB+7Rw4jf9Vp+kGFiCNNfqPgsamwzGsrruayxv1Odp0S/I9EovltjINx3pLA2LjHUgG1PZGhJuO7Up1z/APEz+jH+LH1N+oblCvKKdqUE5ei69NAYRZkgVElRXnczo2xL86iSqg5SlZXJtBUSUCpEqDihRaK6hUEkkwYJJJJQgk4TJ1CEKlQggAXVhnU93IcFJ5k/f3/CYBasycPJFbbb+omHm8zGhOlprZUvxLRxPQH4myTHDkl+GLCc4rll4T7p3DwQNTFu90BvNxk+A+qAxWR3/de544Tlb4BbMXw2ct5uv1ZnydTFcbh2I2wwHLTio79JsPDVRbjK7vy0h0k+crL/AKjTZam0AfpHxQtXahM7guhDo8MNkr9+/QySzzZt4muD7ZLovc28BZZz9oMZ7MDkN/gsWttIkWPfv/ZZFXFFxgAvcdAJJPzW/FipcUjLOdv1Ogr7dj2fokuf/plRxPrCKQGodII/x4pJmvCtr/SwdM2e0VbOcOaCcUftEQ/qs6pqh+JQ2s2dOxFRKdMV5fOjoRGKYOUgouCyDETBVdQqKRVpBUMkkkrLEkkkoQSdJZmM2yxlm9s+XjvTMeGeR1BWBPJGCuTNF7J0MHcVnYnGlhguHcVk4naz3augcG28/FZ7q86Dv/ldjB0soRrI9vT+zn5OojJ+VG3V2n9/YQlba/AX6rOzk669JPgmLuA8Y+C2RhjQiU5E6u0nn9v4Qtapm1M+YSqnifkq2YepVP4bCR+Y2b4nXuTNUFvwhfmZQ943fMDxGqamalZ2Wm11Q6Q0dkddw71vbO9GWuP4jjUPAdlg673eS6dvqMO0NiSBZjbDwGnesmb4jCHlxrU/f1/YbHpnLeXBzOzvQx74OIqZR+Snc979B3T1WrWxNDBty4ekMxtmufF5u7oDCMr1KrxJblZ+UWHfvPerNi4Om+X1e04TlH5RbRZV43UTSzPb04X9mhQjBXBfXucZWq1MVWa1zi57jAboANTpoI70y6utFOu1xA7Jt8CnWyGWC8v4aKeBvfk7La1OwdwWLWN10tenmaQuZxTSO5dzrMWuDMeGVMYFOVQx6tBXkeox0dSDHTplILmS2Y4gQllVhSIVWXZVCYtVpaFTiKgY3M4wBvKKKcnSL1ChB43aLKdiZdwHz4LI2ht4utTkDjvP0WK55cY36ldfB8Nf4su3yMWXrO0PuaGO2o6pYmBwGn7oIn7/AGUQPFSYxzzDGlx5CfFdLy41UdkYXqm7e5It+/2HzUTG/wC/otLD+j9Z3tZWDmZPl9VoDYFGmM1Vxdxk5Qe4X81iydVjT5t/Lc0RwTfajm/XbgL7gN/SN6m7B1Pe7HXX/juPWFr1sc1stw7AwcQIcep1QLKb3mADJtorWaVXVfnz7+5PDXrZXQwrGkWzk73X8AtjDU79q5/ILn/I6AdU7NmZW3JBP5dekxPgjtnYdrGERlJM31PCZ1SZ6sjHwhpIsbVfZgDG6W/i/cp4RjKb4P8AJ4nitZ9QU2QNVgYxri8WIm3iieGGOK9Q4tyfyNzatcZYgABZfo/hX1Hugw0a8+AW4/AsFO5JdGtlz1PHmjUjdN+YWvNayRlPj5AY94uMS/bWGDTe/MFJR2xXDmSks/URWvyjsTenc7xYu2MPBkaFbKqxVHO0heuatHEWxyDrGFNj1LGUiCQdQqaZXnuv6am2dDBksLBUgqGuVoK87mxtM2pk0mhMCnWUIfLrE6GNNYtrZcxtbC16zgA32QAYOUTJO/fcaLpwFZToOcJi3E2C3dJ1M8e2ONsTlxqS8z2OIp+j1fg0dXD5SjKHoy8+3UA5NBPmYXVPowEBiHO4keS15M/VtW6Xv6iI48K+YFS2JQp3d2j+o/IQEV/rGMEMFuDRAQzqJNz4lQczcEhYZ5N5tjPEjHaKJV9qOGgHxWe7NVcA867+HdwRpo2kjsyGyBqToOqt/pD39nKSN8ENb0J1d4jRasWCMHshcpSkDU9jPdZpDWDgMzncTew75RWycGKdQgkuLrSY8LABbj8SxoyiZ00+EKzBbNzOzzGU+YvBPgtMcOtpR3fcu1FWyRwTWiXe1w4LHxoJnI2Rx3eO9G7Sr9sNJtNzxE3R21soblbERaE6SjkUox2r7sibjTfcH2Fhw6mXvu4SI4Dcsjb9QAyLdENhdpmk8ibHsn5IPadc1HhrbyQO86JDyReFQrf3uNUH4mrsaWzNqZmFrjpp0WJtWpL7dFvDY1Oi25zPi53A8AsJ0Cq08HAkcRKGcZQSjIuLi5NoLxGzajKY9YbxMcOqS1Nt1wQb7kymbGlLykhNtbnapk6ZesOMZu1cFmGYarn69OF2JWRtPA72rPnxeJEbinpZhNcrm1FRiG5VWyovOdT0rOhDJYcHKxl7C55KeztnPqXPZbxO/oFsNp06I4czr98gskPhcp+aT0x9WXPqYx2W7KcNghHaEu3jcP3U6lQDXdu0hDvxznH8O3NUmkB7Rk8FtU4wjp6eP1ey/sQ027yP6BNTETZo++qAqgTJufJWOdmsLclVUbG4k6wL8u5U5Se89/2BpcIErmdVnYmsG2F+X1Wq/Du0iXG8bmjiea0MB6PM9qoJ+ZQQwZc0qQeqMUUeiuBcZe82do33QAdY4ytPHky2nTAGbQafYgSrH1hTs0BrGC8DdNgOZKhgn1C4VHNgGeAIEffguhphGCwxv5tend+/4BV3rftkK2GbSYQLu3neT9FTsvaALXsOvtD4EffFD7bxgEwbLlm4t2fs6kwBxmyzZM6x5F4fbavkPx4nOL1B22MT2rK6ntLNREm4t4I92z2UhLwH1DqTo08APmubx5l8C0mEpwnjbk+X2GJxmq9O5ZgNnGuXPcS1jdSNSeAUa7G06gcJGUzx0WxWxDWUWNboGjvJ1PiuT2tjpNtyZLHFRS7gqcm/kdLiceHNkFcpj8T2pVNLG2yzrcJxgKj9AY4lC7k/MWlp4DMbtLOwdLpLNfhS1waTvg8klHp7l/ke2pJJivUM4wlEpyoqm/kQytpbMzHs6quhs6lR7VZwJ3Dd3DVy1K7zeDc9w6lZlXXtMa7mO1471jzTjy1/IyNlWM9IptTEcz8gg6AdUOZ5JHx6cAin4ekRmcyOhjMeEI3M0AOy8gOP7cFzcsPEdzf0HxmoryoouAALff3ZMynJ4kotlEu3QN5+k/fVXPy0xwnvJ++JReFat8AaihtDcLHx/kq2nQDRDQSTcneVdgmBwzRbjr5oumN+5Pw9PdP3RTkZ4pimQ4gRw57jKJGKBbDbngsvbmLuAFoYRrWUWuGrgHE7ySPgqhP/ANZQg9ktxrglBSfLIYVgfUIsRTgu4F508IKfamJgLPw+0Qx1SbSJJ5g2/wD0sXa+0s0wdVnn1cIYmv8AZt/1+g2OGUp/Iqaw4isGyQJueQuURtYUqRb6tgEEHiZF9SsrZGLyPcf0n4hBbTxhe5YoSisb28zfJqknrXojpts7QBGYGzhI71xuLxkvB4EeSsrV3ZAHSI48Eds3ZIAD6u+4b9U7VLIwFFQQA/GFzADPBF4bYRd2qnZHDf8AsrdpPbaALEHwV2I2lmYCN4VVGL3KbbWxm4zDU6T2kAS1atTaDTTBHBc3jqpKpwmLsWnqr35RXPI+NxMvlJZ+KdJTpigmiaj31RTnQc7qBK9DaOSOU0qBqC97hWFqTkn2RaBmNmoc17SOHBEuot0IHgqniHN0VxeN6yxSVphFTqDBcgeElR9fGgPT9lXXr8NPNBF28mLg8LcEjJnjHaKDjBvkIrYsjm7loPkShGYRz3DPob5ePNx39FbRpx7O73jfwWhs4AEkmSR5bvgUuGN5ZLW9v0/sN+VDisGtyxl4dN3zQ2Jx8AwqMSXVaoY3x4AK+vhKbWkAdXE+ZKc5ZJ3oey2DUYxrUYOHw7sRVjdq48B9VsYjFdnLlyZLAa9kWB+CowW0KVMOZTEbyTq76dFhbW2gTvuskdOLHadyfP8Az3yPdzluqS4IMeH1SHaGJHESD8lpYzFMaIaxo6ALlqeMIcHRqYHPjHT5qzHYsnRZ8U3FP1Y2cbaKdoYmTay2MNhGUmgu7TyLnh0XL1jfVbbsSXtB0sJG+VcVTtkk9qKdpVMx0sp19oZhP2EBjq25Z9Co7NAEzqPmidt7AoMxNeQhcLiolpOuihXqQjsNgQG9oS436BRK+SN0Z+JM6Iqhsz1dL1rjD3WYPygG7jzmw/y4BT2bgC6tYENBMuOjQN5+i0dpxUdYWADQOAGn16kpkbigG1ZkbJwzTmc/tEaJK1uGINhLR4d50SROM/aB1JnpDtmlh/Cccv5HScv9hMwOSspscRBc5l7kZR0uPojs4mOKp9cQYha3BXqRjonhqYDYDi64JJv8grn1QAhq2Itr4SUBUxc758lU8ujYijYXiMSJt8VUcQN5MLPq46RaEOyq5/Jo1PBYp5JOW241RNapim7hqgqtQkdkbys2rtCD2bDzK0tmUG1wc0w0XMwLj7KUk8z0Ln7DNo7mmyoMgE2gSdVTgcaXPfa1oA4C3whCY3HhgDKbAWAdkyTI4nwQOF2uJyPbDTvaYLe7f0Wp5EpKN8fb7kS2bo28NWZTe4l2Z+U2GjRI1O86aLK2rjnOFzbcNwQWOLqVTMJc06EAkOafvyQuOxQcLLJPNKnFqvf6j4wV3yZzseWOkG29Pi6ocZm2tlCns51Xk3efoqcXhMpDWOIEgeakI7WG3vQVserNUl3utsOAncj8dVpnVgPchqmDbSuzWLzvQFbGA2mDwTLcdgHvuhsLTZ69si06bpgwjsdWGcHSNY4fNZLKhztIBPaG7mtWvS3kE8h8yq83Yja7mfjW3tebgi4I5KWCwpaCSQ0m1zcDomqGubUmlo1gR5lauEwz3WDQ92+wDR1dHwCbDFfFgOdGVWp05uXPPLsjvJ3LoaFHK0OewguEtpiziDpnd7o5aqVPDvZak2nUqG5dAbRpDiTrUd0t1Um4gUpOY1ahmahGpOopt/krTDEo8+/+/sJlkvgHxPsllWS5xBFOmMrWtFwD33JNzA78/GYsMGgjynhz7kRiK0kh5IcbuAPsjeXu/NyCwMbW9Y6xaGt7LQCJAHEu3nU9UbQGooxeMdUO88B9AkmLmsGtMdXZj/4ykp4bYPiHprq7hvHeCPqrX1C6HzbeBvdy5HXxQdLF09AXd0jTXdZFGrYGAG8XGLd4ulqKrktsGxGMMa+aBdiHO3H4rQqOpiHBrDMw6BaNfsJ6YL+EeA8xdJeNt8l2ZTDFyCB5noBv6pzi3ulrRDdzQAeuuq2G4OnPsgu0kgW6WSqloGVmWfe498KvBaVWXqMaiz8zWOJ5BviOPQLYpVC7DvYQ1kSSGwJYQB99UN6mT2o7tf2UnlrQQALiCZ1vMQe5Fji4EbsCNYQA2LWHavYW1ACEqGp7wDgNYEEeB6oypB3u6AkDwaqqtbLqY4AwB4IGkGmB1sWw9lwLhaxkCw1BabHdNu/RZmM2dRAp16JqtHrAHNecwcBd2UhoJAiDIjtC61amJG9rXdQD4HUKFfEsysBaWhuYNEZgJIc6JI1kKRlSaCLquL3DRZWKrAOkMk8yT5CFotAsWh3fkYPMFV13cXkcg4n4AKoYZVyW8qIV6jiLN/8AGUPSwtQuFhHCB8YgeKup1mSAc7ybRIEnzlS/qrj2aLWtGhPtDum3gEax1ywXP0RN2HJ9kOP9oJJ8NOpROBwVVx7QLWcDBJ5AXuiMDhXPvVc53Ikx4blnemm1HsAw9AHMRFQt3T7s7ra9Y3LTDGuWJlkJ/wBUoj1vv+pa6pkZ7MiLOfoT3HQ8ERs7aNWqwuqMZTbGcMaLhp9kuzG7juB6rI2FsoURmquEGZaBmzEiO1Ng0CwneT0R228Yyi0FxyUzd5JmpUqEEkW13CdBB5RqUaFWXVtomJcbGA1jbyToBxPM84sDAu0cc5hbTpAOrPBuNGDQwdwEGTyKx8XttvqjUa1we7ssnUAxJaN3Dnbgq9ok06dCkLVKrRSqOmS0Z7sncZffoFWi2SwbbeLyhtNjs3vPd+dx0/xjTqFhvcrNo181R5/WQOgMNHgAgs6NQBssc5JVFySPSUe9Ci1nstAPHU+eirqUs2sE81CjiDMW8AmdinDSOqxS00NVlrKAa0h17yBG/r96Kuo8HcfGI8FN1QxrKFrFKlLsgkvUKbX5RbXkqATc6Aa8T0VbHmMu7VQqflkwASgd8sIrxGIJ0sOaGFQk2v3ADxVJMlRr1CGmFn1OT5Dqi9+Iy8z1t3fVDVzMXFxPS6oLypv1A/SD8UVepVk202jWXd+Xz1joB1QWMqtce0eEBtg0CbNHf1Ua7yZG5QnLTe4WcHMYDwDmvcSOfYAnmd90ap7JFWPWqloEnLy1d5lAV65NgSOe9QxNntaPeiTvM80KwZqhnRtgN2sJijZTka+zaDWtdUdwLQSdSR2jO6AY/wAgjNlvD+0PZFmgCBwJjgsLbzyX0KMkMLWkgWkuqOBPgB4LqMDTAhoEACABuTtCSQDkaf8AqhTbmILjEASRdcJ6UemAodigGuqm76h7QZyaTZzuegW16TVyGADeuD2QIZjMQQHPwzQ9jXdqnmfVyS5vvRMgaTqDotXTLVdipM09ml7nsq4xzi45XMpuJ7Icey97R7M+6wQT7Rho7QeIxhxuKJLiWiXEH3GgwQOsDx5KmhVLsaxrjmgh5cbuc9zAXOcd7rx0AVWEflw1VzQA59TISPy628StDS5Bs3n1W06TsWfZZFLDg3z1d7gN7WAzwnos30Z2iKlanSeT/wB0VGk37QIJvrcDxVfpFXJGHpH2KeHpFreBe0vcepLiq9guy1muGrQ9w6tpvI8wFWlJEsHpEuzcYnwM/CVBX5u2w73iT5goKs+BKiRC1Og21CUkVEP/2Q==">
            <a:extLst>
              <a:ext uri="{FF2B5EF4-FFF2-40B4-BE49-F238E27FC236}">
                <a16:creationId xmlns:a16="http://schemas.microsoft.com/office/drawing/2014/main" id="{A84E577D-E074-4EE3-B3DF-04AA382312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7910" name="AutoShape 28" descr="data:image/jpeg;base64,/9j/4AAQSkZJRgABAQAAAQABAAD/2wCEAAkGBxQSEhUUEhQVFBUUFxcUGBgXGBcVGBUYFxQXFxccFxgYHCggGBolHBUUITEhJSkrLi4uGB8zODMsNygtLisBCgoKDg0OGxAQGywkICQvLCw0LCwtLCwsNC8sLCwsLC0vLCwsNCwsLDQsLCwsLCwsLCwvLCwsLDQsLCwsLCwsLP/AABEIAPwAyAMBIgACEQEDEQH/xAAbAAABBQEBAAAAAAAAAAAAAAAEAAECAwUGB//EAD4QAAEDAgMFBAgFAwMFAQAAAAEAAhEDIQQSMQVBUWFxIoGRoQYTMkKxwdHwI1Ji4fEVcoIUQ5IHM6LS8rL/xAAaAQACAwEBAAAAAAAAAAAAAAACAwABBAUG/8QAMBEAAgIBAwIEBAYDAQEAAAAAAAECEQMSITEEQRMiUfAFYYGRMnGhscHhFELRIxX/2gAMAwEAAhEDEQA/APX0kkkAYkkyShBIPHUM2lyTHSyNhOxunignjjOOmXAUZNO0NhaQY2B1PXemqFWPsqXGUVJbIoiE6cplZBimhOmUKIlRKmVAqEGTEKSiVCypyGqtkItyre1Qhzzm5XEbitLZeMywEHtWnv4Kig/ehk+6Ijr2unRJZWzMb7pWqiTsqhJJJlZB0kgkqIWpJJKEEpNCQCQMqEJRKkSkoOcoWM9QSc5UVcS1upVNpckSZcmWTtHaRyOFIgPixOg+K4wbd2lRddgqt4EA94LbpXjwurCcH6HotKnE3JniZjpwU158/wD6iVGWqYYtPVw+IV+G/wCpNJ0B1J4PIh30RLJGgWdyVEhc5R9MKDx2XST7p7LvBym70kaDcfVLl1WKPLDjjlLg300LDZ6R0zx8la3b1I+8ourwv/ZF+DNdjUcFWWoXD7YpP0cO+3xRYqDiE2OSMt4uwHFrkCxlGQQVhNBY6Ct/HPGWQfZIPdMH4oHH4eeu5FdlFM5SHBb2ErTYrnsNUnsustLB1Nx1CFKmXyjZSVdJ8qxMBEkkkqIXFIJFVOfeFRZe7gFNohBHEy4BveVOjiw6RpCFTi9i9LQUSqnJOqhV+sCK0UCY1xhZD3kmCt2rBtIWLiacFY+pTW4/F6EBSVgwiei5Ghy52SdcD0jKxWEbEETPESufxvoxRq/7eU8W2PhoV1tRRAVxm1uU4pnm2M9CarZNNweODrH6IF2AxlEWbUgbh2h9F6sWKJaqfUy7qwfAjytjymht54s9odH+J8votTD7YoP1lh5iR5fRdftXYdHED8Rva3PFnDv39DK5Dafos6kZu5n52i7f7m6d48kL8HJ2pkvLj4doNYwO7VJ4d0IKVHaVRhiSubqbKeO1TdO8EG/iof1Gsyzu0P1CfPVDDp++OZf+Un+OJ2bdqH1VYlxPZi/P/wCVoeiu1P8AUUsrvbp2/ubuK43Z2KNdlRoblIDXayCJjfpr5LY9HaDqBL53eW9bMWaWKtYidTn5eDp8RSnkQmZiYg8NUXh6rKolpB5b/BBYgZX+RXSjOM1cWA4uL3NqhXFiLhHtMrkqeK9XUaL5NOlv4XQ4TEAnLylEpXsU0GJJJIgS55soUG5iT3JsQbK/DMgfe9A92GuDPfh8pidPOVQ9kI2q6SUJUcsLxeZ0PUtiok71Gs7NpqlMm6kynzSHBJ3YWoo/E0mR98VB9N37I31SkGonbImjNDT9wiKZPNE+rCctCW0XYNCkArIUXlDKki+SDlAhSUSVlk7YxIgQolScVSyrM8jHkD8CEF7WWZ+K2LTcSWzTcbksgAniWmx8Fk4rYT94FQcW9l0dCb+J6LppSlC81AvCmcds3ZzaVYEgtkOEEFs9k24OHgizVsY3CR3Lo3gHW65bbOFNN+Yeybo459ewqeLQrQ2Kq1KdEV6USILxpI4jmDH7rSwW124locNYuN4sgKhFTDOYN4iJjfKwcG91I5hZzbEG2YcD+pb8clzHn9xSn2lwdwBIyndopYXGlryDut5IHCYjMGuFwdPhHVadXZRcQdNJWzJPZSQUUk6Z0uHq5mg8UkDszsAtcbbklohki1diJKnsaVcq9ryG9qMxt1QrruAG9D7YEvgm0CALQb36rPkzeGnP6DYw1UidVqpcgDtB9P2wXt/MNR1VzcW2oOyQQUEMsMkfKwnBp7l1J0q0FVUlYFmfIZMFMVElRL0MpUWkSlNmUMyiSg1haSbnKhz1XUqKovWbJmQyMC41FB1RVZk2ZZ3kGKJZmQGzgc1aTP4pPi1seUIvMgXSytm9x4APJ0wCfIfwrjPUmgZKmmaAKRUMyWZZnIbRKFTisKKjS0/ZVgcpgqovfYpq1TOTqYXI8tMt3TyPLeEDisPGYOHaGhBsRyO8fuut2rh2vAMgPGnPksXHMin/AGHX9J+hv3uW/Fm7GDLioH9EMY1tUU6hsTLeTt08j9OK9BXk72drrou32BtE1qcOP4jLHi4bimz6rTErFHU6Zt1anBJC1A7eksX/AND5mnwEbeHP4o7/AIITaz5qHuHkpMq5XzwQVd8mV1utyVicfmKwx81kcyEr7Oa4y0ljuLbeI3q8lWNcuD40ou06Zt0pgdOtXp6gVRys7wRFLbdM2dNM8HiFMquqwOEEAjndMXxOcfxKwHgT4DhVDrggjkZUHPhZD9nM92WHiwwhquCrD2K0/wB7Z82wmw+I4Zvd0V4MlwbT8UAgMVtUCwWVVp4ke613R5bP/IFZ7m1veoPPRzHfRavFwSW0190DomuxsP2qOKrO1RxWNldvoVx/i35OUqbI/wBqt/xH/shf+Ou4S8T0NtuMlSFYrPo4l4ECjV8GD4uV9Os8/wCw8dXNHwJWOeSC4/dDVGQW2qpgZwWfmBHfEjzAVDfWn/bYOryfIN+aPotLWlxDQdG6ntbvDVDizLWq/jjuTJHysEpVi4A8QD5KZJFzYc7fFXUzlAAiwjRMROt1jl1O+yGKHqUHExoC7+36mycGq7gwc7n6BEAKQS5dRLsFpSKGYIauJceZt4KOPw4INpBEEIsKQCUs807sCcVJUziNoYQ03RqNQeIOn07uSv2ZijTqB+7Rw4jf9Vp+kGFiCNNfqPgsamwzGsrruayxv1Odp0S/I9EovltjINx3pLA2LjHUgG1PZGhJuO7Up1z/APEz+jH+LH1N+oblCvKKdqUE5ei69NAYRZkgVElRXnczo2xL86iSqg5SlZXJtBUSUCpEqDihRaK6hUEkkwYJJJJQgk4TJ1CEKlQggAXVhnU93IcFJ5k/f3/CYBasycPJFbbb+omHm8zGhOlprZUvxLRxPQH4myTHDkl+GLCc4rll4T7p3DwQNTFu90BvNxk+A+qAxWR3/de544Tlb4BbMXw2ct5uv1ZnydTFcbh2I2wwHLTio79JsPDVRbjK7vy0h0k+crL/AKjTZam0AfpHxQtXahM7guhDo8MNkr9+/QySzzZt4muD7ZLovc28BZZz9oMZ7MDkN/gsWttIkWPfv/ZZFXFFxgAvcdAJJPzW/FipcUjLOdv1Ogr7dj2fokuf/plRxPrCKQGodII/x4pJmvCtr/SwdM2e0VbOcOaCcUftEQ/qs6pqh+JQ2s2dOxFRKdMV5fOjoRGKYOUgouCyDETBVdQqKRVpBUMkkkrLEkkkoQSdJZmM2yxlm9s+XjvTMeGeR1BWBPJGCuTNF7J0MHcVnYnGlhguHcVk4naz3augcG28/FZ7q86Dv/ldjB0soRrI9vT+zn5OojJ+VG3V2n9/YQlba/AX6rOzk669JPgmLuA8Y+C2RhjQiU5E6u0nn9v4Qtapm1M+YSqnifkq2YepVP4bCR+Y2b4nXuTNUFvwhfmZQ943fMDxGqamalZ2Wm11Q6Q0dkddw71vbO9GWuP4jjUPAdlg673eS6dvqMO0NiSBZjbDwGnesmb4jCHlxrU/f1/YbHpnLeXBzOzvQx74OIqZR+Snc979B3T1WrWxNDBty4ekMxtmufF5u7oDCMr1KrxJblZ+UWHfvPerNi4Om+X1e04TlH5RbRZV43UTSzPb04X9mhQjBXBfXucZWq1MVWa1zi57jAboANTpoI70y6utFOu1xA7Jt8CnWyGWC8v4aKeBvfk7La1OwdwWLWN10tenmaQuZxTSO5dzrMWuDMeGVMYFOVQx6tBXkeox0dSDHTplILmS2Y4gQllVhSIVWXZVCYtVpaFTiKgY3M4wBvKKKcnSL1ChB43aLKdiZdwHz4LI2ht4utTkDjvP0WK55cY36ldfB8Nf4su3yMWXrO0PuaGO2o6pYmBwGn7oIn7/AGUQPFSYxzzDGlx5CfFdLy41UdkYXqm7e5It+/2HzUTG/wC/otLD+j9Z3tZWDmZPl9VoDYFGmM1Vxdxk5Qe4X81iydVjT5t/Lc0RwTfajm/XbgL7gN/SN6m7B1Pe7HXX/juPWFr1sc1stw7AwcQIcep1QLKb3mADJtorWaVXVfnz7+5PDXrZXQwrGkWzk73X8AtjDU79q5/ILn/I6AdU7NmZW3JBP5dekxPgjtnYdrGERlJM31PCZ1SZ6sjHwhpIsbVfZgDG6W/i/cp4RjKb4P8AJ4nitZ9QU2QNVgYxri8WIm3iieGGOK9Q4tyfyNzatcZYgABZfo/hX1Hugw0a8+AW4/AsFO5JdGtlz1PHmjUjdN+YWvNayRlPj5AY94uMS/bWGDTe/MFJR2xXDmSks/URWvyjsTenc7xYu2MPBkaFbKqxVHO0heuatHEWxyDrGFNj1LGUiCQdQqaZXnuv6am2dDBksLBUgqGuVoK87mxtM2pk0mhMCnWUIfLrE6GNNYtrZcxtbC16zgA32QAYOUTJO/fcaLpwFZToOcJi3E2C3dJ1M8e2ONsTlxqS8z2OIp+j1fg0dXD5SjKHoy8+3UA5NBPmYXVPowEBiHO4keS15M/VtW6Xv6iI48K+YFS2JQp3d2j+o/IQEV/rGMEMFuDRAQzqJNz4lQczcEhYZ5N5tjPEjHaKJV9qOGgHxWe7NVcA867+HdwRpo2kjsyGyBqToOqt/pD39nKSN8ENb0J1d4jRasWCMHshcpSkDU9jPdZpDWDgMzncTew75RWycGKdQgkuLrSY8LABbj8SxoyiZ00+EKzBbNzOzzGU+YvBPgtMcOtpR3fcu1FWyRwTWiXe1w4LHxoJnI2Rx3eO9G7Sr9sNJtNzxE3R21soblbERaE6SjkUox2r7sibjTfcH2Fhw6mXvu4SI4Dcsjb9QAyLdENhdpmk8ibHsn5IPadc1HhrbyQO86JDyReFQrf3uNUH4mrsaWzNqZmFrjpp0WJtWpL7dFvDY1Oi25zPi53A8AsJ0Cq08HAkcRKGcZQSjIuLi5NoLxGzajKY9YbxMcOqS1Nt1wQb7kymbGlLykhNtbnapk6ZesOMZu1cFmGYarn69OF2JWRtPA72rPnxeJEbinpZhNcrm1FRiG5VWyovOdT0rOhDJYcHKxl7C55KeztnPqXPZbxO/oFsNp06I4czr98gskPhcp+aT0x9WXPqYx2W7KcNghHaEu3jcP3U6lQDXdu0hDvxznH8O3NUmkB7Rk8FtU4wjp6eP1ey/sQ027yP6BNTETZo++qAqgTJufJWOdmsLclVUbG4k6wL8u5U5Se89/2BpcIErmdVnYmsG2F+X1Wq/Du0iXG8bmjiea0MB6PM9qoJ+ZQQwZc0qQeqMUUeiuBcZe82do33QAdY4ytPHky2nTAGbQafYgSrH1hTs0BrGC8DdNgOZKhgn1C4VHNgGeAIEffguhphGCwxv5tend+/4BV3rftkK2GbSYQLu3neT9FTsvaALXsOvtD4EffFD7bxgEwbLlm4t2fs6kwBxmyzZM6x5F4fbavkPx4nOL1B22MT2rK6ntLNREm4t4I92z2UhLwH1DqTo08APmubx5l8C0mEpwnjbk+X2GJxmq9O5ZgNnGuXPcS1jdSNSeAUa7G06gcJGUzx0WxWxDWUWNboGjvJ1PiuT2tjpNtyZLHFRS7gqcm/kdLiceHNkFcpj8T2pVNLG2yzrcJxgKj9AY4lC7k/MWlp4DMbtLOwdLpLNfhS1waTvg8klHp7l/ke2pJJivUM4wlEpyoqm/kQytpbMzHs6quhs6lR7VZwJ3Dd3DVy1K7zeDc9w6lZlXXtMa7mO1471jzTjy1/IyNlWM9IptTEcz8gg6AdUOZ5JHx6cAin4ekRmcyOhjMeEI3M0AOy8gOP7cFzcsPEdzf0HxmoryoouAALff3ZMynJ4kotlEu3QN5+k/fVXPy0xwnvJ++JReFat8AaihtDcLHx/kq2nQDRDQSTcneVdgmBwzRbjr5oumN+5Pw9PdP3RTkZ4pimQ4gRw57jKJGKBbDbngsvbmLuAFoYRrWUWuGrgHE7ySPgqhP/ANZQg9ktxrglBSfLIYVgfUIsRTgu4F508IKfamJgLPw+0Qx1SbSJJ5g2/wD0sXa+0s0wdVnn1cIYmv8AZt/1+g2OGUp/Iqaw4isGyQJueQuURtYUqRb6tgEEHiZF9SsrZGLyPcf0n4hBbTxhe5YoSisb28zfJqknrXojpts7QBGYGzhI71xuLxkvB4EeSsrV3ZAHSI48Eds3ZIAD6u+4b9U7VLIwFFQQA/GFzADPBF4bYRd2qnZHDf8AsrdpPbaALEHwV2I2lmYCN4VVGL3KbbWxm4zDU6T2kAS1atTaDTTBHBc3jqpKpwmLsWnqr35RXPI+NxMvlJZ+KdJTpigmiaj31RTnQc7qBK9DaOSOU0qBqC97hWFqTkn2RaBmNmoc17SOHBEuot0IHgqniHN0VxeN6yxSVphFTqDBcgeElR9fGgPT9lXXr8NPNBF28mLg8LcEjJnjHaKDjBvkIrYsjm7loPkShGYRz3DPob5ePNx39FbRpx7O73jfwWhs4AEkmSR5bvgUuGN5ZLW9v0/sN+VDisGtyxl4dN3zQ2Jx8AwqMSXVaoY3x4AK+vhKbWkAdXE+ZKc5ZJ3oey2DUYxrUYOHw7sRVjdq48B9VsYjFdnLlyZLAa9kWB+CowW0KVMOZTEbyTq76dFhbW2gTvuskdOLHadyfP8Az3yPdzluqS4IMeH1SHaGJHESD8lpYzFMaIaxo6ALlqeMIcHRqYHPjHT5qzHYsnRZ8U3FP1Y2cbaKdoYmTay2MNhGUmgu7TyLnh0XL1jfVbbsSXtB0sJG+VcVTtkk9qKdpVMx0sp19oZhP2EBjq25Z9Co7NAEzqPmidt7AoMxNeQhcLiolpOuihXqQjsNgQG9oS436BRK+SN0Z+JM6Iqhsz1dL1rjD3WYPygG7jzmw/y4BT2bgC6tYENBMuOjQN5+i0dpxUdYWADQOAGn16kpkbigG1ZkbJwzTmc/tEaJK1uGINhLR4d50SROM/aB1JnpDtmlh/Cccv5HScv9hMwOSspscRBc5l7kZR0uPojs4mOKp9cQYha3BXqRjonhqYDYDi64JJv8grn1QAhq2Itr4SUBUxc758lU8ujYijYXiMSJt8VUcQN5MLPq46RaEOyq5/Jo1PBYp5JOW241RNapim7hqgqtQkdkbys2rtCD2bDzK0tmUG1wc0w0XMwLj7KUk8z0Ln7DNo7mmyoMgE2gSdVTgcaXPfa1oA4C3whCY3HhgDKbAWAdkyTI4nwQOF2uJyPbDTvaYLe7f0Wp5EpKN8fb7kS2bo28NWZTe4l2Z+U2GjRI1O86aLK2rjnOFzbcNwQWOLqVTMJc06EAkOafvyQuOxQcLLJPNKnFqvf6j4wV3yZzseWOkG29Pi6ocZm2tlCns51Xk3efoqcXhMpDWOIEgeakI7WG3vQVserNUl3utsOAncj8dVpnVgPchqmDbSuzWLzvQFbGA2mDwTLcdgHvuhsLTZ69si06bpgwjsdWGcHSNY4fNZLKhztIBPaG7mtWvS3kE8h8yq83Yja7mfjW3tebgi4I5KWCwpaCSQ0m1zcDomqGubUmlo1gR5lauEwz3WDQ92+wDR1dHwCbDFfFgOdGVWp05uXPPLsjvJ3LoaFHK0OewguEtpiziDpnd7o5aqVPDvZak2nUqG5dAbRpDiTrUd0t1Um4gUpOY1ahmahGpOopt/krTDEo8+/+/sJlkvgHxPsllWS5xBFOmMrWtFwD33JNzA78/GYsMGgjynhz7kRiK0kh5IcbuAPsjeXu/NyCwMbW9Y6xaGt7LQCJAHEu3nU9UbQGooxeMdUO88B9AkmLmsGtMdXZj/4ykp4bYPiHprq7hvHeCPqrX1C6HzbeBvdy5HXxQdLF09AXd0jTXdZFGrYGAG8XGLd4ulqKrktsGxGMMa+aBdiHO3H4rQqOpiHBrDMw6BaNfsJ6YL+EeA8xdJeNt8l2ZTDFyCB5noBv6pzi3ulrRDdzQAeuuq2G4OnPsgu0kgW6WSqloGVmWfe498KvBaVWXqMaiz8zWOJ5BviOPQLYpVC7DvYQ1kSSGwJYQB99UN6mT2o7tf2UnlrQQALiCZ1vMQe5Fji4EbsCNYQA2LWHavYW1ACEqGp7wDgNYEEeB6oypB3u6AkDwaqqtbLqY4AwB4IGkGmB1sWw9lwLhaxkCw1BabHdNu/RZmM2dRAp16JqtHrAHNecwcBd2UhoJAiDIjtC61amJG9rXdQD4HUKFfEsysBaWhuYNEZgJIc6JI1kKRlSaCLquL3DRZWKrAOkMk8yT5CFotAsWh3fkYPMFV13cXkcg4n4AKoYZVyW8qIV6jiLN/8AGUPSwtQuFhHCB8YgeKup1mSAc7ybRIEnzlS/qrj2aLWtGhPtDum3gEax1ywXP0RN2HJ9kOP9oJJ8NOpROBwVVx7QLWcDBJ5AXuiMDhXPvVc53Ikx4blnemm1HsAw9AHMRFQt3T7s7ra9Y3LTDGuWJlkJ/wBUoj1vv+pa6pkZ7MiLOfoT3HQ8ERs7aNWqwuqMZTbGcMaLhp9kuzG7juB6rI2FsoURmquEGZaBmzEiO1Ng0CwneT0R228Yyi0FxyUzd5JmpUqEEkW13CdBB5RqUaFWXVtomJcbGA1jbyToBxPM84sDAu0cc5hbTpAOrPBuNGDQwdwEGTyKx8XttvqjUa1we7ssnUAxJaN3Dnbgq9ok06dCkLVKrRSqOmS0Z7sncZffoFWi2SwbbeLyhtNjs3vPd+dx0/xjTqFhvcrNo181R5/WQOgMNHgAgs6NQBssc5JVFySPSUe9Ci1nstAPHU+eirqUs2sE81CjiDMW8AmdinDSOqxS00NVlrKAa0h17yBG/r96Kuo8HcfGI8FN1QxrKFrFKlLsgkvUKbX5RbXkqATc6Aa8T0VbHmMu7VQqflkwASgd8sIrxGIJ0sOaGFQk2v3ADxVJMlRr1CGmFn1OT5Dqi9+Iy8z1t3fVDVzMXFxPS6oLypv1A/SD8UVepVk202jWXd+Xz1joB1QWMqtce0eEBtg0CbNHf1Ua7yZG5QnLTe4WcHMYDwDmvcSOfYAnmd90ap7JFWPWqloEnLy1d5lAV65NgSOe9QxNntaPeiTvM80KwZqhnRtgN2sJijZTka+zaDWtdUdwLQSdSR2jO6AY/wAgjNlvD+0PZFmgCBwJjgsLbzyX0KMkMLWkgWkuqOBPgB4LqMDTAhoEACABuTtCSQDkaf8AqhTbmILjEASRdcJ6UemAodigGuqm76h7QZyaTZzuegW16TVyGADeuD2QIZjMQQHPwzQ9jXdqnmfVyS5vvRMgaTqDotXTLVdipM09ml7nsq4xzi45XMpuJ7Icey97R7M+6wQT7Rho7QeIxhxuKJLiWiXEH3GgwQOsDx5KmhVLsaxrjmgh5cbuc9zAXOcd7rx0AVWEflw1VzQA59TISPy628StDS5Bs3n1W06TsWfZZFLDg3z1d7gN7WAzwnos30Z2iKlanSeT/wB0VGk37QIJvrcDxVfpFXJGHpH2KeHpFreBe0vcepLiq9guy1muGrQ9w6tpvI8wFWlJEsHpEuzcYnwM/CVBX5u2w73iT5goKs+BKiRC1Og21CUkVEP/2Q==">
            <a:extLst>
              <a:ext uri="{FF2B5EF4-FFF2-40B4-BE49-F238E27FC236}">
                <a16:creationId xmlns:a16="http://schemas.microsoft.com/office/drawing/2014/main" id="{54F4526E-2E06-4057-9AE6-A96A393E91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pic>
        <p:nvPicPr>
          <p:cNvPr id="37911" name="Picture 30" descr="https://encrypted-tbn3.gstatic.com/images?q=tbn:ANd9GcTbHHJrVmYoc2SlAJut6OcEOADjXjSP4hNF0RFuBexqUzshxsNM3g">
            <a:extLst>
              <a:ext uri="{FF2B5EF4-FFF2-40B4-BE49-F238E27FC236}">
                <a16:creationId xmlns:a16="http://schemas.microsoft.com/office/drawing/2014/main" id="{92AC3D79-4731-470A-B3D8-98DED2938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4638791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A92D15-2524-4584-9275-9755A4D85DA8}"/>
              </a:ext>
            </a:extLst>
          </p:cNvPr>
          <p:cNvSpPr txBox="1"/>
          <p:nvPr/>
        </p:nvSpPr>
        <p:spPr>
          <a:xfrm>
            <a:off x="741680" y="609600"/>
            <a:ext cx="11125199" cy="5562600"/>
          </a:xfrm>
          <a:prstGeom prst="rect">
            <a:avLst/>
          </a:prstGeom>
          <a:ln w="38100">
            <a:noFill/>
          </a:ln>
          <a:effectLst/>
        </p:spPr>
        <p:txBody>
          <a:bodyPr>
            <a:normAutofit/>
          </a:bodyPr>
          <a:lstStyle>
            <a:lvl1pPr marL="514350" indent="-5143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" panose="05000000000000000000" pitchFamily="2" charset="2"/>
              <a:buChar char="q"/>
              <a:defRPr sz="2400" kern="1200">
                <a:solidFill>
                  <a:srgbClr val="000090"/>
                </a:solidFill>
                <a:latin typeface="Arial" panose="020B0604020202020204"/>
                <a:ea typeface="MS PGothic" panose="020B0600070205080204" pitchFamily="-111" charset="-128"/>
                <a:cs typeface="Arial" panose="020B0604020202020204"/>
              </a:defRPr>
            </a:lvl1pPr>
            <a:lvl2pPr marL="9144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" panose="05000000000000000000" pitchFamily="2" charset="2"/>
              <a:buChar char="q"/>
              <a:defRPr sz="2000" kern="1200">
                <a:solidFill>
                  <a:srgbClr val="000090"/>
                </a:solidFill>
                <a:latin typeface="Arial" panose="020B0604020202020204"/>
                <a:ea typeface="MS PGothic" panose="020B0600070205080204" pitchFamily="-111" charset="-128"/>
                <a:cs typeface="Arial" panose="020B0604020202020204"/>
              </a:defRPr>
            </a:lvl2pPr>
            <a:lvl3pPr marL="13716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" panose="05000000000000000000" pitchFamily="2" charset="2"/>
              <a:buChar char="q"/>
              <a:defRPr sz="1800" kern="1200">
                <a:solidFill>
                  <a:srgbClr val="000090"/>
                </a:solidFill>
                <a:latin typeface="Arial" panose="020B0604020202020204"/>
                <a:ea typeface="MS PGothic" panose="020B0600070205080204" pitchFamily="-111" charset="-128"/>
                <a:cs typeface="Arial" panose="020B0604020202020204"/>
              </a:defRPr>
            </a:lvl3pPr>
            <a:lvl4pPr marL="17145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" panose="05000000000000000000" pitchFamily="2" charset="2"/>
              <a:buChar char="q"/>
              <a:defRPr sz="1600" kern="1200">
                <a:solidFill>
                  <a:srgbClr val="000090"/>
                </a:solidFill>
                <a:latin typeface="Arial" panose="020B0604020202020204"/>
                <a:ea typeface="MS PGothic" panose="020B0600070205080204" pitchFamily="-111" charset="-128"/>
                <a:cs typeface="Arial" panose="020B0604020202020204"/>
              </a:defRPr>
            </a:lvl4pPr>
            <a:lvl5pPr marL="21717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" panose="05000000000000000000" pitchFamily="2" charset="2"/>
              <a:buChar char="q"/>
              <a:defRPr sz="1400" kern="1200">
                <a:solidFill>
                  <a:srgbClr val="000090"/>
                </a:solidFill>
                <a:latin typeface="Arial" panose="020B0604020202020204"/>
                <a:ea typeface="MS PGothic" panose="020B0600070205080204" pitchFamily="-111" charset="-128"/>
                <a:cs typeface="Arial" panose="020B060402020202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600"/>
              </a:spcAft>
              <a:defRPr/>
            </a:pPr>
            <a:endParaRPr lang="en-US" b="1" u="sng" dirty="0">
              <a:solidFill>
                <a:srgbClr val="0000FF"/>
              </a:solidFill>
            </a:endParaRPr>
          </a:p>
          <a:p>
            <a:pPr marL="0" indent="0" algn="ctr">
              <a:spcAft>
                <a:spcPts val="1600"/>
              </a:spcAft>
              <a:buNone/>
              <a:defRPr/>
            </a:pP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Fatty Acids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1600"/>
              </a:spcAft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Long-chain carboxylic acids, typically 12-18 carbon atoms, insoluble in water&amp; saturated or unsaturated.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7878D682-0690-45BD-AD15-2933514467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4000" y="802640"/>
            <a:ext cx="11775440" cy="537432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Fatty acids are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sz="1800" b="1" kern="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saturated</a:t>
            </a:r>
            <a:r>
              <a:rPr lang="en-US" sz="1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all single C–C bonds.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sz="1800" b="1" kern="0" dirty="0">
                <a:solidFill>
                  <a:srgbClr val="008000"/>
                </a:solidFill>
              </a:rPr>
              <a:t>unsaturated</a:t>
            </a:r>
            <a:r>
              <a:rPr lang="en-US" sz="1800" kern="0" dirty="0">
                <a:solidFill>
                  <a:sysClr val="windowText" lastClr="000000"/>
                </a:solidFill>
              </a:rPr>
              <a:t> with one or more double C=C bonds.</a:t>
            </a:r>
          </a:p>
        </p:txBody>
      </p:sp>
      <p:pic>
        <p:nvPicPr>
          <p:cNvPr id="39938" name="Picture 3">
            <a:extLst>
              <a:ext uri="{FF2B5EF4-FFF2-40B4-BE49-F238E27FC236}">
                <a16:creationId xmlns:a16="http://schemas.microsoft.com/office/drawing/2014/main" id="{860D3EBE-319D-4200-8FE3-16EB533FE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1" y="2732088"/>
            <a:ext cx="455612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>
            <a:extLst>
              <a:ext uri="{FF2B5EF4-FFF2-40B4-BE49-F238E27FC236}">
                <a16:creationId xmlns:a16="http://schemas.microsoft.com/office/drawing/2014/main" id="{002554B3-E034-4A03-9F6D-03A982ED7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7000" y="2400300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6">
            <a:extLst>
              <a:ext uri="{FF2B5EF4-FFF2-40B4-BE49-F238E27FC236}">
                <a16:creationId xmlns:a16="http://schemas.microsoft.com/office/drawing/2014/main" id="{BDC46A2E-2456-4CD7-84DE-034682828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4351338"/>
            <a:ext cx="406400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0A7F30A9-13DE-4E20-ACB0-C4DD296FE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257925" y="4441826"/>
            <a:ext cx="3886200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مستطيل 4">
            <a:extLst>
              <a:ext uri="{FF2B5EF4-FFF2-40B4-BE49-F238E27FC236}">
                <a16:creationId xmlns:a16="http://schemas.microsoft.com/office/drawing/2014/main" id="{F95F3BCD-26E4-4729-BF30-812AB6F1B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533650"/>
            <a:ext cx="3104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are solids at room temperature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9944" name="مستطيل 11">
            <a:extLst>
              <a:ext uri="{FF2B5EF4-FFF2-40B4-BE49-F238E27FC236}">
                <a16:creationId xmlns:a16="http://schemas.microsoft.com/office/drawing/2014/main" id="{4CD60532-5939-4552-8F3C-BFE8388F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962401"/>
            <a:ext cx="45720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Aft>
                <a:spcPts val="800"/>
              </a:spcAft>
            </a:pPr>
            <a:r>
              <a:rPr lang="en-US" altLang="zh-CN">
                <a:latin typeface="Calibri" panose="020F0502020204030204" pitchFamily="34" charset="0"/>
              </a:rPr>
              <a:t>are liquids at room temperature.</a:t>
            </a:r>
          </a:p>
          <a:p>
            <a:pPr>
              <a:spcAft>
                <a:spcPts val="800"/>
              </a:spcAft>
            </a:pPr>
            <a:endParaRPr lang="en-US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A067375-14F3-4B25-AA6B-BC358A247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45115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Triglycerides</a:t>
            </a:r>
          </a:p>
        </p:txBody>
      </p:sp>
      <p:sp>
        <p:nvSpPr>
          <p:cNvPr id="40962" name="Content Placeholder 4">
            <a:extLst>
              <a:ext uri="{FF2B5EF4-FFF2-40B4-BE49-F238E27FC236}">
                <a16:creationId xmlns:a16="http://schemas.microsoft.com/office/drawing/2014/main" id="{39D5C4A4-6E34-4BCF-BD69-F48C3E241D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7840" y="1447800"/>
            <a:ext cx="11409680" cy="51054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Neutral fat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source of energy</a:t>
            </a:r>
          </a:p>
          <a:p>
            <a:pPr lvl="1" eaLnBrk="1" hangingPunct="1">
              <a:buFontTx/>
              <a:buChar char="•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primarily for energy; most common lipid in the body</a:t>
            </a:r>
          </a:p>
          <a:p>
            <a:pPr lvl="1" eaLnBrk="1" hangingPunct="1">
              <a:buFontTx/>
              <a:buChar char="•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contain C, H, and O but less O than carbohydrates (C</a:t>
            </a:r>
            <a:r>
              <a:rPr lang="en-US" alt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buFontTx/>
              <a:buChar char="•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building blocks are 1 glycerol and 3 fatty acids per molecule saturated and unsaturated</a:t>
            </a:r>
          </a:p>
          <a:p>
            <a:pPr eaLnBrk="1" hangingPunct="1"/>
            <a:endParaRPr lang="en-US" altLang="en-US" dirty="0">
              <a:latin typeface="Berlin Sans FB" panose="020E0602020502020306" pitchFamily="34" charset="0"/>
            </a:endParaRPr>
          </a:p>
        </p:txBody>
      </p:sp>
      <p:sp>
        <p:nvSpPr>
          <p:cNvPr id="40963" name="Slide Number Placeholder 7">
            <a:extLst>
              <a:ext uri="{FF2B5EF4-FFF2-40B4-BE49-F238E27FC236}">
                <a16:creationId xmlns:a16="http://schemas.microsoft.com/office/drawing/2014/main" id="{E26D8007-4868-4DFF-8F6F-100CB82F5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63654-0420-4E09-8388-A40473DEBC53}" type="slidenum">
              <a:rPr lang="en-US" altLang="en-US"/>
              <a:pPr/>
              <a:t>26</a:t>
            </a:fld>
            <a:endParaRPr lang="en-US" altLang="en-US">
              <a:cs typeface="Arial" panose="020B0604020202020204" pitchFamily="34" charset="0"/>
            </a:endParaRPr>
          </a:p>
        </p:txBody>
      </p:sp>
      <p:pic>
        <p:nvPicPr>
          <p:cNvPr id="40964" name="Picture 5" descr="02_14">
            <a:extLst>
              <a:ext uri="{FF2B5EF4-FFF2-40B4-BE49-F238E27FC236}">
                <a16:creationId xmlns:a16="http://schemas.microsoft.com/office/drawing/2014/main" id="{6732CA2C-6033-443E-91BB-6C42E60ED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4500"/>
          <a:stretch>
            <a:fillRect/>
          </a:stretch>
        </p:blipFill>
        <p:spPr bwMode="auto">
          <a:xfrm>
            <a:off x="3848100" y="4908550"/>
            <a:ext cx="4495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9005-6F4D-466C-BC70-B6A7AFFE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B6D8-BCBE-4334-9F9C-CF27D4C4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N" sz="11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https://www.lipidmaps.org › images › tutorials › L...</a:t>
            </a:r>
          </a:p>
          <a:p>
            <a:pPr algn="l"/>
            <a:r>
              <a:rPr lang="en-IN" sz="11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https://www.slideshare.net/vivekaiden/lipids-classification-and-types</a:t>
            </a: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05743D-D758-4195-9AE9-73475245C144}"/>
              </a:ext>
            </a:extLst>
          </p:cNvPr>
          <p:cNvSpPr/>
          <p:nvPr/>
        </p:nvSpPr>
        <p:spPr>
          <a:xfrm rot="19867251">
            <a:off x="4280629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THANK YOU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800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B0B6-8963-45EC-B7CA-F9B328A5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LIPIDS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C7C1D-9659-44C4-8837-6890EABBE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substances relatively insoluble in water but soluble in organic solvents like chloroform, ether and benzene</a:t>
            </a:r>
          </a:p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EF381-2B4D-4A07-960D-392B7FF7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503FE-D59A-412C-B4FB-FFF0039CB749}" type="datetime1">
              <a:rPr lang="en-US" smtClean="0"/>
              <a:pPr>
                <a:defRPr/>
              </a:pPr>
              <a:t>11/4/2021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5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2561AECD-449B-4F3C-969A-A43C4BC287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8791" y="1371600"/>
            <a:ext cx="11764651" cy="51816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of naturally occurring substances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higher fatty acids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Insoluble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water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 Ether, chloroform, benzene and acetone (organic solvents)</a:t>
            </a:r>
          </a:p>
          <a:p>
            <a:pPr eaLnBrk="1" hangingPunct="1"/>
            <a:endParaRPr lang="en-US" altLang="en-US" dirty="0">
              <a:latin typeface="Berlin Sans FB" panose="020E0602020502020306" pitchFamily="34" charset="0"/>
            </a:endParaRP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08874F73-BF13-44AB-85AD-1206FD034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2A2A12E-23D0-4D65-A221-A251D7151F29}" type="slidenum">
              <a:rPr lang="en-US" altLang="en-US"/>
              <a:pPr/>
              <a:t>4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E45D22DF-CE2A-477E-9A50-49305F6A2C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2804" y="1481138"/>
            <a:ext cx="11632676" cy="49958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acids, Triacylglycerols, Ketone bodies, Cholesterol, Phospholipids &amp; Sphingolipids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“Fats” and “Oils”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crude lipid mixtures from natural sources.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Fats 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&amp; Oil (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 room temperature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212C48C7-F3B0-4651-A66D-C5E015343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DFA8B02-DCA6-4967-9293-D4181D36D9D8}" type="slidenum">
              <a:rPr lang="en-US" altLang="en-US"/>
              <a:pPr/>
              <a:t>5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B5093-3BC5-47F7-BC59-C886476A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2F48AC3-356C-4A3A-AE45-FC7E65821B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414" y="1600200"/>
            <a:ext cx="11278386" cy="495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 depots (large amount of fats): 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Subcutaneous tissues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Mesenteric tissues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tissues around the kidney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Yellow bone marrow</a:t>
            </a:r>
          </a:p>
          <a:p>
            <a:pPr eaLnBrk="1" hangingPunct="1"/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sources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Milk, Egg, Meat, Liver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oils, nuts, seeds and oils</a:t>
            </a:r>
          </a:p>
          <a:p>
            <a:pPr lvl="1" eaLnBrk="1" hangingPunct="1"/>
            <a:endParaRPr lang="en-US" altLang="en-US" dirty="0">
              <a:latin typeface="Berlin Sans FB" panose="020E0602020502020306" pitchFamily="34" charset="0"/>
            </a:endParaRPr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6DC17832-7465-441B-A08F-BDDFAB03F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4C7DDC-4E2A-4A95-84F4-1B632C8F8DDE}" type="slidenum">
              <a:rPr lang="en-US" altLang="en-US"/>
              <a:pPr/>
              <a:t>6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2" name="AutoShape 6" descr="data:image/jpeg;base64,/9j/4AAQSkZJRgABAQAAAQABAAD/2wCEAAkGBhQSEBUUExQWFBQUFRcYGBgWGBwYFxUYGBcYFBgVFBQXHCYeGBkjGhUVHy8gJCcpLCwsFh4xNTAqNSYrLCkBCQoKDgwOGg8PGi0kHyQ0LSwuLCwsLCwsLDAsLS0sLC8sLCwqLCwsLCwsLCwsLCwsLCwsLCwsLCksLCwsLCwsLP/AABEIANAA8wMBIgACEQEDEQH/xAAbAAACAgMBAAAAAAAAAAAAAAAFBgMEAQIHAP/EAEgQAAECBAQCBQUMCQQDAQEAAAECEQADBCEFEjFBBlEiYXGBkRMyobHSNEJSU3OSorKzwdHwFBYkQ2JygpPhIzOD8QcVwqNj/8QAGwEAAgMBAQEAAAAAAAAAAAAAAgMAAQQFBwb/xAAxEQACAQIDBQcEAwADAAAAAAABAgADEQQhMRITUZLRFCJBU3GRsTIzNHJSYYEkQqH/2gAMAwEAAhEDEQA/AC3DXDcidTIWuWVKOZzmUNFqAsC2gEEzwZS/FN2zF+1GODpazRy2NnX9oqDicPJ1MZ6dNSoNhO1jMbiFxFRVqMAGPieMBHhGk+B9NZ/+o9+qdH8BXzl+1DImgSIyZSByg90nATL2/E+Y3MesWv1Uo/ilfPX7UZ/VSk+JV89ftQfVOSNBGpqOqJuk4CTt+K8xuY9YCHCNLtIP9xftRkcE05/ct/yL9qDf6QYx5Yxe6TgJO3YnzG5j1glHAdPuhv61+1E44IohrLJ/5F/cqL/lIxmibpOAk7difMbmPWDzwdQ/FH+5M9uI1cIUfxJ/uTPagkVRqVxN0nASduxPmtzHrBh4QpPivpzPajQ8I0nxX01+1BUOYrVFRl1a+5/7hD1KCGxA9o1cRjGFxUbmPWUTwnSfFfTX7UaHhal2lH56/aghT1aCemTfTkdmJ2vFqdWBAsGG+X7zFhqJG0LSjicYDbeNzHrBI4Lp95eUda1v4Zo3HB1JoJRJ5la/UFQXw+plzbhTkap3HX2dcX0kDzRDFSmwuAIBx2KGW8bmPWLyOBKY6y2H86/aiT9SqIfuiT8pM9qD4kk6mPZkp64LdpwHtB7divNbmPWAEcCUp/dfTme1G54GohrLP9yZ7UF5lWYrLnRe6TgPaTt+K81uY9YLmcHUW0k/3JntxXmcJUg/dH56/aguVk6Rumma6revwibtOA9pO3YrzW5j1gIcH0x/dt/Wv2omHBVKNZbf1rf60Ggv4I794lRRk3UYrdpwHtL7difNbmPWLy+EaTaUfnr9qN5fAtOf3R+ev2oZUS0jQPEuUnqibpOAldvxXmNzHrF1PAdINZZ+ev2oyeCKPaSf7kz2oYMoGpjRdUBF7pP4j2k7divNbmPWcXxOQET5qEhkpmrSBqwCyAHPUIzG+MqepnnnOm/XVGI5Damej0iSik8BOicFTgKCV2zPtFwWXXQtcJk/ocvtX9oqC/kjHXp/QPQTzjHflVf2b5MmmVpO8QmaTGwkxsJUHMkjzRnNEnkoq4jWokJCl7lgBqSz2eKLAC5lhSTYScGNngZhnEMmcsS82RaiwC7AnkFCz9UT8S4gKenUqX05gy6dLK5uSkdXrgRVUrtA5QjTYNskZz1fjcmTaZMCT8HVXckXijK4xpipjMMvrmIUkc9QDHMaqvlrUVKWsKJexv2669sa+W+Lmg/wrII7WUxBPfGY131tb1vNO4Tj7WnZaPEKaYCRUoU2uUhLXZzmuz7xcqZKEocAnMWBJtzLX5A7RynDMEVNQFrTlTokpvmLsSEquBrc62ggMIXJbyM1YyPlBAa7vmbznfcQl8dkVyvLGFzBvcR3r8QCJebub0NHLcexZU6cSScoskbAc22JgtM4nM1CpaxkmoIJSLOxfMCdHY29cBaeVmJB1BII6wdIxqCDczaCDkJLhWOrkrSXK0jY7DqO0OdNxOiazFmDEbwn/wDoFrDoSW56DsfSKUucuQvldiIhUN9Osh7sa6jEvITkzUeaFO2x5p7CHgti3GczOpMjKlI9+bk9absB3H7oCUWE/pLFUwGWA7AMSrQJJ2F4kxbDZcqWyEsUjb83iJXampUG14G6Rm2mF548S1B1mqPeR4MYkk8WTAzqUO05k+nSFmmqMwJCtDtY22iH9LILm9+1rW7InfvqbzQadMjQTqNJiy1SwtaWfQjcc2OkXaGqlzASFORqNx2wm4hjZUmUEKDFSAR1KDW63KfTFoTf0eehRukEBX8qrHwse6HUsY9wH0mCph1sSusdUufNDevxiVFHuoxSosdlKsiag9Tj0Hl13i0jGJLsVpzdrg9itDHV20HiPeYLMfCW0IA80RkpA84xXm13K0VVzyYODLyqoDSIJlYYrZSY2EjnEuJdpquoJjTITrE1hGipkS8k5Viw/aJ3ysz65j0exb3RO+VmfXMejitqZ6lR+2voI98HJ/Y5fav7RUG2gNwb7il9q/tFQdTLeOrT+gek86x35NT9m+TIwIyohIdRAHWWifyYSHO0BMQrErdROVgyR2m5J7hpCcRiBSX+4qjRNQ/1C1OtC/NUlXUCD48oUeLp2achvNShTciSq7eAgbiMxcs+UQtQILuAwbRidwb264iqsUVU+SUhCrZgQlJVuN20b1RgfFGqlrTbToCm97wBiMxvF/z4Q0cMY2Z7hQdSRdQDDv5E3hQxiWtKroWLsHSQCSWABNrkiOgcP4N5CQmUGfVZ+Eo6/gOoQplAQcY5ztNlB3EWFSZiCqYkFQZi19QBfVoUqrCZQYZQEvdxtuQdecNnE4UgDkSPz4wGmJBECrsuhMYlJWBuI1YblKQbAMAOQGwbsaK+JVwSSAH2haw/GTLWiSxVntLADl90du47+UE6vAqhQzAJ7Cq/qb0wjdEGxl7QgarQmZOSVWD33trl/PONSlKa2WE+ZNUkFIcMd+4geuK1SJ0uYBMllI1CgxS40DiLqF5gH2IIO6SLgjkxYxqsVGelpn+o3WPS2KSCzHYaQAxrDUTPOcF2zDUdfXzYxpKxssM3Lb8IgmYklWh/CM3eByjjYiWeGqVMgKT5RSgoixASAQ97PziLiCvsfz49cVl1TaGAPEGJ2CQXUq34mGorVXEUSEW8gwpZALaEnuvYwS8oAlwAzsLa81Hnv4RUVI8nIRbVTHwgxLowZUonRLPzdodUYE7Ui32QsrKnZCg3BSQS27EGwNngpV44iaizjqOsAqtWabkTc+odfogtT8OhSD01JPYCO8f5hTAWG1KOuUu8HpC5Sl+crOtI/hCS3pgtOHMwp8JUs6RUTKdZe3lApOikksW5X1G0N85BCQodIbiEVwBUNoyn3kE1wfFSKhEsKzJWcuUnSxLg7adkOIAHbyOohCqpCQ02WQFouDooHrG+8RyONTmBmoJyuxlqI1DXQS3LcbiOng8QoTZYzFXoMWuonQFTuURFZMQUOIyp6M8pQUN21B5EG6T1GLEdQW1Ewm/jNcsbBMeJjXNFypyvF/dE75WZ9cx6PYt7onfKzPrmPRxW1M9Ro/bX0E6HwRL/AGKWetf2i4PFYEL/AAZM/YZXbM+0XBhSo6dP6RPPMd+TU/ZvkzFQrMCOdvGFj9GXMWWR0AwCl9H+Zki+sHaqqSnKFFs5Yfnrb0QPqMXlSnOYMddLdnKOfjipYKYzCghSZGqnlyiAsZlHnoPui4KtBIAZjbqhSVi6Z0/ohShroVH0CwhlTX0+UpSlDtcE3ffdwYxLllpNDGV8dYoISXYs34CNMHxlBIlrtML9ims6fwitiU2lQFHPfkFObjYmE1M7NNTNCsqNEnVusnwaLUG95cd+J6QTJKkvlPvTyLWhJlzinorYKGv4jqMXa3FpwUyl5wzhwDm706f4iemRQzR/rJKZhABKlqAJ6iCzP2QQ/vSEGK5iacE1Ms1E1amKpaAE7kZicxHoHf1w31EwrS4/00jUq1J5AQiV/CSZZz05U4uUFTkp3yK17oKVvEiah/J2SC3Y3UffRKoBN0zHxBpsWyOshxpco2DnmSfu0ELlBigCjLJ6SS3aNj6WME6ud0TppYdfbATB+FjOmFZm5Bm96kkgd5A7rw2kE2Dtm0CoWpsNjOMCEBQvY84G4pQqSnMks1+rvH3iDE3DJslLpBmp5gMpuzeKNKuZPmeTSl3DnkkHdTeDQtCb3Gkc5Vlzl7D+HUmTnmzrMC6VBKA+gCjcn8tFIUciXmUhflLHUgkegQzSeDpEumYutQvclh/KHtAefg8tHSTYi4LksdrHriyLXuxzmcOMsoQrOHlTKdGQZWOYZ3e92I2gFWyaiSUSuioKLJUlyCdwx0MOOC4x+kU4JsoBlcsw37DA3ESpxkbNmDPcOSE+pUQsBkRCAPgZRwvB2DpDk6nfvhhpcLIFyz8tou0NGmWlu8nmecBcVx8IUz9VtS8ZSSxvG7NhNhhnkpnlAsks12Y3fYaxYl1YKlNfml9+rnAxOMlXnAh+6F7FqyZ5dPkUqUR5xDZS/vc2kEtM1DaVtbMMY1XbjwGvZ1nqgaMBWT5RU1KFK0QUksNgouA/qifCa1ctSlzUDOTlSArzRuXA1J5cotV9apYzFIYat4QY2qeQkIDZwLS4vMo6hKtCWBA82YhxmTfX7i3f12RPCg4Lg6RxytxAZSC1iCnmCOR2ht4UxnIhGYnIv6Cjp3beEdTD1dkAMLTnV1ubx7yxnJE9IgLS/jE5lpGpjoTHON4v7onfKzPrmPRtjPume2nlpv11RiOK2pnqVH7a+gj5wd7il9q/tFQYmFhAng0fsUvtX9oqCNcSJb6XHrjqU/oE87x35VT9m+TBc5KVT0zFk5JQJSke+V5qfDpHwgZxJJVPQcgCGvcO+9xZ9IurnHMnKPep10L3JHjBQyQtIBFg3f8A9xxa7sahsZrooNgEwFwth5TKKlarO1xlFk+OvfA6trUy6hAYMsqCiwextfdobaohEota1o5ti1RmqEB7hyPX98IA2mjycpT44EsTEEc+k26Qxu2vKNzOBXlLJCg4GzG4Ibr8IGcVKSUXsoGx6jqIgwXEETpYlqOVaQelr84ct43rTvRU8Jk3lqpXjDEuuVLOVYzJNtA4vt6+uNkyLEoOZJuQdX07tfTEtJhNRlcpSpDWUTqDyG6fCB9SpUpbJ6KiBbUFjsWv6+2F5MbDWOvYZyzIq1oSliSATl5p/h/xE9IlwVpQWUSVFILOrW/OGThmjTkE1SQFrAVp5r3DRdreikgAecSwDA5te9xCGcC8YBbMTneLVwBYX2tudgO+HvhLh/yUkeUbObkcn26zC1KwlMyvRMUQlCekr+JYbI3bqf5Yb62rKlBKVBIZyeQAuYOowKhV/wBiwTtEtDCKcEGAlRLRTTFMkJEwgqIDOojU84mwbFULdKC+Sxu5vue2/hAbjfEGSObj6NyYQl9qwhuAUuYZqKoCWTsfzaFytQtj0T2RS4SrzNm9NRYPkHvQW1bmz3hzn4dLUnZ4ZVJD7J8IqmgK3iXwpWql9BYUkqOhBG7vBKpq1FYWA4SQQ+im07rCNMSkMCNRsRql+UU8GxMLQZagAqWcp7tFdhERjt3YCHTUKbGGUcUPZQy9bunx2hT4lq1InpI9+LW5FmHWXEEKqS3WOf51gXVKylKy5yO27A6tB0QA19YVVMtYSo1ryjOTzI27GGsbVClhJyADruGjFHUhSQQbEO/V2xPPqAlFte5u+AJO1pHhAFygenxJaC5KFqfQ6C+r84MTp6TKOdlczcN/KH9MJ9ROyzXd3Ltt1WgvUyJ1RIOQpRmDMSbhtAALHr641VKQFjoD4zCHvccIFlPPm9G6Ro+jc4bcQmJRSsosojos/nBiGbTSF/h4sUykIUVubNuNX6hB/HeHpq0glaQpIYIu3z9H7u+HVCNsA5ATGoJF4+8HYqZslBUbkX7W/PjDAuOe8ATlJloCnBDhjtlWQR4ER0EiOhTPdmZtZyTF/dE75WZ9cx6M4v7pnfLTPrqjEcltTPUKP219BH/gwPRS+Qz/AGiovYw/kVL2S3rinwUgqo5QHNb/ANxUMFdSZ5ExAs6CB1HY+MdSkO4PSedY8/8AJqfs3zFXBXW5Volgnsyg/fBczPAQt8OVf+mUnzgWI6wGPq9EVsV4lAKkoctY7AdkcGqp2zOjTsVEIcRYp0co3hJwzBZlXVqWDllS7FXNWpSnbqfZojqsRnTZqUpA6ZCUsbJfVSoZazE0yEy6eTYZXKhrq3zixLwSgpn4mUbOQssz6CRID5Ug7kjMo/1G8BDSSauaErSAE3zsytdEq64lmSHDkkvubnveKM2WwO0KXW4OccaQtG+coMwDMOzwhO4pw0TEkix2PXEczFZiAwVmA0BuR1PGJeImcMpDk6AXfsgkRkO2IprHumHOHq8qpZKt/JpSe1HRPpBHhBKsqXHMker/ALMCMCweZJSsTJiQlSswSxJSSOl0tNb264xiM/yaSsKSpI1YsQH5QDgFzs+Mtb7OcAYzPYvuC/58Yc8KoymSCrziAS+1nAjn/EE0lOcBWVx0mLeOkdM/TUJQA72HqhtZbU1/2LVu+f8AJRXQ+RUZiAlKlpY2ZwLh23vr1wkYjWTVzyhac5UCEgGwG59MN2IVyl2S5fvJ6hA6n4Qqlzkr8mEpAUHWoJN9GTc6gRWHNiSZdQXAF5T4dkmlWFrKVa9EA2cNrB+djiZjZSAdwbQPxLC58vz5fenpAjuvAhUqWVJmEZghYKkgtmALlJO46oJhvDdjD2VUdyMCJE6eCJIt76YqyOxJbpHseAk7g6qlTlTErlrKtQ5Ts24bSOk0VbLmSQtCnBHhszbQHm4gCptfuiI+708Yh+9Y8InzqhSABPQpGwOz/wAwt3RSqwCDe20dAVQCYlykEGxGoPd4wo47wgUAqkHS/kzof5SdO+3ZDE2b8IZrG1iLwBw3h02ZVGUlZTLCcyt2BLMnrJ++DWN8OzkoXkmlxoCnUNo762O0X+AkOlcwpIWV5C+o8mLj5yj4QwcRKYKOjpHoN/XFVazby4tlaUiDd2BOc4vQTxmJVmV+d4a5PFKkpLIAATudW2tz074DUi5cqomhQBv0R1kvYbm8OUmekyy6QzObCwa8a8S6ki63mbDowU2aY4TV5NK1EAqml1trrmyv8FzBatUDfX1Py/yYDYLLZAUbPpzieur0JF1AduvcmMTEsxjALCXcDqGWANnD88ywfW8dHVHNuFf9SfLAHnKB/pT0iT4emOkqEdfDX2M5z6v1TkmL+6J3ysz65jEZxf3RO+WmfXVGI5zamenUftr6CdM4DR+wSjzMz7RcGjNfMBplP3Qt8Fk/oMtiWdf2i4YaN8xf4J+6OtSPdX/J5xjx/wAmr+zfJnOOJaIypylCyJ2495MFwbaOR64DTk89d+2Og45QBSClYdKnHYR9+8c9xHDZksZXuD0TsocjyMY8VSF7iMwtYrkZVXKBBGhOnUdiI3w8qqugEjyqSekbC2pBF+6IMCpp9TMmIKcpls7WZ3F33tDlhnDhkkF063A3fW8c+od3dTrNtxUsy6RcxGROp0FSw6B75JfxGvoMCTixUlwS3Pb0w1caVKTJKQXKTYC+17Rc4I4fkokJUoBS1dJ1XZ/gjYQdMKVudYDVHB/qIc1c1nyqV2Ihj4Bw8lK58xGUlRSgGxCU2UW61W7B1w+LokHYRU8gxIiVWslgJSEs+cp14F32S/jCjh0yXLqQtYcqsl7pCueXmYbOIJgTJUedh93rMLHCuHidWpWrzZZtyzM5J7LN1wimNbxjmNaqPyg6W+o9bv6mhex2SqnYjpyy1mulyydDdJNhbXxh7mSsibjXcm39XdtCLx1iKZaZUsf7iloU7MQQczEcgz94glpi4FoLNYXjhw/hQlywtYHlFBzvl/hH3mC9oWMKxZZlJSpyoADt7Y2n4vPlkHyJWh75VDMBzCS2bsBhIPgIVr5w3XSnSQ0c64jo8jzQNLLbdPwusjfmOyOgmqSuXmBsQ8KeNkeTmk6MrwZvvg1bvCC2QuIm4bjwQpSRNyJOzt69IOYdiklrKe+rn1wApMFTPR0kg9e47DrBLD+F1yXbpJGxO3UY0VRSzsc4pdvx0jjhldbol0jxA5/5gtV0YKQdzCBJxE00xKyCEuy0nlzb0x0CgmoXKCkEGWoOku9vwhAuBnGWByiniANMorH+2T0uoaZ+7fq7Ihx7FAuUGOxNuoP90WOLVTZspSZEsrKnS5ISkA2J6RGbujncukmypyETc4ukEK0KXHcR1w6lRFTvXgPVKHZtD9DgqQkqUgFczziRfmwOwFvCKs2nmZjKBdEzonmz3AL6H8YZqaWCxO8B8XRlXbUHb1iIlQlo2pTAWwgjH6GdJQnKuYkAgEOWY2cP+bxJR0mYC9yHJNyw1JMN6EpqJACw7pyn1PAulwkIBlEvlIzr0JTskAc/ufaH0nLrbxvMjAISYwf+P5H+sFfCcJHJCQb/ANSh4Jjoi5cJPCaf2gNslTNoAzADqh4Ssx0qeSzCxuZxvGfdM/5ab9dUYjONe6p/y0366o9HKbUz1Cj9tfQR54PnkUcvtX9oqD9LXf6qU/DC/ooKvwgFwcl6KX2r+0VFqoXkq6XkVLT85IR/9R1af0L/AJPOcf8Ak1f2b5MIzEia6TqC/cYXq/DgomUrcsH69DDCJRQsqVbv1ijjcxlJUBoD3GzE9UVUzyiUyzixh9DNpFkLQ6VN/qJDuBYBXd98TYjjFiAWKhYj1pMWBjh81QzDR9/DeLKOHQVEpuVEHITZ/wCF7A9scqrh7tedCnWyt4ROmU7aRpT1y5V0HuOh7tu6GPEOE5zKXLGZvOQ2WYntlm7djiFOpmNY2MK2GXWaw6VBGfC+K0rsoZSNQTbtB3EF5M8K6T2PqaOX1J5FjzEP+HVCRIl8ghJ8ALeMDVOQilTZY2gvjWvyoA5bczsPG0TcLIEsy02GW61H4RuWEAsQoJtXN8okkIQvomzKWnVTn3o08YpYvXVKVBKVBlW6AuT3k2gkXasoOepi3JFzbKPmPcYS0OlCc8wvkSnn8I8/VHO6/DZ0+d+kLWM7uxLgdVtOuJ5EvyRzG5IAUfS4MEaeeldwfvEHtlM194a0g478McOY+hLpmslbgDkQNWPO+kNQIUlwX5GOc1KBqkjMnTfTn1Q58ITzMo0zCMuZ2B6iz9hLsYTs5XEI902lHFlTUOJSgHcsQ46+sQi4hxqpQVJmpCSFsvXazXs3XyjpOLSmSTHP5XDcqpr1CY+VQSSEnLdsrv3QzD7tSd4NM4msHa2xJaKsleTBlqGz3EOVDTNKSo3e/dAGs4GRTSyackAm6V9J9vO1iTB+LTk8kpPTSMoYXtZm5wuoobvJnCQkZPIOLKIzEhKGC3AS/WW6R5B37oYcL4fNMJckKJlpBJ5KV2HYkkwBr6OonTEKAEpKSCxDqU2xvYQVoK2aicnyo6Kui4NgTo45E2frEUW7mzf+5YWz3jDUyg2kKXFVMlScm+oO4VqCPCGqfWJShS1FkpDknZo5Tj2PGpnApBCUElPwidAbaQVCkztce8qs4UZw1QYuE/6avOBBYbFtesRHicnOp03frsP5jyipS4QuYtKl+cEh21e9jys0HhhhAHIe9A9ZjQKQBuIs1+7nJMJpzkAe3o7vz/n2IWWANL+PMwRTMARaBs+6gOUPQBchMjm+cP8ACIad2S1etIhuM07B4VuDQDUKS9/Jlu4pf7oeESAI3U/pmYnOcRxn3TP+Wm/XVGI3x33XUfLzftFR6OU2pnqNH7a+gj7wYh6KX2r+0XHuI0lPkpjeZNHpFj85I8Yg4NnNSS+1f2ioM4hJE6StG5Fj/ELp9IEdVB3B6TzjH/k1f2b5MNViEqSlbO7EdhDwHxSnChfbvibAazy1KkaLl2I7LfiI1nz27v8ArSAq3uDFUbWtFZUlIW7Wf0P64LTKkKFi8Uq+UxdOhuOp9jA2dMUlOZJuNeRHWIzsLzUDbSOMjHhLQEzUlSdAXuOoH/MJ+P4bKnqKpa3c/wC3OSyr/AnpcK/qv1xWOIKmDpBm5O0ZE4cvz2RRcgWMiqp7wizW8KoB6XlZZ6zmT4g6dsWaQzlZZIWhaFKAK0llJTuSgsXa1nuYNrn25D87RXw6kSqpQcrEBRcWZx1Ql7MM40HZOUJ1+WVIypYWyhthqWhZlynWTyYeMMuIp0cuOv8AGN6WjpFJ1mSyTfopWH7U5T6IzpQ4GONYA5iJ1fK7tPxgfLxRA/0loWCPMVKAKi5bKU++u3jD5VcLyl+ZUy+xWZB0bdJ9cAqfh9UiqSsELCVAlhnDX0KSw19EaVpFQdoX/wBiqtUMQVNpLg/CS1dKe6R8EF1EfxEWT2B+2HSSnJLCUsEpDAAWAFgAIgGJpyi407PXFGbXlVk77C/pjEwc6iO2l4zHENclMvUDouonQAbnqjnvDmK56ta/NJHRB3SNO/fvg5xBhMycpIVMyoe6Rcq5Ekm/ZpGMJ4NQiYFsTlHwjpvomHqqhGvqf/JnLMWFtBHSu6UoHmkE+EJ2FUiRiCVEaoWO/osfDNDJWVBUPfWGwb1wu1oKJiFpl5lBVnV1F7DqMISmxJ/uPaoo1jvPpEkW1eA2NSLABmA1j0nEVdEKdAP8PocxtXTUEPrFijxgtV4QPiuJJnyBIUbv0igMlTXYqI7DtFfC8CypdKQnsuo9qj90WjSGxIYFY/BvCGOmkBIjUtlGyJlN2NzAFFK8ksJI6KtOYMGKlAAt3xUrEdNI5HblG1dP6J5AOT1Qy8AaQFMxQhSkgbkA+q0T0F7neA8hJmLJ5uf8QZpQyRzMHbOLvlC3CtU2IIH/APKYT3s3pEO9TiBGkc+4JGeunzPeoTkHcQPXn8Idp6XEbqYsJmnK8VU9ROPObM+uY9GuJ/7835Vf1zGY5Lamep0ftr6CO/CQ/ZJfav7RUGgYD8Ij9jl9q/tFQaCY6lP6B6TznHfk1f2b5MpUM39Hq8/7udY8grr9ff1Qw4zRBSQXbe245PAippAtJSdD6DsRE+D4i6TTz9RornyIeD8CJjGRBlSslpUnLpy6hACqpcr9K0GcYwuYheYBxoCNCObwPRSFawFFk7tu20YyjCbC6nSUZFF0DbY269rxVVhyzdOmou/hButVlDJuToPvMVKdRlhlF33a14XeWBaAf0jKTnS7EdWmo74tYfiJVPQQAlBJGUdYIufCC02hQu5AJgdKwspmuAQkEEPsbH1vAmxEvxvLuKBxAuQpkh9vz98GKpGYHxgRTSR5UhWigRbnqDChHXzkcyc2h8YipMQAJu5e7bQTm4UDa8V6fAUhRMMuLRbAkxtICkJawYNEM4hIMDZM9UtOWygNOYHKK9ZWrVuEDq374SSYy0kSnMpzoNOvrggtYCWELIxuYk3SlQ21BPXb8I2Vi0xWyQYogy1t4QtPWA5JsNSdog4dnJXOKyOixCX9ffAGpKpllKJ6tAOtov8ADU7Iog7XHfb/AD3wYAtBa4IjDi0xJSQNDtAvB5EshTlLpUR0jt1PEWJYunOEAutRYDk+5jalkBIsO+BzAkNmM9jNSZmVKHCUHM/PZgOUYpcUmLUEkJFtXJ9EbzpyUC5A7d4oUtSnygOxe/4waknMwGA8IWUgDdzAfGqgBOQliq1r230i1UTWcpN4E1lOVdI3PpglIJi2uBMUchJSMo0dydT3bRarajyUsq1UbJH8R0j1KjKlzsI1wrDTXVIcNKRr1D8VaDqeNSrnMrMTGjgLCvJU2Y+dNL9eUaHvJUe+GbLGstAAAAYCwHIDSJRGwCwgTkWLj9onfLTPrqjEZxj3TO+WmfXVHo4zamep0ftr6CPnByP2KX2r+0VBsS4EcFzT+hSwEvdf2i4OBSt2EdOme4PSedY78mp+zfJkfkzFero845KGh5fiIuGYN1eERGpA0EHnMZm2GYwQPJzEud+oE+eeaHJdW243M2JYNmunLppZvEffFCodbbEF0kWKTzBjekxZcmyxbR26B7QPMPYCOoawXrBvaVMUwcSyCkHpa8gRsDAmdTZgefqh1mJl1AZrs4BOvWhQsoa6GFyt4dWgno5g+o18NYz1KJY3E006wVbWi4utMossFtjv/mLSK9Krv93oiz/6kzLLNhsdfTFXFMNloDs57fy5jGwsbR63IvNFVwvygdV51KSQjKAXPMt6BF/BqJ1hxa+v4Qdn0wJ0gDlrDUXGRgOTiYNlOk9eh74uhQZ4ln4Wlr3hZxjDCgFSCQNwPTFAXllisMzTs8ay6AkOru5DrMZwijASD1Rfqp4Sm5AiAQS1xFWZLdROz27BGRK52i2pAW5TYbBvT1REqgVziiYxTlK8xYA17SbRBIKlPl6IO/vm6uUQYrh5DLuWN35cwIL0CHSCNxF5AXEG5JsYNGCB3BPNzr2wRVUrCGbpAM4Zu1ucEESgdvTGk07WAibRMrZAi+adT9Jz2mL+FVsokoIyrHPQ9YMSLVmLJD+rvMTUeEB3IdR1hoVn1iCyrpJZklO0VainJuWCRe9ni9VVEuUL3Vska9/KKlBhE+uVYZZQN1HzB2fDV1D0Q1KNjEvVvlKEqSuqmCVKHROvJhqT/D646Jg2CpkSghA61K3UeZ/CLWEYHKpkZUXPvj75R5k/dtBFJ5CNiraJldFLEwphvEmRR1MaqQBqYOScXxsftU/5ab9oqPR7GvdU/wCWm/aKj0cVtTPU6P219BHjhCcoUUsDmv7RUF2UYFcHe4pfav7RUGnjrUvoHpPOcd+TV/ZvkyMSY2EsRnPHnOwhkxzYR5QcMdIwJajtGwpTuQIq4klIyFS7ylMHcoN0k876HrseuLNLxCQpluOaVOpPalTZ0/SHWIl8mgal40mKQQ2QEdYeJeVaEJkyTNTc5Xs5Yp7lhw/e8BqvhdbuOmNiLxonClO8olB63bsfVu142InSvOQ45ylMe1k+wYogHWWGYTWnwdQUCrogfnSI6hWVQe12i/T8Te9KgTymJIV85PsxcVWImay3/kUlf0SQr0QqpQV42nXKwQtQIgFiYFwd3br6oaJtBID9Jcp9ihSR6Q0DarCkecmahfVmD9wjP2YgxpxAIi/h8ualABLN1X/CJF4fmLkueuCyaUnQE9giyjCTuw74etIDQRBa+pgCXKyROhQMF14QN1I7yIrqw2UDeahPYYQ+GJNxNCYgAWMDVVO4Lszb/m8VsLo1pSzW27IOTZlInWaVHkA/g0RKxqUnzJUxXWoBI8S0WuHAHeMBq+eUg8krkYwMJWrzrDw9MbjEaqZ/syAH3AKvpWSPGNhwrVTrz5wQOTv9FFvTDFoqNM4tqzNK0yokSbFQUR71F/VEMmoqKo5aeWQnmNv5lmwhlw/g6mlXKTNP8fm/MFvF4NicAAAwA0AsB2AQ4JFZmL2E/wDj9CTnqFiYrXKHy/1E3V6BDSlKEgAaCwAsAOQAsIqKqI1zEwYAEuXTUgaCIl1p/wCogEo7+kxmw5nsiSTfyyowUE6nwjKUq2DR406tzEknIMYH7TO+WmfXVGIzjA/aZ3y0z66oxHGbUz1Kj9tfQR84OWkUUtw5df2ioNfpCfgwncO8QyJVMhC1soZnGVR1Woi4DaEQUHFdJ8afmL9mOnTdNgXI958HjMHiGxFRlpsQWP8A1PH0h39M5ARg1ioDDi2j+NPzF+zGf1wpPjPoL9mD26fEe8ydhxXlNynpC3lVGMiUTqWgOeMqX4w/MX7MaHjCm+M+gv2YveJxHvJ2HFeU3KekOiWkczG6ZoGgEL36303xh+Yv2Yz+uFL8YfmL9mJvE4j3k7DivKblPSMKqkneNCuAP6403xn0F+zHv1upfjT8xfsxN4nESdgxXlNynpDc0JVZQCh1h/XFU4dLOicvYSPQC0UkcXUm83/85nsxKnjGiH70/MmezA71OIl9gxPltynpLsqkWPMmzB1AuPVEpppp1mg/zIBgarjml2mfQX7MaJ4xpDrOI/45nsxN4v8AIe8rsGJ8puU9JdmUBOqpZ/4wPUYh/wDSvsk/0f5jyOMKEazif+OZ7EWEcd0I/e//AJzPYi94n8h7yuwYnym5T0msrhQHVh/T/mLSOE5I1fwA9YMVV/8AkGk2mH5i/ZiqvjqmP70/MX7MVvE4j3k7BifKblPSGBhFOjRL9pPqEbJRLT5stA68ofxN4AnjSl+NPzF+zEauM6b4z6C/Zi94nEe8vsGJ8puU9IxTKnmYiNRC/wDrbTfG/QX7MTJ4vox+8JP8i/Zib1OIl9gxXltynpDScxj2UDUv2QG/XKlOs1v6JnsxYlcYUI1mn+3M9iJvE4iTsOJ8puU9ISE4DbxjYT33gDWcY0hPRmW/kX7MQo4uph+8PzF+zE3icR7ydhxXlNynpGmTTvc6RIFt5o74ByOOqTKxmkH+SZ7MeHG9H8af7cz2YveJxHvK7DivKblPSGyVHeMiXzMBBxvR/HH+3M9iJE8cUPxx/tzPYib1OIk7DivKblPSc0xoftM/5ab9dUejTFahK6ictJdKpsxSTcOFLJBY3FjGY5DHOekUgQig8BP/2Q==">
            <a:extLst>
              <a:ext uri="{FF2B5EF4-FFF2-40B4-BE49-F238E27FC236}">
                <a16:creationId xmlns:a16="http://schemas.microsoft.com/office/drawing/2014/main" id="{501A6347-B932-46D5-AFB5-0E4F354D6D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7500" y="-155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3" name="AutoShape 8" descr="data:image/jpeg;base64,/9j/4AAQSkZJRgABAQAAAQABAAD/2wCEAAkGBhQSEBUUExQWFBQUFRcYGBgWGBwYFxUYGBcYFBgVFBQXHCYeGBkjGhUVHy8gJCcpLCwsFh4xNTAqNSYrLCkBCQoKDgwOGg8PGi0kHyQ0LSwuLCwsLCwsLDAsLS0sLC8sLCwqLCwsLCwsLCwsLCwsLCwsLCwsLCksLCwsLCwsLP/AABEIANAA8wMBIgACEQEDEQH/xAAbAAACAgMBAAAAAAAAAAAAAAAFBgMEAQIHAP/EAEgQAAECBAQCBQUMCQQDAQEAAAECEQADBCEFEjFBBlEiYXGBkRMyobHSNEJSU3OSorKzwdHwFBYkQ2JygpPhIzOD8QcVwqNj/8QAGwEAAgMBAQEAAAAAAAAAAAAAAgMAAQQFBwb/xAAxEQACAQIDBQcEAwADAAAAAAABAgADEQQhMRITUZLRFCJBU3GRsTIzNHJSYYEkQqH/2gAMAwEAAhEDEQA/AC3DXDcidTIWuWVKOZzmUNFqAsC2gEEzwZS/FN2zF+1GODpazRy2NnX9oqDicPJ1MZ6dNSoNhO1jMbiFxFRVqMAGPieMBHhGk+B9NZ/+o9+qdH8BXzl+1DImgSIyZSByg90nATL2/E+Y3MesWv1Uo/ilfPX7UZ/VSk+JV89ftQfVOSNBGpqOqJuk4CTt+K8xuY9YCHCNLtIP9xftRkcE05/ct/yL9qDf6QYx5Yxe6TgJO3YnzG5j1glHAdPuhv61+1E44IohrLJ/5F/cqL/lIxmibpOAk7difMbmPWDzwdQ/FH+5M9uI1cIUfxJ/uTPagkVRqVxN0nASduxPmtzHrBh4QpPivpzPajQ8I0nxX01+1BUOYrVFRl1a+5/7hD1KCGxA9o1cRjGFxUbmPWUTwnSfFfTX7UaHhal2lH56/aghT1aCemTfTkdmJ2vFqdWBAsGG+X7zFhqJG0LSjicYDbeNzHrBI4Lp95eUda1v4Zo3HB1JoJRJ5la/UFQXw+plzbhTkap3HX2dcX0kDzRDFSmwuAIBx2KGW8bmPWLyOBKY6y2H86/aiT9SqIfuiT8pM9qD4kk6mPZkp64LdpwHtB7divNbmPWAEcCUp/dfTme1G54GohrLP9yZ7UF5lWYrLnRe6TgPaTt+K81uY9YLmcHUW0k/3JntxXmcJUg/dH56/aguVk6Rumma6revwibtOA9pO3YrzW5j1gIcH0x/dt/Wv2omHBVKNZbf1rf60Ggv4I794lRRk3UYrdpwHtL7difNbmPWLy+EaTaUfnr9qN5fAtOf3R+ev2oZUS0jQPEuUnqibpOAldvxXmNzHrF1PAdINZZ+ev2oyeCKPaSf7kz2oYMoGpjRdUBF7pP4j2k7divNbmPWcXxOQET5qEhkpmrSBqwCyAHPUIzG+MqepnnnOm/XVGI5Damej0iSik8BOicFTgKCV2zPtFwWXXQtcJk/ocvtX9oqC/kjHXp/QPQTzjHflVf2b5MmmVpO8QmaTGwkxsJUHMkjzRnNEnkoq4jWokJCl7lgBqSz2eKLAC5lhSTYScGNngZhnEMmcsS82RaiwC7AnkFCz9UT8S4gKenUqX05gy6dLK5uSkdXrgRVUrtA5QjTYNskZz1fjcmTaZMCT8HVXckXijK4xpipjMMvrmIUkc9QDHMaqvlrUVKWsKJexv2669sa+W+Lmg/wrII7WUxBPfGY131tb1vNO4Tj7WnZaPEKaYCRUoU2uUhLXZzmuz7xcqZKEocAnMWBJtzLX5A7RynDMEVNQFrTlTokpvmLsSEquBrc62ggMIXJbyM1YyPlBAa7vmbznfcQl8dkVyvLGFzBvcR3r8QCJebub0NHLcexZU6cSScoskbAc22JgtM4nM1CpaxkmoIJSLOxfMCdHY29cBaeVmJB1BII6wdIxqCDczaCDkJLhWOrkrSXK0jY7DqO0OdNxOiazFmDEbwn/wDoFrDoSW56DsfSKUucuQvldiIhUN9Osh7sa6jEvITkzUeaFO2x5p7CHgti3GczOpMjKlI9+bk9absB3H7oCUWE/pLFUwGWA7AMSrQJJ2F4kxbDZcqWyEsUjb83iJXampUG14G6Rm2mF548S1B1mqPeR4MYkk8WTAzqUO05k+nSFmmqMwJCtDtY22iH9LILm9+1rW7InfvqbzQadMjQTqNJiy1SwtaWfQjcc2OkXaGqlzASFORqNx2wm4hjZUmUEKDFSAR1KDW63KfTFoTf0eehRukEBX8qrHwse6HUsY9wH0mCph1sSusdUufNDevxiVFHuoxSosdlKsiag9Tj0Hl13i0jGJLsVpzdrg9itDHV20HiPeYLMfCW0IA80RkpA84xXm13K0VVzyYODLyqoDSIJlYYrZSY2EjnEuJdpquoJjTITrE1hGipkS8k5Viw/aJ3ysz65j0exb3RO+VmfXMejitqZ6lR+2voI98HJ/Y5fav7RUG2gNwb7il9q/tFQdTLeOrT+gek86x35NT9m+TIwIyohIdRAHWWifyYSHO0BMQrErdROVgyR2m5J7hpCcRiBSX+4qjRNQ/1C1OtC/NUlXUCD48oUeLp2achvNShTciSq7eAgbiMxcs+UQtQILuAwbRidwb264iqsUVU+SUhCrZgQlJVuN20b1RgfFGqlrTbToCm97wBiMxvF/z4Q0cMY2Z7hQdSRdQDDv5E3hQxiWtKroWLsHSQCSWABNrkiOgcP4N5CQmUGfVZ+Eo6/gOoQplAQcY5ztNlB3EWFSZiCqYkFQZi19QBfVoUqrCZQYZQEvdxtuQdecNnE4UgDkSPz4wGmJBECrsuhMYlJWBuI1YblKQbAMAOQGwbsaK+JVwSSAH2haw/GTLWiSxVntLADl90du47+UE6vAqhQzAJ7Cq/qb0wjdEGxl7QgarQmZOSVWD33trl/PONSlKa2WE+ZNUkFIcMd+4geuK1SJ0uYBMllI1CgxS40DiLqF5gH2IIO6SLgjkxYxqsVGelpn+o3WPS2KSCzHYaQAxrDUTPOcF2zDUdfXzYxpKxssM3Lb8IgmYklWh/CM3eByjjYiWeGqVMgKT5RSgoixASAQ97PziLiCvsfz49cVl1TaGAPEGJ2CQXUq34mGorVXEUSEW8gwpZALaEnuvYwS8oAlwAzsLa81Hnv4RUVI8nIRbVTHwgxLowZUonRLPzdodUYE7Ui32QsrKnZCg3BSQS27EGwNngpV44iaizjqOsAqtWabkTc+odfogtT8OhSD01JPYCO8f5hTAWG1KOuUu8HpC5Sl+crOtI/hCS3pgtOHMwp8JUs6RUTKdZe3lApOikksW5X1G0N85BCQodIbiEVwBUNoyn3kE1wfFSKhEsKzJWcuUnSxLg7adkOIAHbyOohCqpCQ02WQFouDooHrG+8RyONTmBmoJyuxlqI1DXQS3LcbiOng8QoTZYzFXoMWuonQFTuURFZMQUOIyp6M8pQUN21B5EG6T1GLEdQW1Ewm/jNcsbBMeJjXNFypyvF/dE75WZ9cx6PYt7onfKzPrmPRxW1M9Ro/bX0E6HwRL/AGKWetf2i4PFYEL/AAZM/YZXbM+0XBhSo6dP6RPPMd+TU/ZvkzFQrMCOdvGFj9GXMWWR0AwCl9H+Zki+sHaqqSnKFFs5Yfnrb0QPqMXlSnOYMddLdnKOfjipYKYzCghSZGqnlyiAsZlHnoPui4KtBIAZjbqhSVi6Z0/ohShroVH0CwhlTX0+UpSlDtcE3ffdwYxLllpNDGV8dYoISXYs34CNMHxlBIlrtML9ims6fwitiU2lQFHPfkFObjYmE1M7NNTNCsqNEnVusnwaLUG95cd+J6QTJKkvlPvTyLWhJlzinorYKGv4jqMXa3FpwUyl5wzhwDm706f4iemRQzR/rJKZhABKlqAJ6iCzP2QQ/vSEGK5iacE1Ms1E1amKpaAE7kZicxHoHf1w31EwrS4/00jUq1J5AQiV/CSZZz05U4uUFTkp3yK17oKVvEiah/J2SC3Y3UffRKoBN0zHxBpsWyOshxpco2DnmSfu0ELlBigCjLJ6SS3aNj6WME6ud0TppYdfbATB+FjOmFZm5Bm96kkgd5A7rw2kE2Dtm0CoWpsNjOMCEBQvY84G4pQqSnMks1+rvH3iDE3DJslLpBmp5gMpuzeKNKuZPmeTSl3DnkkHdTeDQtCb3Gkc5Vlzl7D+HUmTnmzrMC6VBKA+gCjcn8tFIUciXmUhflLHUgkegQzSeDpEumYutQvclh/KHtAefg8tHSTYi4LksdrHriyLXuxzmcOMsoQrOHlTKdGQZWOYZ3e92I2gFWyaiSUSuioKLJUlyCdwx0MOOC4x+kU4JsoBlcsw37DA3ESpxkbNmDPcOSE+pUQsBkRCAPgZRwvB2DpDk6nfvhhpcLIFyz8tou0NGmWlu8nmecBcVx8IUz9VtS8ZSSxvG7NhNhhnkpnlAsks12Y3fYaxYl1YKlNfml9+rnAxOMlXnAh+6F7FqyZ5dPkUqUR5xDZS/vc2kEtM1DaVtbMMY1XbjwGvZ1nqgaMBWT5RU1KFK0QUksNgouA/qifCa1ctSlzUDOTlSArzRuXA1J5cotV9apYzFIYat4QY2qeQkIDZwLS4vMo6hKtCWBA82YhxmTfX7i3f12RPCg4Lg6RxytxAZSC1iCnmCOR2ht4UxnIhGYnIv6Cjp3beEdTD1dkAMLTnV1ubx7yxnJE9IgLS/jE5lpGpjoTHON4v7onfKzPrmPRtjPume2nlpv11RiOK2pnqVH7a+gj5wd7il9q/tFQYmFhAng0fsUvtX9oqCNcSJb6XHrjqU/oE87x35VT9m+TBc5KVT0zFk5JQJSke+V5qfDpHwgZxJJVPQcgCGvcO+9xZ9IurnHMnKPep10L3JHjBQyQtIBFg3f8A9xxa7sahsZrooNgEwFwth5TKKlarO1xlFk+OvfA6trUy6hAYMsqCiwextfdobaohEota1o5ti1RmqEB7hyPX98IA2mjycpT44EsTEEc+k26Qxu2vKNzOBXlLJCg4GzG4Ibr8IGcVKSUXsoGx6jqIgwXEETpYlqOVaQelr84ct43rTvRU8Jk3lqpXjDEuuVLOVYzJNtA4vt6+uNkyLEoOZJuQdX07tfTEtJhNRlcpSpDWUTqDyG6fCB9SpUpbJ6KiBbUFjsWv6+2F5MbDWOvYZyzIq1oSliSATl5p/h/xE9IlwVpQWUSVFILOrW/OGThmjTkE1SQFrAVp5r3DRdreikgAecSwDA5te9xCGcC8YBbMTneLVwBYX2tudgO+HvhLh/yUkeUbObkcn26zC1KwlMyvRMUQlCekr+JYbI3bqf5Yb62rKlBKVBIZyeQAuYOowKhV/wBiwTtEtDCKcEGAlRLRTTFMkJEwgqIDOojU84mwbFULdKC+Sxu5vue2/hAbjfEGSObj6NyYQl9qwhuAUuYZqKoCWTsfzaFytQtj0T2RS4SrzNm9NRYPkHvQW1bmz3hzn4dLUnZ4ZVJD7J8IqmgK3iXwpWql9BYUkqOhBG7vBKpq1FYWA4SQQ+im07rCNMSkMCNRsRql+UU8GxMLQZagAqWcp7tFdhERjt3YCHTUKbGGUcUPZQy9bunx2hT4lq1InpI9+LW5FmHWXEEKqS3WOf51gXVKylKy5yO27A6tB0QA19YVVMtYSo1ryjOTzI27GGsbVClhJyADruGjFHUhSQQbEO/V2xPPqAlFte5u+AJO1pHhAFygenxJaC5KFqfQ6C+r84MTp6TKOdlczcN/KH9MJ9ROyzXd3Ltt1WgvUyJ1RIOQpRmDMSbhtAALHr641VKQFjoD4zCHvccIFlPPm9G6Ro+jc4bcQmJRSsosojos/nBiGbTSF/h4sUykIUVubNuNX6hB/HeHpq0glaQpIYIu3z9H7u+HVCNsA5ATGoJF4+8HYqZslBUbkX7W/PjDAuOe8ATlJloCnBDhjtlWQR4ER0EiOhTPdmZtZyTF/dE75WZ9cx6M4v7pnfLTPrqjEcltTPUKP219BH/gwPRS+Qz/AGiovYw/kVL2S3rinwUgqo5QHNb/ANxUMFdSZ5ExAs6CB1HY+MdSkO4PSedY8/8AJqfs3zFXBXW5Volgnsyg/fBczPAQt8OVf+mUnzgWI6wGPq9EVsV4lAKkoctY7AdkcGqp2zOjTsVEIcRYp0co3hJwzBZlXVqWDllS7FXNWpSnbqfZojqsRnTZqUpA6ZCUsbJfVSoZazE0yEy6eTYZXKhrq3zixLwSgpn4mUbOQssz6CRID5Ug7kjMo/1G8BDSSauaErSAE3zsytdEq64lmSHDkkvubnveKM2WwO0KXW4OccaQtG+coMwDMOzwhO4pw0TEkix2PXEczFZiAwVmA0BuR1PGJeImcMpDk6AXfsgkRkO2IprHumHOHq8qpZKt/JpSe1HRPpBHhBKsqXHMker/ALMCMCweZJSsTJiQlSswSxJSSOl0tNb264xiM/yaSsKSpI1YsQH5QDgFzs+Mtb7OcAYzPYvuC/58Yc8KoymSCrziAS+1nAjn/EE0lOcBWVx0mLeOkdM/TUJQA72HqhtZbU1/2LVu+f8AJRXQ+RUZiAlKlpY2ZwLh23vr1wkYjWTVzyhac5UCEgGwG59MN2IVyl2S5fvJ6hA6n4Qqlzkr8mEpAUHWoJN9GTc6gRWHNiSZdQXAF5T4dkmlWFrKVa9EA2cNrB+djiZjZSAdwbQPxLC58vz5fenpAjuvAhUqWVJmEZghYKkgtmALlJO46oJhvDdjD2VUdyMCJE6eCJIt76YqyOxJbpHseAk7g6qlTlTErlrKtQ5Ts24bSOk0VbLmSQtCnBHhszbQHm4gCptfuiI+708Yh+9Y8InzqhSABPQpGwOz/wAwt3RSqwCDe20dAVQCYlykEGxGoPd4wo47wgUAqkHS/kzof5SdO+3ZDE2b8IZrG1iLwBw3h02ZVGUlZTLCcyt2BLMnrJ++DWN8OzkoXkmlxoCnUNo762O0X+AkOlcwpIWV5C+o8mLj5yj4QwcRKYKOjpHoN/XFVazby4tlaUiDd2BOc4vQTxmJVmV+d4a5PFKkpLIAATudW2tz074DUi5cqomhQBv0R1kvYbm8OUmekyy6QzObCwa8a8S6ki63mbDowU2aY4TV5NK1EAqml1trrmyv8FzBatUDfX1Py/yYDYLLZAUbPpzieur0JF1AduvcmMTEsxjALCXcDqGWANnD88ywfW8dHVHNuFf9SfLAHnKB/pT0iT4emOkqEdfDX2M5z6v1TkmL+6J3ysz65jEZxf3RO+WmfXVGI5zamenUftr6CdM4DR+wSjzMz7RcGjNfMBplP3Qt8Fk/oMtiWdf2i4YaN8xf4J+6OtSPdX/J5xjx/wAmr+zfJnOOJaIypylCyJ2495MFwbaOR64DTk89d+2Og45QBSClYdKnHYR9+8c9xHDZksZXuD0TsocjyMY8VSF7iMwtYrkZVXKBBGhOnUdiI3w8qqugEjyqSekbC2pBF+6IMCpp9TMmIKcpls7WZ3F33tDlhnDhkkF063A3fW8c+od3dTrNtxUsy6RcxGROp0FSw6B75JfxGvoMCTixUlwS3Pb0w1caVKTJKQXKTYC+17Rc4I4fkokJUoBS1dJ1XZ/gjYQdMKVudYDVHB/qIc1c1nyqV2Ihj4Bw8lK58xGUlRSgGxCU2UW61W7B1w+LokHYRU8gxIiVWslgJSEs+cp14F32S/jCjh0yXLqQtYcqsl7pCueXmYbOIJgTJUedh93rMLHCuHidWpWrzZZtyzM5J7LN1wimNbxjmNaqPyg6W+o9bv6mhex2SqnYjpyy1mulyydDdJNhbXxh7mSsibjXcm39XdtCLx1iKZaZUsf7iloU7MQQczEcgz94glpi4FoLNYXjhw/hQlywtYHlFBzvl/hH3mC9oWMKxZZlJSpyoADt7Y2n4vPlkHyJWh75VDMBzCS2bsBhIPgIVr5w3XSnSQ0c64jo8jzQNLLbdPwusjfmOyOgmqSuXmBsQ8KeNkeTmk6MrwZvvg1bvCC2QuIm4bjwQpSRNyJOzt69IOYdiklrKe+rn1wApMFTPR0kg9e47DrBLD+F1yXbpJGxO3UY0VRSzsc4pdvx0jjhldbol0jxA5/5gtV0YKQdzCBJxE00xKyCEuy0nlzb0x0CgmoXKCkEGWoOku9vwhAuBnGWByiniANMorH+2T0uoaZ+7fq7Ihx7FAuUGOxNuoP90WOLVTZspSZEsrKnS5ISkA2J6RGbujncukmypyETc4ukEK0KXHcR1w6lRFTvXgPVKHZtD9DgqQkqUgFczziRfmwOwFvCKs2nmZjKBdEzonmz3AL6H8YZqaWCxO8B8XRlXbUHb1iIlQlo2pTAWwgjH6GdJQnKuYkAgEOWY2cP+bxJR0mYC9yHJNyw1JMN6EpqJACw7pyn1PAulwkIBlEvlIzr0JTskAc/ufaH0nLrbxvMjAISYwf+P5H+sFfCcJHJCQb/ANSh4Jjoi5cJPCaf2gNslTNoAzADqh4Ssx0qeSzCxuZxvGfdM/5ab9dUYjONe6p/y0366o9HKbUz1Cj9tfQR54PnkUcvtX9oqD9LXf6qU/DC/ooKvwgFwcl6KX2r+0VFqoXkq6XkVLT85IR/9R1af0L/AJPOcf8Ak1f2b5MIzEia6TqC/cYXq/DgomUrcsH69DDCJRQsqVbv1ijjcxlJUBoD3GzE9UVUzyiUyzixh9DNpFkLQ6VN/qJDuBYBXd98TYjjFiAWKhYj1pMWBjh81QzDR9/DeLKOHQVEpuVEHITZ/wCF7A9scqrh7tedCnWyt4ROmU7aRpT1y5V0HuOh7tu6GPEOE5zKXLGZvOQ2WYntlm7djiFOpmNY2MK2GXWaw6VBGfC+K0rsoZSNQTbtB3EF5M8K6T2PqaOX1J5FjzEP+HVCRIl8ghJ8ALeMDVOQilTZY2gvjWvyoA5bczsPG0TcLIEsy02GW61H4RuWEAsQoJtXN8okkIQvomzKWnVTn3o08YpYvXVKVBKVBlW6AuT3k2gkXasoOepi3JFzbKPmPcYS0OlCc8wvkSnn8I8/VHO6/DZ0+d+kLWM7uxLgdVtOuJ5EvyRzG5IAUfS4MEaeeldwfvEHtlM194a0g478McOY+hLpmslbgDkQNWPO+kNQIUlwX5GOc1KBqkjMnTfTn1Q58ITzMo0zCMuZ2B6iz9hLsYTs5XEI902lHFlTUOJSgHcsQ46+sQi4hxqpQVJmpCSFsvXazXs3XyjpOLSmSTHP5XDcqpr1CY+VQSSEnLdsrv3QzD7tSd4NM4msHa2xJaKsleTBlqGz3EOVDTNKSo3e/dAGs4GRTSyackAm6V9J9vO1iTB+LTk8kpPTSMoYXtZm5wuoobvJnCQkZPIOLKIzEhKGC3AS/WW6R5B37oYcL4fNMJckKJlpBJ5KV2HYkkwBr6OonTEKAEpKSCxDqU2xvYQVoK2aicnyo6Kui4NgTo45E2frEUW7mzf+5YWz3jDUyg2kKXFVMlScm+oO4VqCPCGqfWJShS1FkpDknZo5Tj2PGpnApBCUElPwidAbaQVCkztce8qs4UZw1QYuE/6avOBBYbFtesRHicnOp03frsP5jyipS4QuYtKl+cEh21e9jys0HhhhAHIe9A9ZjQKQBuIs1+7nJMJpzkAe3o7vz/n2IWWANL+PMwRTMARaBs+6gOUPQBchMjm+cP8ACIad2S1etIhuM07B4VuDQDUKS9/Jlu4pf7oeESAI3U/pmYnOcRxn3TP+Wm/XVGI3x33XUfLzftFR6OU2pnqNH7a+gj7wYh6KX2r+0XHuI0lPkpjeZNHpFj85I8Yg4NnNSS+1f2ioM4hJE6StG5Fj/ELp9IEdVB3B6TzjH/k1f2b5MNViEqSlbO7EdhDwHxSnChfbvibAazy1KkaLl2I7LfiI1nz27v8ArSAq3uDFUbWtFZUlIW7Wf0P64LTKkKFi8Uq+UxdOhuOp9jA2dMUlOZJuNeRHWIzsLzUDbSOMjHhLQEzUlSdAXuOoH/MJ+P4bKnqKpa3c/wC3OSyr/AnpcK/qv1xWOIKmDpBm5O0ZE4cvz2RRcgWMiqp7wizW8KoB6XlZZ6zmT4g6dsWaQzlZZIWhaFKAK0llJTuSgsXa1nuYNrn25D87RXw6kSqpQcrEBRcWZx1Ql7MM40HZOUJ1+WVIypYWyhthqWhZlynWTyYeMMuIp0cuOv8AGN6WjpFJ1mSyTfopWH7U5T6IzpQ4GONYA5iJ1fK7tPxgfLxRA/0loWCPMVKAKi5bKU++u3jD5VcLyl+ZUy+xWZB0bdJ9cAqfh9UiqSsELCVAlhnDX0KSw19EaVpFQdoX/wBiqtUMQVNpLg/CS1dKe6R8EF1EfxEWT2B+2HSSnJLCUsEpDAAWAFgAIgGJpyi407PXFGbXlVk77C/pjEwc6iO2l4zHENclMvUDouonQAbnqjnvDmK56ta/NJHRB3SNO/fvg5xBhMycpIVMyoe6Rcq5Ekm/ZpGMJ4NQiYFsTlHwjpvomHqqhGvqf/JnLMWFtBHSu6UoHmkE+EJ2FUiRiCVEaoWO/osfDNDJWVBUPfWGwb1wu1oKJiFpl5lBVnV1F7DqMISmxJ/uPaoo1jvPpEkW1eA2NSLABmA1j0nEVdEKdAP8PocxtXTUEPrFijxgtV4QPiuJJnyBIUbv0igMlTXYqI7DtFfC8CypdKQnsuo9qj90WjSGxIYFY/BvCGOmkBIjUtlGyJlN2NzAFFK8ksJI6KtOYMGKlAAt3xUrEdNI5HblG1dP6J5AOT1Qy8AaQFMxQhSkgbkA+q0T0F7neA8hJmLJ5uf8QZpQyRzMHbOLvlC3CtU2IIH/APKYT3s3pEO9TiBGkc+4JGeunzPeoTkHcQPXn8Idp6XEbqYsJmnK8VU9ROPObM+uY9GuJ/7835Vf1zGY5Lamep0ftr6CO/CQ/ZJfav7RUGgYD8Ij9jl9q/tFQaCY6lP6B6TznHfk1f2b5MpUM39Hq8/7udY8grr9ff1Qw4zRBSQXbe245PAippAtJSdD6DsRE+D4i6TTz9RornyIeD8CJjGRBlSslpUnLpy6hACqpcr9K0GcYwuYheYBxoCNCObwPRSFawFFk7tu20YyjCbC6nSUZFF0DbY269rxVVhyzdOmou/hButVlDJuToPvMVKdRlhlF33a14XeWBaAf0jKTnS7EdWmo74tYfiJVPQQAlBJGUdYIufCC02hQu5AJgdKwspmuAQkEEPsbH1vAmxEvxvLuKBxAuQpkh9vz98GKpGYHxgRTSR5UhWigRbnqDChHXzkcyc2h8YipMQAJu5e7bQTm4UDa8V6fAUhRMMuLRbAkxtICkJawYNEM4hIMDZM9UtOWygNOYHKK9ZWrVuEDq374SSYy0kSnMpzoNOvrggtYCWELIxuYk3SlQ21BPXb8I2Vi0xWyQYogy1t4QtPWA5JsNSdog4dnJXOKyOixCX9ffAGpKpllKJ6tAOtov8ADU7Iog7XHfb/AD3wYAtBa4IjDi0xJSQNDtAvB5EshTlLpUR0jt1PEWJYunOEAutRYDk+5jalkBIsO+BzAkNmM9jNSZmVKHCUHM/PZgOUYpcUmLUEkJFtXJ9EbzpyUC5A7d4oUtSnygOxe/4waknMwGA8IWUgDdzAfGqgBOQliq1r230i1UTWcpN4E1lOVdI3PpglIJi2uBMUchJSMo0dydT3bRarajyUsq1UbJH8R0j1KjKlzsI1wrDTXVIcNKRr1D8VaDqeNSrnMrMTGjgLCvJU2Y+dNL9eUaHvJUe+GbLGstAAAAYCwHIDSJRGwCwgTkWLj9onfLTPrqjEZxj3TO+WmfXVHo4zamep0ftr6CPnByP2KX2r+0VBsS4EcFzT+hSwEvdf2i4OBSt2EdOme4PSedY78mp+zfJkfkzFero845KGh5fiIuGYN1eERGpA0EHnMZm2GYwQPJzEud+oE+eeaHJdW243M2JYNmunLppZvEffFCodbbEF0kWKTzBjekxZcmyxbR26B7QPMPYCOoawXrBvaVMUwcSyCkHpa8gRsDAmdTZgefqh1mJl1AZrs4BOvWhQsoa6GFyt4dWgno5g+o18NYz1KJY3E006wVbWi4utMossFtjv/mLSK9Krv93oiz/6kzLLNhsdfTFXFMNloDs57fy5jGwsbR63IvNFVwvygdV51KSQjKAXPMt6BF/BqJ1hxa+v4Qdn0wJ0gDlrDUXGRgOTiYNlOk9eh74uhQZ4ln4Wlr3hZxjDCgFSCQNwPTFAXllisMzTs8ay6AkOru5DrMZwijASD1Rfqp4Sm5AiAQS1xFWZLdROz27BGRK52i2pAW5TYbBvT1REqgVziiYxTlK8xYA17SbRBIKlPl6IO/vm6uUQYrh5DLuWN35cwIL0CHSCNxF5AXEG5JsYNGCB3BPNzr2wRVUrCGbpAM4Zu1ucEESgdvTGk07WAibRMrZAi+adT9Jz2mL+FVsokoIyrHPQ9YMSLVmLJD+rvMTUeEB3IdR1hoVn1iCyrpJZklO0VainJuWCRe9ni9VVEuUL3Vska9/KKlBhE+uVYZZQN1HzB2fDV1D0Q1KNjEvVvlKEqSuqmCVKHROvJhqT/D646Jg2CpkSghA61K3UeZ/CLWEYHKpkZUXPvj75R5k/dtBFJ5CNiraJldFLEwphvEmRR1MaqQBqYOScXxsftU/5ab9oqPR7GvdU/wCWm/aKj0cVtTPU6P219BHjhCcoUUsDmv7RUF2UYFcHe4pfav7RUGnjrUvoHpPOcd+TV/ZvkyMSY2EsRnPHnOwhkxzYR5QcMdIwJajtGwpTuQIq4klIyFS7ylMHcoN0k876HrseuLNLxCQpluOaVOpPalTZ0/SHWIl8mgal40mKQQ2QEdYeJeVaEJkyTNTc5Xs5Yp7lhw/e8BqvhdbuOmNiLxonClO8olB63bsfVu142InSvOQ45ylMe1k+wYogHWWGYTWnwdQUCrogfnSI6hWVQe12i/T8Te9KgTymJIV85PsxcVWImay3/kUlf0SQr0QqpQV42nXKwQtQIgFiYFwd3br6oaJtBID9Jcp9ihSR6Q0DarCkecmahfVmD9wjP2YgxpxAIi/h8ualABLN1X/CJF4fmLkueuCyaUnQE9giyjCTuw74etIDQRBa+pgCXKyROhQMF14QN1I7yIrqw2UDeahPYYQ+GJNxNCYgAWMDVVO4Lszb/m8VsLo1pSzW27IOTZlInWaVHkA/g0RKxqUnzJUxXWoBI8S0WuHAHeMBq+eUg8krkYwMJWrzrDw9MbjEaqZ/syAH3AKvpWSPGNhwrVTrz5wQOTv9FFvTDFoqNM4tqzNK0yokSbFQUR71F/VEMmoqKo5aeWQnmNv5lmwhlw/g6mlXKTNP8fm/MFvF4NicAAAwA0AsB2AQ4JFZmL2E/wDj9CTnqFiYrXKHy/1E3V6BDSlKEgAaCwAsAOQAsIqKqI1zEwYAEuXTUgaCIl1p/wCogEo7+kxmw5nsiSTfyyowUE6nwjKUq2DR406tzEknIMYH7TO+WmfXVGIzjA/aZ3y0z66oxHGbUz1Kj9tfQR84OWkUUtw5df2ioNfpCfgwncO8QyJVMhC1soZnGVR1Woi4DaEQUHFdJ8afmL9mOnTdNgXI958HjMHiGxFRlpsQWP8A1PH0h39M5ARg1ioDDi2j+NPzF+zGf1wpPjPoL9mD26fEe8ydhxXlNynpC3lVGMiUTqWgOeMqX4w/MX7MaHjCm+M+gv2YveJxHvJ2HFeU3KekOiWkczG6ZoGgEL36303xh+Yv2Yz+uFL8YfmL9mJvE4j3k7DivKblPSMKqkneNCuAP6403xn0F+zHv1upfjT8xfsxN4nESdgxXlNynpDc0JVZQCh1h/XFU4dLOicvYSPQC0UkcXUm83/85nsxKnjGiH70/MmezA71OIl9gxPltynpLsqkWPMmzB1AuPVEpppp1mg/zIBgarjml2mfQX7MaJ4xpDrOI/45nsxN4v8AIe8rsGJ8puU9JdmUBOqpZ/4wPUYh/wDSvsk/0f5jyOMKEazif+OZ7EWEcd0I/e//AJzPYi94n8h7yuwYnym5T0msrhQHVh/T/mLSOE5I1fwA9YMVV/8AkGk2mH5i/ZiqvjqmP70/MX7MVvE4j3k7BifKblPSGBhFOjRL9pPqEbJRLT5stA68ofxN4AnjSl+NPzF+zEauM6b4z6C/Zi94nEe8vsGJ8puU9IxTKnmYiNRC/wDrbTfG/QX7MTJ4vox+8JP8i/Zib1OIl9gxXltynpDScxj2UDUv2QG/XKlOs1v6JnsxYlcYUI1mn+3M9iJvE4iTsOJ8puU9ISE4DbxjYT33gDWcY0hPRmW/kX7MQo4uph+8PzF+zE3icR7ydhxXlNynpGmTTvc6RIFt5o74ByOOqTKxmkH+SZ7MeHG9H8af7cz2YveJxHvK7DivKblPSGyVHeMiXzMBBxvR/HH+3M9iJE8cUPxx/tzPYib1OIk7DivKblPSc0xoftM/5ab9dUejTFahK6ictJdKpsxSTcOFLJBY3FjGY5DHOekUgQig8BP/2Q==">
            <a:extLst>
              <a:ext uri="{FF2B5EF4-FFF2-40B4-BE49-F238E27FC236}">
                <a16:creationId xmlns:a16="http://schemas.microsoft.com/office/drawing/2014/main" id="{BB95908B-5FF2-4CB2-AF82-1043924EA9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7500" y="-155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4" name="AutoShape 10" descr="data:image/jpeg;base64,/9j/4AAQSkZJRgABAQAAAQABAAD/2wCEAAkGBhQSERUUEhIWFRUWFxoXGBcYGRcXGxkcGBoXGBcaGhwYHCYeGxkjGhcYHy8gIycpLCwsFR4xNTAqNSYrLCkBCQoKDgwOGg8PGjIiHyUsLi8sMCosLCwsLC8qLCwsLCksLCwsKSwpLCwsLCwsLCwsLCwsLCwsLCwsLCwsLCwsLP/AABEIAK8BIQMBIgACEQEDEQH/xAAbAAACAgMBAAAAAAAAAAAAAAAABgQFAgMHAf/EAD8QAAEDAQYEAwYEBQIGAwAAAAEAAhEDBAUSITFBBlFhcSKBkRMyobHB8AfR4fEUI0JSYhZyFTOCkqKyNMLi/8QAGgEAAgMBAQAAAAAAAAAAAAAAAAIBAwQFBv/EACkRAAICAQQBAwQCAwAAAAAAAAABAhEDBBIhMUETFFEiMmFxQoEjsfD/2gAMAwEAAhEDEQA/AO4oQhAAhCEACEIQAIQhAAha61pawS5wb3MLCz21lT3Htd2KXcrq+Rtrq64N68XqW77vaX4AfCOW53z6KvNmWKO5lmHC8stqLW0X1TZlM9vzWqhxDScYMt6mI9QUsVKm47Z/fwVbabKS7Fjgicts9Oy5fvsl2dRaHHVHTAV6lDhW/hi9k52R92dnf29j96pvXUw5VljuRy82F4pbWCFhUqhupA7qvrX+xpiCRzTTywh9zFhjnP7UWaFHsdvZVEscD03HcKQnUlJWhGnF0wQhCkgEIQgAQhCABCEIAEIQgAQhCABCEIAEIQgAQhCUAQhCYAQhCABCEIAFAve3mkzwiXEwOnM+SnpW4mtJ9pGmEDeNc/Pks+pyOGNtdmjTY1PIk+iurVtS4yTvmfktBqNdkNeYy9N1DtdqcJ8YA5OyKp3Xt4zIyHn8RkuBTPQcUO1iv2pSbhc41BoJ94ee/mlo3gC4hxwu6kZ9RP5qNZ73BnC5sDYmfQ81V3taxXYSwHG3QRrzae/zhWucp1GTFjjjBuSQxstO5OXTMLOq4OBIBPaY/QqJc11OptBqeJ0SWnRk7Hnl5KxqW0DKQBkANvKEjiNuKb2sA5GZknbXLzXRbqvmbI2o7M+6erhkPoUkWwNrMcNHjTnlntqFpsl4Pp2enSfkcbqmucSGgjp4Sr8GR41Jr4M+fEs21P5Gm021z3YieUfoo1V+417ad1GZaARPSZHTVZVawDZ0/ULPJtu2WRglwjC7azmulh0O0z2THdPEOOqaLveGh55Tn5JSsdTC1zvTvJyWFzWrDahXglocZgE5QW9iNfgr9PllCa54KtRhU4t1z4OgXreYosLoxHZo1P6JUtN8vqeIYhOgOXp0UOvfJecVSSToNIn+k8o2UM8RYXkVAQyNSPJTqNRLM6XRGn0yxK3yy4s3ENRpDfaGdwc45jNXlg4jBcG1BE5B3U6T35hJZewu9o0Yp0j8lJq1YAjM769xnzS48+TG7THyafHPijo6Ek1eP22ezzUa5zwcLQd+WI7H5pbp8c220O/lVMJJya1jcI7lwJjzXX9zDapHLjocsm18HWlrdaGjVwHchKD7/qmmGveC4CHlgwyd9DkotS1GQdAs09ek6irLYaCX8mPLK7TkHA9iCti5zXt0Zg6ZiPnOqa+Fr8/iKcOPjZkeo2Ktwar1HtaplWfSPFHcnaLtCELaYgQhCABCEIAEIQlAEIQmAEIQgDEvExIleykm3ioahxOOR667rN9qq02nMgxkSQJnYgnMLn+8p8xN3tLXEhobejZM5Dnslbiq2ML2uDg5pbsdYJBjqClV/G5LXMeC1w1HTn2UJ17BtjrOeZ8bXU4zzIhwPQjD/wBoVTnkyx2yL4Y4YpbkZW21tfUDKRyGZzJ0GeX1kKrtVohmOm44TIMOnM66HoYySpb78dBgkTkYO3LsoFnvEtnMqyOmSXJMtRb4GmtewEYZHN2WL4K/4OPtajqrjiFOPEBo4zhJHQCVzm1W/EMk/cBW1lOyNIdD3Oc4u88IB6QPVV5sUYq0PizSm6HG1DciZGTgTzy5qvqQ/WdwBG+ucFaa16tYMi5vPLE3v2K0OqYwXMdrAhpjTWQdR3WWi9M3izElmCBnJGYxdZ1y5KNa3h+2bT4Xbg99wSNFm6k4OkPDj0yaPTTzUa11ZYXTBBk5/RQ0PF0eXXfQgtdIg6a4Tv5KbXvDKcQJOwz80hXtVc2042uDQ8TGmYyMK94aqsrVmMJLnakgmAG5nbX800sVLcRHLboerqsktBdnGYG0nQkb5K2xwMjpsotnAAOEarY9+xmR5dyst2PJWzVaAHe9OXT5Kntt0scMO0RkPEZ84zUq1W7YDIanUSdAqu1W9xIbPiOkcyhNodRIVW1igcIa7AYEwY7idVIo2vUajUb/AGF5bWvc9tMNx4tpmCNT05q3uzhynQDcbvaO6nITyG/mrG12RdC5f9Bz7NUyJIaXaGAR4h/6/FWPB9gNGzgv/wCZUAc7/EahvkDn1PRXteq46YQB5KvqMcdAYzJOgj81G97dpNW7Ztr1WhuUzsOv5rVUe3CC8lpbmRI+Ko72vL2TsLWn2mniGY0zA0jPXoVVvsNWuZqOcwcpjzTKH9ENoY7ZfjT4W+I8m/op3D9+eyrte7wiCHAZkj9wD5JUpXe2nk2oc8zmtFOr4tZz9eaeK2tOLEklKLUkd/o1Q5oc0yCAQeYOizVZwzRLbJRDtcAMcpzA9CFZrvRdpNnnZKm0gQhCYUEIQgAQvEJQPUIQmAEIQgCDeNjafHhlzc/3G8a+SQ70fTaSQ3xHV2589SuklI/E96soV4FkFTIHEXhrc+hBE/Fc/V4/5Jm/SZHe2rKnhz2fsqrqlLH/ADQGy0GJGZ+WmfdY8bClUsTqTAxpLmwWiCC0gkEa+6TllqFKtHGBwwaTGg7Ncfq0fJKdW1e3ecLcJaYDSILt9d9dSssck21T4Rr9OL5kuWLY4apR4yT1Jj0AVfb+HW54C4d9Ew2g+vyUYeLKPMrRGUu2yJQj0kI9eg5jsJ9eaauHaL6dmxGcJcTuS0GBMbgxmPNQr2p4XTr5Aj4pnNemyztMwcLSANSXiR5ZHtCuf1KjJTxytGijfoEBk5bSYz3BOY+9VvF9B3j9qWOiACAPjod891X2eyjWMyvLTRAGizOMbo3c1ZNffTtyD/lT36EafBRH3q7MRqOW208iqC0NIeAHGJ8x5hWtNsgZZffqp9NIWM2+D0WYVYxgnKBmforzhS46lltzZPhfScWyQSM2/f7FVtLwkGYgz6LJt/Grbm1KbcDaTCS3My0QzXnhdM81M4txaXwK2lJN/J0+y1cEg6g9v2Ue1XpM6kxlyHf1+BVNarx8OJpnI4uv3+aqrRfYiDIG4OU9zr6clzlBm1tXyWFsthkAGANToJPbMnn1UK03ngBcSBGnMn8/kqi037/bPT9BsqapXfWrU2OADXPaDOpEiRG2Sthhb7EllUTpPC1likKjz4qufUN/p7Df0Vy+swD3umGMz281GJAYIOcDL75fRaLZa20Wy4AvidMxyH31WdO3Ze14JVqqMpNlzob11d+QVLRvM1MT3SQDpPkq9zH2qX1XFrNoy8h+al1rS5vhYCA3SctNzzVm2u+xEzC2nH4iJjTMzPL76JefemLMkkbTsrJ1c5lx3zOUHpK3Xn+HtRtPHRtGOBiwOAE75OH19VbBLplc51yURvEbkDPQDXzWy5rwp+3aajJpDxEE4WmNAXHYkZxrBC02bg+01M3twD/IyfQJ/uvgazDC+pL3tAAJcQBHIDIK+aji7M/qvJ10Xdm41e/MNMcw0Mb5Y/EfRMVw3ya7XSIwkDvIn1/NIl/UGMEUqoDtmkyDyHMT5qTdVTDRYZywyT/kdSlx6iae58/gryaeDjSVD7aLwax2E5uiY76T6H0WdC1tfkDnySHd1Ss973YQ5s+FxOZgQR2EfJTKl7YXNI98OiOZBgj8xrmrVrJbr8FT0i298juheAr1dQ5x4hCEoHqEITACjWy14B1Krr4v19J+CnSDyACS5+EZ7CGuM9wFRW6/alUeOkaZEiWODvgQFg1OpUYuMXya8OmlJptcGfEF9wCA7uZ+A6pKvG/qVVjA0EPZiDqmgIxHC0DpMz89q++GvcXN9u2JiQCTG+Wx81VfwRGQeI/2/qsmHHXM32dBqlUV0ba94xJnzJlVQvosOTjzH1HY/Nb6tylx8Vb0b/8ApRK9wjUVTIz939VpqBW9/wAFwbxZVdMgEgO+h+SlWa7S5pqOhrMzid01galUfCFyE2oNqnwMaXZf1xo3prn0HVMfGd442BjIDRsNI2CWSSdImM3JWJl/vLjIcCOQVhTtDXupNiMFOmw7yQJn/wAiqSrUO60i3OZVxTrn6CFoS4ozyl9VjmarQYxfBV941SfCPEf8c/gq3/jRiTB7qw4fvABxO8a/NUuNcl6mnwQ6d0VyTFNw2h0N6/1EbfNXIsdRrBNMkxoC0n4FWBvJozgYjsBqsWXhikkBoG+p8uqTe/gEkhXt/wDEHSjUA/2lSeCaJFaq54IPsiMJGZkicj0HxVrUv5oZgGvOJz+iqLTfpZVyObhGLcCZVkZt8NFWSKfKZNrX26kSGGRyIn1HP5woVp4mfUPiZi8o+P6KUbBjzBxSvGXWQcwAqntvo1Rxyr7iGy2OPusbTnfMn55LK7aBbWbUe+cJB0jfIKxdZKbcyT8Aqq97aIOHKdOw3Uxt+AyRgl3ydIsl5tiSZ/tA0n8t5VW/+e/MuLRnyxHmeQ+iW2XqQ1jGtcC6IABJl8EgAczoOqYqty2mnSys9WIkwGlxPVoM/BZpYnjf+i2GaM48f2Z2y2GcLCMuUz99VDqVnBsOdkM4ByPU9VXU73BeGMY4vc7CGj3i4mADO8rqnDvAtOk0PrgVKpzId4mt6AaGOZHko2NdkTzxiuzkl7X1hHhIk5AHMCTmmKwcWE2dlMZOBDROmHbP/EfADeU98QXRZbQ3DUFNwboWgEtPQj5JM4bsLadWo2lY6Tg15b7Wq8uyGXhYWkgfcqxuO38lClKcr8F861TTaGmcs3HkBHwzK1XPSqValTD4WNIh2skgaA7Dmpd91WCkRUFNkjVgIA5St/B11VxRGPC2ROZMkzOKIyBnfPRZXbT29l0pKMeeD2ld4FQCvVkf0ADDJ68+yvmVGEYYlsRBH0S9f3DNoeW4azAA5pMYsQA1DQRBJnmplC/GCmMDoy1dn0E+eyEmvuElU1xybbBQ/h3FuEinqCdpzIzzieazrVaXtQ7wuzBI6j3XDrGXURySdbrwABZ7UuqVnQ3qTkDHISSSmayXa2lQDcWcZuOpPP8ARG/0+UTKCb5/Q9BCqeHLWX0iHEuwHDiO4gH4THkrZehxzU4qS8nFnBwk4s8QsUKRTNCEJiCh4nu3E01mvDHMbnOhA+olIN4Wyo6i+pPgbABORcTMQNhkTmun3xdor0iwmNCD1GYkbjokjjhoo2M02tkAgk9dzC5GqhWZOuDpabK9m3/qE2yWNpYHPxOxHRuRjmT3yUk2JmrKZjcF2flzUK77fLG4fEG6idDPTUQsLVeRzJOuggDqlldmtUSK1NuRFOO5J+/2UW0W3DMCnOhy22WgcQBjSCGxyKpLyvtzsg6QOUZSpjjbfIksiSPLZeD6NVr25SDIGgkgA9NY81LN4te3xHZRrBRL21RUbPtKeBucFvia7F3Ba34qBabme0ZPB7/otO1NUUqTTba4MbXRmYj1WmwXObQ4icIbmT+XVV9oqPaYdM/eiZ+GXxQk5YiTPYwndxiKnGcqMxcVECIcepJ+iqLxsZomWEwmR7u/31US22cOYQYE6bmUkZFk4Kigbf7o+fPssReVWocLJJ5D7+KmXXYadQmnVBEScY1bHT+odNeqtrpsTKQgbnN3Pl+yd0ukURUm6b4K6jw/VIGJ7W+p+KwtfDD4BDwXgmSZAiBEdcj6pkNcALQbaCkuRa4QKRl5VaDQ1zY66hbLPer6rg0anlupVpqA5GCFqubheraXuFmLAWAEgucDBykQMxOWu4TRW7giUnBX2ixt10ODBnDyYwumQN3dpy6qrfcOrnOPw9FNsVubhgkyMiTrlkpT7ewwJy1Vf1It+mXLN90X3/D1A80hiDMAeILm8nAP8M/QlOF2cdioQ0gFxybkWydgYkAnsAufVazXb6rCtaSwgtMRGm5GcKvJBS77GjtiuDpZuuLS22uswFVgIHjkGcpcWsOgmDG633ledao0PruaKTtGMOJmuRe8e9P9unRaOHuJxVph+cbgQTn0/ZZPqUTVLwx7C7UNeGh/VzIwu9c1khvfHwO1G7J9012VXhjTMCchAaB8s8lMp2GxWXFhpve5xLnQHvJJzOZIb8Qkx1tFBz3UPDiPi1IMTAIJyAk5DJW9zcZUqvgqRTqAcyWnsdj0KmSa65IeJ1b4/RlfNqY7xssj2FhxNL6jIJGksBcDntIV3TvS0tphxYDlJGESP+1/0VFelupNqNcHF8SS0e6ZGUzoRrl+SsLDxhRPgdLCMpdmPMj8lW3Lwh5Yntur/ZPs1tNdgfOEE+GN4yPlIPoqG8+EcTnOZaCzES6C0EAnWDtn03W22W6HkMHg1xA7k5gDrMyOvNVlau95iSB3+wlW77h4YtzpFfZ+FqlN7qxLajmZ5Fz3d5d8gAptK+6lUtaZbtnAe/s0E4B1MuOwGq0WjEwS15B6OI76Jx4Ft9nrEj2LBWaJxhol40meek91rxxhnq+GVZ1PTL5QzXDZfZ0GgiDrCsEIXYjFRSSOJKTk7Z4hCECnqEITAabU4hpIExslq/8ADUpuGRDhmE1qjvrhgVh4X4M50JE8xBBB7FY9RheTmJpwZIxfJxO9KDqVSaUtcBheAMnCMndCREjc57qI+7rQ+CKDzl1HpKdryszbPWcwVHPI95zjvybOgHqoovHxjOIKyvJzVWzqR0727m6Xg5/eNmqUh/NpOZt48vooV20cZLp0MAbTrPXJdTtd9te006zQ9hyOIDz7/slTiem2maTqTQ1uEtIAyJBnbm1zT68lfCVqvJkyQcZJ9o8o0xhy21KxrsxCAq2leRAOcjXtPNaat7Hmih3JUQ7zY05TJVnd7mezaymCSM2tzJnIn1k+qq6pxuAYM3GPVN93UGUKcDsTuTr9hGSdKuxsGDfLddJeSN/C1jmaZaD2/dRrSMHfl+avqd4NPMcpUe3up1HN9tOGQXFph0EiQD2WeOVp/UjZPTpxuDsS6dYis7CdRB83NCcqd1MIALnEgSYjM7eSdB+FVgew+yxtxtEPDy7kQRikagJWtYNmrPoVPebo7mDoR0z0TSzKf2+Dn4+G7IVe72tmXnaMh8f2UG2WJsSKkdCI+Ssa9oz6woODG/CwdyduqlSZbtvhC/aWPbE6bdUwfh3anU7xoGDhfiY7IxDmn/7Bp8lZWa6mgDFmev5LK1NDcxkR1z+CPcc8IvWgbXLKPiW4TRtdRrR4XOLmHoc48tFHpWARnPr8k8cOOpXi7+Hr/wDNAmm/QujUT/dGfWFV37cnsLQ6i2p7TD7xgCD/AGyD4iAeWUq9yW3cYoYpep6dcitWplpgCTMftzW//TtofGJvs2/3Pxf+rQXfBMl22ZrPFmH7OBII22zTRZePvYsLa/jjIO3PR2HU9cp3WV5XfCNDhX5FWwXWbPVa5tZjmbtLX0nDLYPaMQnks7Xf+L3gB1HJZW+/G2pzsDBhOZJz0zhuwVRbqAcQ0jLy+wiLvtF0MW2mujO232yJJJMfsqWw3jiqRzJJ89lEtFPDUzJiDrnmtV2j+aXHTT6q1Y/pYmTP/kUX0Pv8Q0NHib69f0VfbLUMJIInkO6n3Vw0ajMb3im2JGpPpyWdt4RDm/y6wmMsTS34yfks6xJGmWsKexcWGkAHZiY+52VqziBr82uInt9Esf6Wqm0ijWbhb7xOxAI907yuh3Iyg2WUmBuHkOXXUlTlUUVxyu2/Ar26+MvfJ84TX+FTXurh0QIcefhIyk85IVbxfQpQx5aDJzMQU9fhrSp+wLqZBkwTuI0HRPp4ptFWsyN47ockIQuscI8QhCUD1CEJgBeO0y1XqEAcX4tpvp2mpiyM/PPJUDbXnnouvcbcK/xLMbMqjR5OHKdjyK5FbbA5ji1zSCNiFzJ4XCXB38Oojlgk+zOrVL2k78+am3RYadrpVaTzmCyDIlpaHS6P+oBUVe0BoiczsNT5Jq4TohrZiDkDz8UmT3PyHJLLdGLkiuW1vYyrvb8PHUqZq0HmqG+8wgYhGpEa6afNLl1cJWm1tx0KJczTGSGskagF0T5SuzW20BjC5oguif1HPJQOF7YG0cABDWveGgZwMTiRHnKqWaSXPYjxp9HHrRcVpstdv8RScwSQHatkgxDhIPaU0NrRTkQTGpjT910m9BTq0nMeA9jh3B/XquSV2Oo1jQc6Wg+B25aTkD1CmOR5HyuUWRWyG2/JvFoOc6Zaei029pIEc1Is9nbmS7qrS6rjNqOFsxESOu6tUdzoj1NnIwcJX4W0MLnDL3Z68vPZbq3ChtsmpOIHJwOY81Jun8MQyAKtVreQOXlIyTrZLJTsdEy44WiS5xkn8+UJ8encZ7n0Y8mdSjSXJzK0fhJaB7lpPZzQfkojuF32RsVXBzyZJAjwxkPgmO++M6lZxDCaVLTI+J3cjTsEr2+2xnp13VWbPBvbFHR02jyxSyTlX47I1rvJjd4KpbXec75LTf8AXmmC0eLHtqQRHzj1KyuzhcvaHVXEE6NG3cn6JajFbmX75Sk4pdEO779NntNKs3Vjw7vB07HTzUn/AI04kvJlziXEnmTJPqVYf6UphwJkkTk45TESexz8lXXndJZm0d1ZuhJUmV7csJOTRnSvs6E7841Wq9a+NpjUx8wqZzSTlMqddtEyKcZmTl0BKuUF2YMkqb+C6uxjmMBjUfNY1K7iXEiI06/cKwsNRtSj4cicj0I5hbrssuN3iGTTEdT9/FVOo22XRySlUUKT7C+u8RTeWyA4tGgkTnoMlfXlctChZzgc2WOAic5cQJM59fJM9ursawAZDaMvQJSvUhxOKDKiOZ9VwWe1WR7m+S5um/QWy4w0CANZKkVr1ZBe05iHR5xHzHmuettjqL8M+Hb6+am07cTPblKaiHFNl5fF7AkOYSA4CW7DWex7ayrG5eIGMaS4gAjOeYjRLIYXNz6lUtmtUOwvJEEwDopePcipyUGkxpv6/jaCGtyaNOqefwfrObUqMPulk+YIj5lc3swadCPULsH4WXZgpvqEe9DR2Gf32Rig1JDanJH0mkPiEIXROKeIQhKB6hCEwAhCEABCq7z4aoWgRUZPwVohBKdC1Zfw+slP3KQHXf1WVTgumDNM4Xc/oeiY0JXFPslTa5Ee1cM2uTgFMz/c90d4jVRru4RtVEuc4h+Iy5rcs+bfLKOi6ChUvTQLvcTOX3w97HAhxaRq0gGf+kwSe2ffRY2bgBttipWYWk8pBHmunVLO13vNBjSQD81mAlx6aMHY2TUuaSEaxfhDZGEFxqPjYuJCa7vuSjREU2AKehaVFIzuTfYJX47qn2dNuxLj5gCPmU0Kn4oun29Ege83xAc+nf8AJV5k3BpFmCSjkTZxi8re6kfdyO/06KqtN6lwzgD70V7edlLmlp55jkR8ikyvY348IBJmFzFCz0Hr8EijeH8wN569AIhOVKuA3Ix0OihXJw1SpCag9o8kEzoDsAPPUq9/hqBBD2Af7TBHp9Uk3GTpDQcoJuXkr31huI7aJfvK143YA7Iaka9lnfrDQMtc51ImA7r/AGuHP5pfrXh4Sd9evNW48fNlWfULbwxs4c4XpWrHNR7cJGQIgiDiziZGXqmCyXXZKJwspyd3E5+fJLfCt5CmyCe8blXxt7Hcs/v4pt7+TNLD5aLD/TdKq+GH2T3e7oWv5gg/1dPRK/Eba1hqYHBpxDFlPbfspl4XmalMszDmQWkZdjluPore+LCbzu2lWP8A8iniY4/3FuRnq4YXdyeauX+SNPsoivSkpeDn9W9C7MnX4KKahOSzbYi0kEQRqCpllsqpUKOk8qorr1sf8oO3BH5H5/BeWHRPVx8NttUte2W799k3XV+E9lbBNMnoXOj0laYQ3ROXk1G2bEPhu4HWg6eHc9090vw6pPgOYCI3AKcrDcdKkAGMAA2CngK+MEjHkyubsUbB+GVjpkO9i2U1WeztY0NaAANgtqE6SRW22CEIUkGKF6hKSeoQhMQCEIQAIQhAAhCEACEIQAIQhAAhCEACEIQAt39wPRtJxAljz/UN+/NI1/cDixYXmqahdIGQERHLuuupZ49uw1bPiaJNMyR/idfkFRmgnB12bNLlccsbfBzZlsj7+4Wi0WqRlkoloBUY1FzIRo7eZ30ZWur7Rrqbsw4R56g9wYStZbtq1cmsIaNXHTL5ptsFkL3AASc5Tyy4o/p+C24lwcjUumqOQWNzmmNIVky0Pbur/ibhd1NxqNacO8DTuqJrxKScGnwbMOZTjyZUnlx++vwXVOAbrJsbhsahP/i0Fc5uiwuq1A1gk9M47ruPDl3exoNZy+yrMcXdmXU5EltQq3r+GDa5xNeabuYg/ArC7/wla3/mWl7uwa36LoSFp2LyYfUlVWVl08PUbO2Kbe5JklWaEJkqEbsEIQpIBCEIAEIQgDGUL1CUk9QhCYgEIQgAQhCABCEIAEIQgAQhCABCEIAEIQgAXjmyIXqEAc74p4COIvoDI5lo27fkkitdNYPwii8nTTJd7XkKh4It2a46vIlRzrhDhR7SHVGx0T/SsoA0W9CsUEjPKbk7ZHq2BjtWhU9fgKxPMus7Ce0fJMCE1IWyBd9xUKAilSawdBCnoQpIBCEIAEIQgAQhCABCEIAEIQgDxC8lCUk//9k=">
            <a:extLst>
              <a:ext uri="{FF2B5EF4-FFF2-40B4-BE49-F238E27FC236}">
                <a16:creationId xmlns:a16="http://schemas.microsoft.com/office/drawing/2014/main" id="{932CE0EA-1728-4E94-A287-0E11CB7047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7500" y="-155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7" name="AutoShape 14" descr="data:image/jpeg;base64,/9j/4AAQSkZJRgABAQAAAQABAAD/2wCEAAkGBhQSEBUSEhIWFBQVFhQUFhgYFRQVFxUVFRUVFBUXFRQXGyYeFxojGhQWHy8gIycpLCwsFR4xNTAqNSYrLCkBCQoKDgwOGg8PGiwkHSUsLDEsMjIvLCoqLSkwKiksLDQsNCwsLCw0LTAvKiksLyksLCwqLCwsLDAsKSwsLCwsLP/AABEIALcBEwMBIgACEQEDEQH/xAAbAAEAAwEBAQEAAAAAAAAAAAAAAwQFAgEGB//EADUQAAEDAgQEBAUDBAMBAAAAAAEAAhEDIQQSMUEFUWFxIoGRoRMyscHRFELwI1Lh8WKCkhX/xAAbAQEAAgMBAQAAAAAAAAAAAAAAAgMBBAUGB//EADERAAIBAwIDBgYCAgMAAAAAAAABAgMRIQQSMUFRBSJhcbHwEzKBkaHhFMHR8SMzQv/aAAwDAQACEQMRAD8A/cUREAREQBERAEREAREQBERAEREAREQBERAEREAREQBERAEREAREQBERAEREAREQBERAEREAREQBERAEREAREQBERAEREAREQBERAEREAREQBERAEREAREQBERAEREAREQBERAEREAREQBERAEXDqwGpAVLinEfh0i9sOggeRMLXq6iFKLk3wVycYSk0lzLFXGAGNT/N1GcaeQ9ZWc52YSDY3Vb4sG5C8/PtSrLhg3I6dM3qeLB1sq7+KtNqZDjJBOwjXTVZtXFSzKAXF1gOZ/wqL2nCH+ow5CAA5txJMwRsZPsoT7T1DjaHDF3099SUNLF+fJdTdONdzHopmYx37hbmsb9U0jMDA62VapxcNOXPfkLn2VUe0pwd3L+yf8bdhI+oqYgBsg9lW/WmJmRyWT8V3wXOn90gbgRBt6lZ5xR5q2v2rJuLWMfkxT0l7+Z9hh8UHi3mFNK+ewGJDcj51OU+cX7fhXX8QzgFphpv1P4XSp9qwVNOfzdF6mtPTtSsuBp5l7KwqmLby/nmVawuIB0cR6LMO1Yylbb+SMqDSuaaKHD4kOJA1bE+d1MurTqRqRUo8ChprDCIimYCIiAIiIAiIgCLxzoEqnVxx2EDmfsFTVrwpLvMlGLlwLqKjRxDidR7KejiZcWxcAHoQZ08wq6Wrp1HZGXBonREW0QCIiAIvCYVR+Nn5dOZ+3NVVa0KSvJkoxcuBbJWZi8YdBYfVQYriVRpbADg4wLXO8DuAVBWxjH6G+4NiO4K89re0t/dhddTbpUGndo9GK2Eel/VVeLOBokXkkR1PbdQOqmfCJUlFrsweW5svyiQGg/3GdT9FxnU+L3H6cDoKmoNS6GmzANYABIkCW/tBi8bi+wKidgWSbEka3tOsKE8TIN2ejgVBwzigl7XSAXFwcdCD/cRpGis1VSjhQS+1ilU6qTkWH5RqDOliAI9EaQbB8A63zDzCp451+f09VDQDnGGi65yr963pxL1SvG9y7TbSDnMLYgA+EkB0mPl0BXdOlTZLsoBOw+51XmGwAY857vMGdh0UeJ3J0T4rWHFYv7fkRxJ2Tdi1iYcyNz7dPT6qpU4URUyTY/LNpH5VduJIuPL89VLWpg2BLzEk+UlMVLyis49/UlGEoYTwa2A4UGmXGQNuqqVafwXEBwdTNwARnZ0jcKL9S3KMoIlt/E47kQJPRVn4/LYNb5iT6rZVek47dqTX/q9/wCli2CuFOpJtsnqEu+USpqMs+e24Hb/AGquHxUmR4T0/CsY2tNRlw50RA1LTJsOYg2Ve/utxecEpJ328ifD1i2SKkFxkw3y1KtUsW/++e4H2hZTzuvKGIg6repaudNKMZO3myuVFSV/8H01CvNiIKnWDUrk5YJBkHsO28q+7ioH7He30JXodJ2lTmnGpLKOfOi+RfRV6GOa6wMHkbFWF1YTjNXi7lDTWGERFMwElcveACSYAWZW4iTpYfz+QtavqIUVeROFNz4FqpUme8Dy1P2WVjSQVYw9MucSXEO10sR/yHMcxCnqYLPYn0Xma8a+qlvivLPjz9/U2oNU5ZM/B1iTC2cPRg5jqQB5CfyvMLgms0F+e6sBdnQ6J0bSqcfQqrVVN93geoiLrGuEReFYbsDO4pWPy7alZFTFXhX8TWLqr6cXbB8iFl4il4sou7kLnzjReL1uplOrJ9Hb7cjraeCSsy0ytnez/iQ7tAMfVXqjg4iQD3AKyBU+GIBvufsFy7GNP9xPMu+wUaWqhGHey378ScqO544GjXec5EQABl7ESfdYuN1V12I/pOMiRcTJPrsvH4QPa0gwSGkixgkA6rm1nOblL68Syl/x8fIzKdWFcbjnAtcBcT5ggi55T9FLV4IYBY4TqZFlPQYKlKYAduBtFvQqjvxtyzctnVpyV+PIgZUa52aoA7poArv6em8fKB2ssapYq2MQW0yTabNnmd+tln4l+V/z9yFSm8bWcYfFODC/5jOUBztm6Rbxax5LSoBlaJADo0zE6awICx6bmsGkuNhyaPyrtCPiUoN8zSfUD8q6lBJqTs07XX198PqYqw4tY42ZBxW1ZwGjYaPSfuquGrZST0I9Vp8YwJNV7hocp9o+xWeMEeSjXbpVpW5N/otpTjKmrvkjT4bwwVKUkwbwfzzFlTxXCajTpmHMfhXMHjXsZAaMrQB2Jvc7rx2O+IMuhLmhwn9tzboYhbO3TypJ5UkvK9jXUqsZt8inQouBALTJuBuew3XoaWVhUcPEB4WzpIIl0bxNuq0K1VkRlHdZeKD5zXdsOZHLqbrSu6feTz6fgthJ1HnFy87FZ7ucwHll+67w5AMljXdpB8lifFB3V3CPI3Vq1Dunb+/UzOhtjgmpwcQ8ibjMJ1sACO4v6qy6tCjZic2JY3UmZ6QCZB2Og81Lj8LB+YDobK+De2VTlufgUO25Rl0RNRrtIhw81pYKtIykzH0WHhcI43kEdCCvcHjy5zi2QAcoPMc/ZdHTa2VCUW1h+hRVoqV9p9MvJWK/GnZ7vOymw2Odv4gNea7se1KTdrP19DUenklcj49iT4WA/wDI/b8+SyP1pLmg6N2Vzijg6ofEJIbl6i8x1kLOOCcNivMa3WSnXk08X/HI6enjBU0ma/DsUXOceem1/wAQuK+LJJmoQOTRHqVG3AOaA5uoBDhzkgyOygr0pbm2UJ6utBbJ45+ZBQg5XRbw1QE/Mf8A0VpnGZIzOkEgTyJMBYGDaSbBblDBl2WbAEHuRp5LoaCpWl/1/r/HvBTqIRi8l/Mi9hF685pxVqACSYCo1OJXho8yYXONrS7JeQAehB3HaI81kYgkLga3tCUZOEORvUKClxJsfUznxZTaPCS0kcsw2XrK7adOKbMjpBgDxObeYnUxfyWY6t1VvDOcCHuJgQeZ6LztSu5Scr5fHhw558DelStGxxVyubmaZCoZLrWrYlr3WptbOriYJ75f8qSk3KZApu8jPqVrypK/zY62JxquCyjPZh3lsxDYvI12su6FbLZaeJxrXRTghztB2vrusvE0C10QqaihCXcd1jPv0EJueJKxo0cXa5WbTIsGyHal2YtAm9+asDhzw3xWJ0G8LOxLCLBRynaSM0oRbe1mhSw+Z1nyReYEW7rl9b4kZtWSO55+ke6o0MQQr1N7MoDHt+IZLgZg3nWNRopLKap46q/HKtYzODi78ehSxDIMfwLylXLXB/LTvC1f0zY8TfEdgTlVTizBlADcuU25EHXz6KO1xvd2a9+RKFVSai0cVnvqjMSDl5RPeNx+FawldvwngkmoGu12EftGwWPQmVq0sLLSR8wuOvMKyFRbt3F2d7/0KsFFW5cjPNU7FWDSgU3jclp7/wCj7Lw4BwMR2VpuDLWeIgASb722VcZXg79MGZzjizKdZxmDYjVWsNU8BYe46Hmr3FMI10PkNdAmTAPc81l08Q1p8U21gT6EK6rSemnt5eq8SuM1VhhZL7sFTrgOeyHiQXCzpFpJ381UZwckksc7INJN3dZAsFbZig5rngQDJiZiwEGN7e6qfrjFlsanZaKecZfXoQp/Eyov6cbEFVjWPbDSxwBm5MmRJz6kaeimOPdzVotbUNORZ3hPe4BHsoMZwd7DbxDpr5hU/DqxTlHh4eXQmpwdoz4/slwtcOtOU8wlLBuYXBviBJd2JN/I+2iqUmncEfzqreDrO+K0izGzmP8AdYwAo06ik4p9ePhzIzW27iV6r7qfC1TtKs4moHeLKAOZi64o4YP8NuvLz5rYe5S7ufwRc045RXFJtV5mYbo4bOm4HPsrb3X8TnSN9T2Ggb5Kq/DPBDGES3xN2By2LeljqoauNOf4bmOa7XxW991TN7Emljm/H9cht3vDwXfit/3crus9jfEDPOQIKyweXtdWsO1pPjkgftAknvyHdYozUpbWld8+hmVNLNz6XCsGUEACQD6iVMAqVHibDzb3H4VxjwRIMr6Bp505RtBpnFnGSeUdIiLaIFeth2uiRcaHcLNxOCYTBJHZadU2WbiBBzdI95XG7SpRVNz23ZtUW74ZVbhaTbkO7mD7AqpisWJygjKYIjmLFdVuIuFhcKsKYedL8ua8lUqXjshb7W/2dSEH80yB5Oys4asean/+Kx18z2RqM1h6hSs4NQHzPLu5MeyjHSzklK6s/EnKtTatn7GdjMZmqNi4YZzXgEDQFWMLXc0/EyF3MzJn6qfH4cZPBENvA2G9gsQ1CLhYnF0Z2bvzXt3JQUakLI3qnF2uqsdfIGuDvDJaeZA2UGIpCo7+lLv+pEeZELPwzszh4sp2Ol+sLWZjiKTwSc4Ea8zlkeqkmqrcqj8brwXAqlD4TWzyMtmHAde4B20MK06o1zHGMpsGgW7qtVMCAuaTC4ho1Jha0ZWTilx9TZavlssMxxBncQlauarHHkM3qYXXE8CWVIGhAI9IPuFHQwr4MA3EKbUot06nV38ytbGlNEjMDZr2NzNcJIHzNO/ce/dUcTjHDw5XiDaQQT6rbw7jTphv7okbgSZVfEVm6ulzuZNvILNSnSaTi82V+nvwI06j3ZV1yLfDKxbSY0ubmi8kOuSTHXWFHjxUc4FxZlGzZP1A/gVBj2XLh2AtfZcUi4vLi6bbm8dzsp167lTUOXg+ngQ+Dabn7+hKcTBzOGc9SVC/F5joB2Cmr0Dy9Lrmhwyo7RsDmbKhSnLEfQvTppXbPXeItFMQXeB2+YH6KBrCVtYClTpGXOBf9OcL2tlkuDM8mbEa7nqFty026G+6vzS5L6cyj+RZ2Sx1M6hILejh7XVrEcSzmJIZuRqf8LzFU3OF25ZkAcxa5WbVBFlTCvOCcOX6MxjGo9zNOnRpOkZYEbGCe5UWFxhJNKflaIO5bsP5yVbDEkwNTZb7OFtLWk2e0QHCxvcjqJ2K2qOkqalNwx+L+BVVlGniWf6MLE0yCvcLUMwJW47hgfqfYBTUuFsZoL8zdbFPsms3eWCL1cNtuZhY4eJgJtc9yIt/OS4q1gdBHZbOO4T8SmQLOF2nk4fbZfLEukteC17bOHLkRzBVGr0T08r2umXaeUasccUa7cWRSIIGVwLcwAkHk4Dmo24qG2tOwsOWiq4Sqbiddf8AK1MPw0PYR8rgddjPNQhuqyjsebfvBiajT+bqVaeLM3WpSxUeJtuY2Kzm8KqA6T2IV6nhKkQG35mIH3K3tMq8X3U7+RTWdN8GjZY6QCN7ouMPSytDZJgandF7KDe1buPM5L44D2yuX4YFpB3U0I4qM4KSszKb5Hy+P4S9pkCRzH3C4pUCNRC+maLrp7bLz1bseMneDsb61krWaPmaZe95e4Q0QGg6uInxEJUx2XUA9wCtynhQTdY/FeEObdt2+47rR1HZ06K3U7vr1LqdWE5bZYIadeTLPCemnmoa3DS4nKIcNW6ebeigpU721U7cQ4VmmCSPoZnsuVjG/qbbi07xK7aGU+IEd7KWmC7Nazbg84iQBvIv/wBQr2Jxz3avyN5NufXf2WdVe2bF56lyxOnC+Hdfb39kZjKUuKz9zpwaQS1wI/kW1WtwXh2X+o8Qf2g6jqRsszCMbTIe0tJuYjTeZ2PZbeNxZDBFiRPYc1s6SEKbdSpxjbHnw98jX1EpPuR4M94jVEAgtDm3Ga47EbhZDXPqTMB0kE5pa1sfMI+kBRvxYb+0Fx3dc+QTD4yHZv8AH0VeqqQ1E03ZdeP54EqdFwjg6wVeKr6TzpAboPAJyxzkEGecrzF07pSqt+ERka4l7iJgimDFhuL7KSlAuKgnkG6eZWs4KWYcPT72uT4O9iCjw9zrxA9z2C6pPbTJtM2M7rQZi3G1n+V/ZZ3FGeLMNDr0duFZONOEVKDzfn7sIzlOW2Z7h8WWumnprGx7/lWKmMLnOcSYMQ0/tgXHrKysOS1wcNlsYfDNqmDadCNjFu+keiyt04qEXzWOXh+RVjGL3NGfiOIHQgf+R9l7hKsuGU5SetvNd4zhT2G4kcxcH8KFlKNlJwqxl30WrY4903TUlzM0QJa6NiYM22t7hVsTw7M+GeLtoO5Nl1wui8umIZB1EEm0R0iVuUWQuvo+zv5EfiVMXf1a4L3Y5k6nwXaJTwHCBTEm7vYdldDFNCQvTUtPClFRgsGjKpKTvIiaIXcr3KvMqtcCN7noWXxfhFOvrLXjR7bOH5HRaLgoi1U1aKqR2yWCynJwlui7M+do8DrU5zPY9o3MtMdREKxhcQWglsOzQbugARAge61sT4mFn9wI9RC+dxFIixEEQCOwXltZpv41SM6d1x95OjTm6/z2NShxNw1aD2JWlh8Y13Q8ivkqdQgrYo4kuAB233Vuj7QqRfedyFfTLijeRZg4uBY6heLvrtGg1e/4Zo/An0NVckLpF0Ckjyriq6ymIXDmKLiSTIWPheF0qb4a5LFBwRO6PP0zTfKJ7BZWNow4EABt5gaHY/VapdZcUhdc/VaKNaDjw93LKc3HJ83i6Kz/ANNtC+ydhWuN2hS08GxvytA8lxl2JJvLRuLXKKtY+awPDDYuEch+VL+oIIp1fC7YzZw2hbdalddOYC2CAe4B+q2J9kRcbQdn6+/fErep3O8l+j5fE4e6lwvC3G7hA9z2X0tDDtGjQPILuoxRpdjRjmbuSetfyo+ZxHCyyS0eEme1gI7WWfUYV9vEBUanC6bzOWO1lXX7H3O9N8eRKlrbfOj5/BvINjdXP0xq1BN2wc563ywecrWZwamNAT3JXopRYCAsUex53XxHhO9jE9VGTvHiY7+FFuxc3mBPqNVNgHO+JGQhggyRFxP5W3SEBcubJW3HsiPxFJN2WbFT1LkmpHjDJUwpjkPRc02KVdqNJI05PoRli6a1ewulco2I3CIikYCIiAKOo1SIhlFenSumKwjXjxDz3CnheOConSjNNSV7klJ3ujFPAb2dbqPwrFLhJH7o7C/lK0mtXS04dm0E72LZaio8XIaeGa0AAWXqlRdFRSVkii7CIikYCIiALktXSICMsXnw1KixYzciDV2CvSEyrG0XI3NXmRSwkJtM7iNoXa9hITaYbInNRrVNC8hNpnceKPIpYQBNpi5yGr3IukUrC54AvURDAREQBERAEREAREQBERAEREAREQBERAEREAREQBERAEREAREQBERAEREAREQBERAEREAREQBERAEREAREQBERAEREAREQBERAEREAREQBERAEREAREQBERAEREAREQBERAEREAREQBERAEREAREQBERAEREAREQH/2Q==">
            <a:extLst>
              <a:ext uri="{FF2B5EF4-FFF2-40B4-BE49-F238E27FC236}">
                <a16:creationId xmlns:a16="http://schemas.microsoft.com/office/drawing/2014/main" id="{F004D7E0-9226-465C-A895-BC4A00529D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8" name="AutoShape 16" descr="data:image/jpeg;base64,/9j/4AAQSkZJRgABAQAAAQABAAD/2wCEAAkGBhQSEBUSEhIWFBQVFhQUFhgYFRQVFxUVFRUVFBUXFRQXGyYeFxojGhQWHy8gIycpLCwsFR4xNTAqNSYrLCkBCQoKDgwOGg8PGiwkHSUsLDEsMjIvLCoqLSkwKiksLDQsNCwsLCw0LTAvKiksLyksLCwqLCwsLDAsKSwsLCwsLP/AABEIALcBEwMBIgACEQEDEQH/xAAbAAEAAwEBAQEAAAAAAAAAAAAAAwQFAgEGB//EADUQAAEDAgQEBAUDBAMBAAAAAAEAAhEDIQQSMUEFUWFxIoGRoRMyscHRFELwI1Lh8WKCkhX/xAAbAQEAAgMBAQAAAAAAAAAAAAAAAgMBBAUGB//EADERAAIBAwIDBgYCAgMAAAAAAAABAgMRIQQSMUFRBSJhcbHwEzKBkaHhFMHR8SMzQv/aAAwDAQACEQMRAD8A/cUREAREQBERAEREAREQBERAEREAREQBERAEREAREQBERAEREAREQBERAEREAREQBERAEREAREQBERAEREAREQBERAEREAREQBERAEREAREQBERAEREAREQBERAEREAREQBERAEREAREQBERAEXDqwGpAVLinEfh0i9sOggeRMLXq6iFKLk3wVycYSk0lzLFXGAGNT/N1GcaeQ9ZWc52YSDY3Vb4sG5C8/PtSrLhg3I6dM3qeLB1sq7+KtNqZDjJBOwjXTVZtXFSzKAXF1gOZ/wqL2nCH+ow5CAA5txJMwRsZPsoT7T1DjaHDF3099SUNLF+fJdTdONdzHopmYx37hbmsb9U0jMDA62VapxcNOXPfkLn2VUe0pwd3L+yf8bdhI+oqYgBsg9lW/WmJmRyWT8V3wXOn90gbgRBt6lZ5xR5q2v2rJuLWMfkxT0l7+Z9hh8UHi3mFNK+ewGJDcj51OU+cX7fhXX8QzgFphpv1P4XSp9qwVNOfzdF6mtPTtSsuBp5l7KwqmLby/nmVawuIB0cR6LMO1Yylbb+SMqDSuaaKHD4kOJA1bE+d1MurTqRqRUo8ChprDCIimYCIiAIiIAiIgCLxzoEqnVxx2EDmfsFTVrwpLvMlGLlwLqKjRxDidR7KejiZcWxcAHoQZ08wq6Wrp1HZGXBonREW0QCIiAIvCYVR+Nn5dOZ+3NVVa0KSvJkoxcuBbJWZi8YdBYfVQYriVRpbADg4wLXO8DuAVBWxjH6G+4NiO4K89re0t/dhddTbpUGndo9GK2Eel/VVeLOBokXkkR1PbdQOqmfCJUlFrsweW5svyiQGg/3GdT9FxnU+L3H6cDoKmoNS6GmzANYABIkCW/tBi8bi+wKidgWSbEka3tOsKE8TIN2ejgVBwzigl7XSAXFwcdCD/cRpGis1VSjhQS+1ilU6qTkWH5RqDOliAI9EaQbB8A63zDzCp451+f09VDQDnGGi65yr963pxL1SvG9y7TbSDnMLYgA+EkB0mPl0BXdOlTZLsoBOw+51XmGwAY857vMGdh0UeJ3J0T4rWHFYv7fkRxJ2Tdi1iYcyNz7dPT6qpU4URUyTY/LNpH5VduJIuPL89VLWpg2BLzEk+UlMVLyis49/UlGEoYTwa2A4UGmXGQNuqqVafwXEBwdTNwARnZ0jcKL9S3KMoIlt/E47kQJPRVn4/LYNb5iT6rZVek47dqTX/q9/wCli2CuFOpJtsnqEu+USpqMs+e24Hb/AGquHxUmR4T0/CsY2tNRlw50RA1LTJsOYg2Ve/utxecEpJ328ifD1i2SKkFxkw3y1KtUsW/++e4H2hZTzuvKGIg6repaudNKMZO3myuVFSV/8H01CvNiIKnWDUrk5YJBkHsO28q+7ioH7He30JXodJ2lTmnGpLKOfOi+RfRV6GOa6wMHkbFWF1YTjNXi7lDTWGERFMwElcveACSYAWZW4iTpYfz+QtavqIUVeROFNz4FqpUme8Dy1P2WVjSQVYw9MucSXEO10sR/yHMcxCnqYLPYn0Xma8a+qlvivLPjz9/U2oNU5ZM/B1iTC2cPRg5jqQB5CfyvMLgms0F+e6sBdnQ6J0bSqcfQqrVVN93geoiLrGuEReFYbsDO4pWPy7alZFTFXhX8TWLqr6cXbB8iFl4il4sou7kLnzjReL1uplOrJ9Hb7cjraeCSsy0ytnez/iQ7tAMfVXqjg4iQD3AKyBU+GIBvufsFy7GNP9xPMu+wUaWqhGHey378ScqO544GjXec5EQABl7ESfdYuN1V12I/pOMiRcTJPrsvH4QPa0gwSGkixgkA6rm1nOblL68Syl/x8fIzKdWFcbjnAtcBcT5ggi55T9FLV4IYBY4TqZFlPQYKlKYAduBtFvQqjvxtyzctnVpyV+PIgZUa52aoA7poArv6em8fKB2ssapYq2MQW0yTabNnmd+tln4l+V/z9yFSm8bWcYfFODC/5jOUBztm6Rbxax5LSoBlaJADo0zE6awICx6bmsGkuNhyaPyrtCPiUoN8zSfUD8q6lBJqTs07XX198PqYqw4tY42ZBxW1ZwGjYaPSfuquGrZST0I9Vp8YwJNV7hocp9o+xWeMEeSjXbpVpW5N/otpTjKmrvkjT4bwwVKUkwbwfzzFlTxXCajTpmHMfhXMHjXsZAaMrQB2Jvc7rx2O+IMuhLmhwn9tzboYhbO3TypJ5UkvK9jXUqsZt8inQouBALTJuBuew3XoaWVhUcPEB4WzpIIl0bxNuq0K1VkRlHdZeKD5zXdsOZHLqbrSu6feTz6fgthJ1HnFy87FZ7ucwHll+67w5AMljXdpB8lifFB3V3CPI3Vq1Dunb+/UzOhtjgmpwcQ8ibjMJ1sACO4v6qy6tCjZic2JY3UmZ6QCZB2Og81Lj8LB+YDobK+De2VTlufgUO25Rl0RNRrtIhw81pYKtIykzH0WHhcI43kEdCCvcHjy5zi2QAcoPMc/ZdHTa2VCUW1h+hRVoqV9p9MvJWK/GnZ7vOymw2Odv4gNea7se1KTdrP19DUenklcj49iT4WA/wDI/b8+SyP1pLmg6N2Vzijg6ofEJIbl6i8x1kLOOCcNivMa3WSnXk08X/HI6enjBU0ma/DsUXOceem1/wAQuK+LJJmoQOTRHqVG3AOaA5uoBDhzkgyOygr0pbm2UJ6utBbJ45+ZBQg5XRbw1QE/Mf8A0VpnGZIzOkEgTyJMBYGDaSbBblDBl2WbAEHuRp5LoaCpWl/1/r/HvBTqIRi8l/Mi9hF685pxVqACSYCo1OJXho8yYXONrS7JeQAehB3HaI81kYgkLga3tCUZOEORvUKClxJsfUznxZTaPCS0kcsw2XrK7adOKbMjpBgDxObeYnUxfyWY6t1VvDOcCHuJgQeZ6LztSu5Scr5fHhw558DelStGxxVyubmaZCoZLrWrYlr3WptbOriYJ75f8qSk3KZApu8jPqVrypK/zY62JxquCyjPZh3lsxDYvI12su6FbLZaeJxrXRTghztB2vrusvE0C10QqaihCXcd1jPv0EJueJKxo0cXa5WbTIsGyHal2YtAm9+asDhzw3xWJ0G8LOxLCLBRynaSM0oRbe1mhSw+Z1nyReYEW7rl9b4kZtWSO55+ke6o0MQQr1N7MoDHt+IZLgZg3nWNRopLKap46q/HKtYzODi78ehSxDIMfwLylXLXB/LTvC1f0zY8TfEdgTlVTizBlADcuU25EHXz6KO1xvd2a9+RKFVSai0cVnvqjMSDl5RPeNx+FawldvwngkmoGu12EftGwWPQmVq0sLLSR8wuOvMKyFRbt3F2d7/0KsFFW5cjPNU7FWDSgU3jclp7/wCj7Lw4BwMR2VpuDLWeIgASb722VcZXg79MGZzjizKdZxmDYjVWsNU8BYe46Hmr3FMI10PkNdAmTAPc81l08Q1p8U21gT6EK6rSemnt5eq8SuM1VhhZL7sFTrgOeyHiQXCzpFpJ381UZwckksc7INJN3dZAsFbZig5rngQDJiZiwEGN7e6qfrjFlsanZaKecZfXoQp/Eyov6cbEFVjWPbDSxwBm5MmRJz6kaeimOPdzVotbUNORZ3hPe4BHsoMZwd7DbxDpr5hU/DqxTlHh4eXQmpwdoz4/slwtcOtOU8wlLBuYXBviBJd2JN/I+2iqUmncEfzqreDrO+K0izGzmP8AdYwAo06ik4p9ePhzIzW27iV6r7qfC1TtKs4moHeLKAOZi64o4YP8NuvLz5rYe5S7ufwRc045RXFJtV5mYbo4bOm4HPsrb3X8TnSN9T2Ggb5Kq/DPBDGES3xN2By2LeljqoauNOf4bmOa7XxW991TN7Emljm/H9cht3vDwXfit/3crus9jfEDPOQIKyweXtdWsO1pPjkgftAknvyHdYozUpbWld8+hmVNLNz6XCsGUEACQD6iVMAqVHibDzb3H4VxjwRIMr6Bp505RtBpnFnGSeUdIiLaIFeth2uiRcaHcLNxOCYTBJHZadU2WbiBBzdI95XG7SpRVNz23ZtUW74ZVbhaTbkO7mD7AqpisWJygjKYIjmLFdVuIuFhcKsKYedL8ua8lUqXjshb7W/2dSEH80yB5Oys4asean/+Kx18z2RqM1h6hSs4NQHzPLu5MeyjHSzklK6s/EnKtTatn7GdjMZmqNi4YZzXgEDQFWMLXc0/EyF3MzJn6qfH4cZPBENvA2G9gsQ1CLhYnF0Z2bvzXt3JQUakLI3qnF2uqsdfIGuDvDJaeZA2UGIpCo7+lLv+pEeZELPwzszh4sp2Ol+sLWZjiKTwSc4Ea8zlkeqkmqrcqj8brwXAqlD4TWzyMtmHAde4B20MK06o1zHGMpsGgW7qtVMCAuaTC4ho1Jha0ZWTilx9TZavlssMxxBncQlauarHHkM3qYXXE8CWVIGhAI9IPuFHQwr4MA3EKbUot06nV38ytbGlNEjMDZr2NzNcJIHzNO/ce/dUcTjHDw5XiDaQQT6rbw7jTphv7okbgSZVfEVm6ulzuZNvILNSnSaTi82V+nvwI06j3ZV1yLfDKxbSY0ubmi8kOuSTHXWFHjxUc4FxZlGzZP1A/gVBj2XLh2AtfZcUi4vLi6bbm8dzsp167lTUOXg+ngQ+Dabn7+hKcTBzOGc9SVC/F5joB2Cmr0Dy9Lrmhwyo7RsDmbKhSnLEfQvTppXbPXeItFMQXeB2+YH6KBrCVtYClTpGXOBf9OcL2tlkuDM8mbEa7nqFty026G+6vzS5L6cyj+RZ2Sx1M6hILejh7XVrEcSzmJIZuRqf8LzFU3OF25ZkAcxa5WbVBFlTCvOCcOX6MxjGo9zNOnRpOkZYEbGCe5UWFxhJNKflaIO5bsP5yVbDEkwNTZb7OFtLWk2e0QHCxvcjqJ2K2qOkqalNwx+L+BVVlGniWf6MLE0yCvcLUMwJW47hgfqfYBTUuFsZoL8zdbFPsms3eWCL1cNtuZhY4eJgJtc9yIt/OS4q1gdBHZbOO4T8SmQLOF2nk4fbZfLEukteC17bOHLkRzBVGr0T08r2umXaeUasccUa7cWRSIIGVwLcwAkHk4Dmo24qG2tOwsOWiq4Sqbiddf8AK1MPw0PYR8rgddjPNQhuqyjsebfvBiajT+bqVaeLM3WpSxUeJtuY2Kzm8KqA6T2IV6nhKkQG35mIH3K3tMq8X3U7+RTWdN8GjZY6QCN7ouMPSytDZJgandF7KDe1buPM5L44D2yuX4YFpB3U0I4qM4KSszKb5Hy+P4S9pkCRzH3C4pUCNRC+maLrp7bLz1bseMneDsb61krWaPmaZe95e4Q0QGg6uInxEJUx2XUA9wCtynhQTdY/FeEObdt2+47rR1HZ06K3U7vr1LqdWE5bZYIadeTLPCemnmoa3DS4nKIcNW6ebeigpU721U7cQ4VmmCSPoZnsuVjG/qbbi07xK7aGU+IEd7KWmC7Nazbg84iQBvIv/wBQr2Jxz3avyN5NufXf2WdVe2bF56lyxOnC+Hdfb39kZjKUuKz9zpwaQS1wI/kW1WtwXh2X+o8Qf2g6jqRsszCMbTIe0tJuYjTeZ2PZbeNxZDBFiRPYc1s6SEKbdSpxjbHnw98jX1EpPuR4M94jVEAgtDm3Ga47EbhZDXPqTMB0kE5pa1sfMI+kBRvxYb+0Fx3dc+QTD4yHZv8AH0VeqqQ1E03ZdeP54EqdFwjg6wVeKr6TzpAboPAJyxzkEGecrzF07pSqt+ERka4l7iJgimDFhuL7KSlAuKgnkG6eZWs4KWYcPT72uT4O9iCjw9zrxA9z2C6pPbTJtM2M7rQZi3G1n+V/ZZ3FGeLMNDr0duFZONOEVKDzfn7sIzlOW2Z7h8WWumnprGx7/lWKmMLnOcSYMQ0/tgXHrKysOS1wcNlsYfDNqmDadCNjFu+keiyt04qEXzWOXh+RVjGL3NGfiOIHQgf+R9l7hKsuGU5SetvNd4zhT2G4kcxcH8KFlKNlJwqxl30WrY4903TUlzM0QJa6NiYM22t7hVsTw7M+GeLtoO5Nl1wui8umIZB1EEm0R0iVuUWQuvo+zv5EfiVMXf1a4L3Y5k6nwXaJTwHCBTEm7vYdldDFNCQvTUtPClFRgsGjKpKTvIiaIXcr3KvMqtcCN7noWXxfhFOvrLXjR7bOH5HRaLgoi1U1aKqR2yWCynJwlui7M+do8DrU5zPY9o3MtMdREKxhcQWglsOzQbugARAge61sT4mFn9wI9RC+dxFIixEEQCOwXltZpv41SM6d1x95OjTm6/z2NShxNw1aD2JWlh8Y13Q8ivkqdQgrYo4kuAB233Vuj7QqRfedyFfTLijeRZg4uBY6heLvrtGg1e/4Zo/An0NVckLpF0Ckjyriq6ymIXDmKLiSTIWPheF0qb4a5LFBwRO6PP0zTfKJ7BZWNow4EABt5gaHY/VapdZcUhdc/VaKNaDjw93LKc3HJ83i6Kz/ANNtC+ydhWuN2hS08GxvytA8lxl2JJvLRuLXKKtY+awPDDYuEch+VL+oIIp1fC7YzZw2hbdalddOYC2CAe4B+q2J9kRcbQdn6+/fErep3O8l+j5fE4e6lwvC3G7hA9z2X0tDDtGjQPILuoxRpdjRjmbuSetfyo+ZxHCyyS0eEme1gI7WWfUYV9vEBUanC6bzOWO1lXX7H3O9N8eRKlrbfOj5/BvINjdXP0xq1BN2wc563ywecrWZwamNAT3JXopRYCAsUex53XxHhO9jE9VGTvHiY7+FFuxc3mBPqNVNgHO+JGQhggyRFxP5W3SEBcubJW3HsiPxFJN2WbFT1LkmpHjDJUwpjkPRc02KVdqNJI05PoRli6a1ewulco2I3CIikYCIiAKOo1SIhlFenSumKwjXjxDz3CnheOConSjNNSV7klJ3ujFPAb2dbqPwrFLhJH7o7C/lK0mtXS04dm0E72LZaio8XIaeGa0AAWXqlRdFRSVkii7CIikYCIiALktXSICMsXnw1KixYzciDV2CvSEyrG0XI3NXmRSwkJtM7iNoXa9hITaYbInNRrVNC8hNpnceKPIpYQBNpi5yGr3IukUrC54AvURDAREQBERAEREAREQBERAEREAREQBERAEREAREQBERAEREAREQBERAEREAREQBERAEREAREQBERAEREAREQBERAEREAREQBERAEREAREQBERAEREAREQBERAEREAREQBERAEREAREQBERAEREAREQBERAEREAREQH/2Q==">
            <a:extLst>
              <a:ext uri="{FF2B5EF4-FFF2-40B4-BE49-F238E27FC236}">
                <a16:creationId xmlns:a16="http://schemas.microsoft.com/office/drawing/2014/main" id="{89E4D6E1-53FB-4BCD-9A46-6FEB79833C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9" name="AutoShape 18" descr="data:image/jpeg;base64,/9j/4AAQSkZJRgABAQAAAQABAAD/2wCEAAkGBhQSEBUSEhIWFBQVFhQUFhgYFRQVFxUVFRUVFBUXFRQXGyYeFxojGhQWHy8gIycpLCwsFR4xNTAqNSYrLCkBCQoKDgwOGg8PGiwkHSUsLDEsMjIvLCoqLSkwKiksLDQsNCwsLCw0LTAvKiksLyksLCwqLCwsLDAsKSwsLCwsLP/AABEIALcBEwMBIgACEQEDEQH/xAAbAAEAAwEBAQEAAAAAAAAAAAAAAwQFAgEGB//EADUQAAEDAgQEBAUDBAMBAAAAAAEAAhEDIQQSMUEFUWFxIoGRoRMyscHRFELwI1Lh8WKCkhX/xAAbAQEAAgMBAQAAAAAAAAAAAAAAAgMBBAUGB//EADERAAIBAwIDBgYCAgMAAAAAAAABAgMRIQQSMUFRBSJhcbHwEzKBkaHhFMHR8SMzQv/aAAwDAQACEQMRAD8A/cUREAREQBERAEREAREQBERAEREAREQBERAEREAREQBERAEREAREQBERAEREAREQBERAEREAREQBERAEREAREQBERAEREAREQBERAEREAREQBERAEREAREQBERAEREAREQBERAEREAREQBERAEXDqwGpAVLinEfh0i9sOggeRMLXq6iFKLk3wVycYSk0lzLFXGAGNT/N1GcaeQ9ZWc52YSDY3Vb4sG5C8/PtSrLhg3I6dM3qeLB1sq7+KtNqZDjJBOwjXTVZtXFSzKAXF1gOZ/wqL2nCH+ow5CAA5txJMwRsZPsoT7T1DjaHDF3099SUNLF+fJdTdONdzHopmYx37hbmsb9U0jMDA62VapxcNOXPfkLn2VUe0pwd3L+yf8bdhI+oqYgBsg9lW/WmJmRyWT8V3wXOn90gbgRBt6lZ5xR5q2v2rJuLWMfkxT0l7+Z9hh8UHi3mFNK+ewGJDcj51OU+cX7fhXX8QzgFphpv1P4XSp9qwVNOfzdF6mtPTtSsuBp5l7KwqmLby/nmVawuIB0cR6LMO1Yylbb+SMqDSuaaKHD4kOJA1bE+d1MurTqRqRUo8ChprDCIimYCIiAIiIAiIgCLxzoEqnVxx2EDmfsFTVrwpLvMlGLlwLqKjRxDidR7KejiZcWxcAHoQZ08wq6Wrp1HZGXBonREW0QCIiAIvCYVR+Nn5dOZ+3NVVa0KSvJkoxcuBbJWZi8YdBYfVQYriVRpbADg4wLXO8DuAVBWxjH6G+4NiO4K89re0t/dhddTbpUGndo9GK2Eel/VVeLOBokXkkR1PbdQOqmfCJUlFrsweW5svyiQGg/3GdT9FxnU+L3H6cDoKmoNS6GmzANYABIkCW/tBi8bi+wKidgWSbEka3tOsKE8TIN2ejgVBwzigl7XSAXFwcdCD/cRpGis1VSjhQS+1ilU6qTkWH5RqDOliAI9EaQbB8A63zDzCp451+f09VDQDnGGi65yr963pxL1SvG9y7TbSDnMLYgA+EkB0mPl0BXdOlTZLsoBOw+51XmGwAY857vMGdh0UeJ3J0T4rWHFYv7fkRxJ2Tdi1iYcyNz7dPT6qpU4URUyTY/LNpH5VduJIuPL89VLWpg2BLzEk+UlMVLyis49/UlGEoYTwa2A4UGmXGQNuqqVafwXEBwdTNwARnZ0jcKL9S3KMoIlt/E47kQJPRVn4/LYNb5iT6rZVek47dqTX/q9/wCli2CuFOpJtsnqEu+USpqMs+e24Hb/AGquHxUmR4T0/CsY2tNRlw50RA1LTJsOYg2Ve/utxecEpJ328ifD1i2SKkFxkw3y1KtUsW/++e4H2hZTzuvKGIg6repaudNKMZO3myuVFSV/8H01CvNiIKnWDUrk5YJBkHsO28q+7ioH7He30JXodJ2lTmnGpLKOfOi+RfRV6GOa6wMHkbFWF1YTjNXi7lDTWGERFMwElcveACSYAWZW4iTpYfz+QtavqIUVeROFNz4FqpUme8Dy1P2WVjSQVYw9MucSXEO10sR/yHMcxCnqYLPYn0Xma8a+qlvivLPjz9/U2oNU5ZM/B1iTC2cPRg5jqQB5CfyvMLgms0F+e6sBdnQ6J0bSqcfQqrVVN93geoiLrGuEReFYbsDO4pWPy7alZFTFXhX8TWLqr6cXbB8iFl4il4sou7kLnzjReL1uplOrJ9Hb7cjraeCSsy0ytnez/iQ7tAMfVXqjg4iQD3AKyBU+GIBvufsFy7GNP9xPMu+wUaWqhGHey378ScqO544GjXec5EQABl7ESfdYuN1V12I/pOMiRcTJPrsvH4QPa0gwSGkixgkA6rm1nOblL68Syl/x8fIzKdWFcbjnAtcBcT5ggi55T9FLV4IYBY4TqZFlPQYKlKYAduBtFvQqjvxtyzctnVpyV+PIgZUa52aoA7poArv6em8fKB2ssapYq2MQW0yTabNnmd+tln4l+V/z9yFSm8bWcYfFODC/5jOUBztm6Rbxax5LSoBlaJADo0zE6awICx6bmsGkuNhyaPyrtCPiUoN8zSfUD8q6lBJqTs07XX198PqYqw4tY42ZBxW1ZwGjYaPSfuquGrZST0I9Vp8YwJNV7hocp9o+xWeMEeSjXbpVpW5N/otpTjKmrvkjT4bwwVKUkwbwfzzFlTxXCajTpmHMfhXMHjXsZAaMrQB2Jvc7rx2O+IMuhLmhwn9tzboYhbO3TypJ5UkvK9jXUqsZt8inQouBALTJuBuew3XoaWVhUcPEB4WzpIIl0bxNuq0K1VkRlHdZeKD5zXdsOZHLqbrSu6feTz6fgthJ1HnFy87FZ7ucwHll+67w5AMljXdpB8lifFB3V3CPI3Vq1Dunb+/UzOhtjgmpwcQ8ibjMJ1sACO4v6qy6tCjZic2JY3UmZ6QCZB2Og81Lj8LB+YDobK+De2VTlufgUO25Rl0RNRrtIhw81pYKtIykzH0WHhcI43kEdCCvcHjy5zi2QAcoPMc/ZdHTa2VCUW1h+hRVoqV9p9MvJWK/GnZ7vOymw2Odv4gNea7se1KTdrP19DUenklcj49iT4WA/wDI/b8+SyP1pLmg6N2Vzijg6ofEJIbl6i8x1kLOOCcNivMa3WSnXk08X/HI6enjBU0ma/DsUXOceem1/wAQuK+LJJmoQOTRHqVG3AOaA5uoBDhzkgyOygr0pbm2UJ6utBbJ45+ZBQg5XRbw1QE/Mf8A0VpnGZIzOkEgTyJMBYGDaSbBblDBl2WbAEHuRp5LoaCpWl/1/r/HvBTqIRi8l/Mi9hF685pxVqACSYCo1OJXho8yYXONrS7JeQAehB3HaI81kYgkLga3tCUZOEORvUKClxJsfUznxZTaPCS0kcsw2XrK7adOKbMjpBgDxObeYnUxfyWY6t1VvDOcCHuJgQeZ6LztSu5Scr5fHhw558DelStGxxVyubmaZCoZLrWrYlr3WptbOriYJ75f8qSk3KZApu8jPqVrypK/zY62JxquCyjPZh3lsxDYvI12su6FbLZaeJxrXRTghztB2vrusvE0C10QqaihCXcd1jPv0EJueJKxo0cXa5WbTIsGyHal2YtAm9+asDhzw3xWJ0G8LOxLCLBRynaSM0oRbe1mhSw+Z1nyReYEW7rl9b4kZtWSO55+ke6o0MQQr1N7MoDHt+IZLgZg3nWNRopLKap46q/HKtYzODi78ehSxDIMfwLylXLXB/LTvC1f0zY8TfEdgTlVTizBlADcuU25EHXz6KO1xvd2a9+RKFVSai0cVnvqjMSDl5RPeNx+FawldvwngkmoGu12EftGwWPQmVq0sLLSR8wuOvMKyFRbt3F2d7/0KsFFW5cjPNU7FWDSgU3jclp7/wCj7Lw4BwMR2VpuDLWeIgASb722VcZXg79MGZzjizKdZxmDYjVWsNU8BYe46Hmr3FMI10PkNdAmTAPc81l08Q1p8U21gT6EK6rSemnt5eq8SuM1VhhZL7sFTrgOeyHiQXCzpFpJ381UZwckksc7INJN3dZAsFbZig5rngQDJiZiwEGN7e6qfrjFlsanZaKecZfXoQp/Eyov6cbEFVjWPbDSxwBm5MmRJz6kaeimOPdzVotbUNORZ3hPe4BHsoMZwd7DbxDpr5hU/DqxTlHh4eXQmpwdoz4/slwtcOtOU8wlLBuYXBviBJd2JN/I+2iqUmncEfzqreDrO+K0izGzmP8AdYwAo06ik4p9ePhzIzW27iV6r7qfC1TtKs4moHeLKAOZi64o4YP8NuvLz5rYe5S7ufwRc045RXFJtV5mYbo4bOm4HPsrb3X8TnSN9T2Ggb5Kq/DPBDGES3xN2By2LeljqoauNOf4bmOa7XxW991TN7Emljm/H9cht3vDwXfit/3crus9jfEDPOQIKyweXtdWsO1pPjkgftAknvyHdYozUpbWld8+hmVNLNz6XCsGUEACQD6iVMAqVHibDzb3H4VxjwRIMr6Bp505RtBpnFnGSeUdIiLaIFeth2uiRcaHcLNxOCYTBJHZadU2WbiBBzdI95XG7SpRVNz23ZtUW74ZVbhaTbkO7mD7AqpisWJygjKYIjmLFdVuIuFhcKsKYedL8ua8lUqXjshb7W/2dSEH80yB5Oys4asean/+Kx18z2RqM1h6hSs4NQHzPLu5MeyjHSzklK6s/EnKtTatn7GdjMZmqNi4YZzXgEDQFWMLXc0/EyF3MzJn6qfH4cZPBENvA2G9gsQ1CLhYnF0Z2bvzXt3JQUakLI3qnF2uqsdfIGuDvDJaeZA2UGIpCo7+lLv+pEeZELPwzszh4sp2Ol+sLWZjiKTwSc4Ea8zlkeqkmqrcqj8brwXAqlD4TWzyMtmHAde4B20MK06o1zHGMpsGgW7qtVMCAuaTC4ho1Jha0ZWTilx9TZavlssMxxBncQlauarHHkM3qYXXE8CWVIGhAI9IPuFHQwr4MA3EKbUot06nV38ytbGlNEjMDZr2NzNcJIHzNO/ce/dUcTjHDw5XiDaQQT6rbw7jTphv7okbgSZVfEVm6ulzuZNvILNSnSaTi82V+nvwI06j3ZV1yLfDKxbSY0ubmi8kOuSTHXWFHjxUc4FxZlGzZP1A/gVBj2XLh2AtfZcUi4vLi6bbm8dzsp167lTUOXg+ngQ+Dabn7+hKcTBzOGc9SVC/F5joB2Cmr0Dy9Lrmhwyo7RsDmbKhSnLEfQvTppXbPXeItFMQXeB2+YH6KBrCVtYClTpGXOBf9OcL2tlkuDM8mbEa7nqFty026G+6vzS5L6cyj+RZ2Sx1M6hILejh7XVrEcSzmJIZuRqf8LzFU3OF25ZkAcxa5WbVBFlTCvOCcOX6MxjGo9zNOnRpOkZYEbGCe5UWFxhJNKflaIO5bsP5yVbDEkwNTZb7OFtLWk2e0QHCxvcjqJ2K2qOkqalNwx+L+BVVlGniWf6MLE0yCvcLUMwJW47hgfqfYBTUuFsZoL8zdbFPsms3eWCL1cNtuZhY4eJgJtc9yIt/OS4q1gdBHZbOO4T8SmQLOF2nk4fbZfLEukteC17bOHLkRzBVGr0T08r2umXaeUasccUa7cWRSIIGVwLcwAkHk4Dmo24qG2tOwsOWiq4Sqbiddf8AK1MPw0PYR8rgddjPNQhuqyjsebfvBiajT+bqVaeLM3WpSxUeJtuY2Kzm8KqA6T2IV6nhKkQG35mIH3K3tMq8X3U7+RTWdN8GjZY6QCN7ouMPSytDZJgandF7KDe1buPM5L44D2yuX4YFpB3U0I4qM4KSszKb5Hy+P4S9pkCRzH3C4pUCNRC+maLrp7bLz1bseMneDsb61krWaPmaZe95e4Q0QGg6uInxEJUx2XUA9wCtynhQTdY/FeEObdt2+47rR1HZ06K3U7vr1LqdWE5bZYIadeTLPCemnmoa3DS4nKIcNW6ebeigpU721U7cQ4VmmCSPoZnsuVjG/qbbi07xK7aGU+IEd7KWmC7Nazbg84iQBvIv/wBQr2Jxz3avyN5NufXf2WdVe2bF56lyxOnC+Hdfb39kZjKUuKz9zpwaQS1wI/kW1WtwXh2X+o8Qf2g6jqRsszCMbTIe0tJuYjTeZ2PZbeNxZDBFiRPYc1s6SEKbdSpxjbHnw98jX1EpPuR4M94jVEAgtDm3Ga47EbhZDXPqTMB0kE5pa1sfMI+kBRvxYb+0Fx3dc+QTD4yHZv8AH0VeqqQ1E03ZdeP54EqdFwjg6wVeKr6TzpAboPAJyxzkEGecrzF07pSqt+ERka4l7iJgimDFhuL7KSlAuKgnkG6eZWs4KWYcPT72uT4O9iCjw9zrxA9z2C6pPbTJtM2M7rQZi3G1n+V/ZZ3FGeLMNDr0duFZONOEVKDzfn7sIzlOW2Z7h8WWumnprGx7/lWKmMLnOcSYMQ0/tgXHrKysOS1wcNlsYfDNqmDadCNjFu+keiyt04qEXzWOXh+RVjGL3NGfiOIHQgf+R9l7hKsuGU5SetvNd4zhT2G4kcxcH8KFlKNlJwqxl30WrY4903TUlzM0QJa6NiYM22t7hVsTw7M+GeLtoO5Nl1wui8umIZB1EEm0R0iVuUWQuvo+zv5EfiVMXf1a4L3Y5k6nwXaJTwHCBTEm7vYdldDFNCQvTUtPClFRgsGjKpKTvIiaIXcr3KvMqtcCN7noWXxfhFOvrLXjR7bOH5HRaLgoi1U1aKqR2yWCynJwlui7M+do8DrU5zPY9o3MtMdREKxhcQWglsOzQbugARAge61sT4mFn9wI9RC+dxFIixEEQCOwXltZpv41SM6d1x95OjTm6/z2NShxNw1aD2JWlh8Y13Q8ivkqdQgrYo4kuAB233Vuj7QqRfedyFfTLijeRZg4uBY6heLvrtGg1e/4Zo/An0NVckLpF0Ckjyriq6ymIXDmKLiSTIWPheF0qb4a5LFBwRO6PP0zTfKJ7BZWNow4EABt5gaHY/VapdZcUhdc/VaKNaDjw93LKc3HJ83i6Kz/ANNtC+ydhWuN2hS08GxvytA8lxl2JJvLRuLXKKtY+awPDDYuEch+VL+oIIp1fC7YzZw2hbdalddOYC2CAe4B+q2J9kRcbQdn6+/fErep3O8l+j5fE4e6lwvC3G7hA9z2X0tDDtGjQPILuoxRpdjRjmbuSetfyo+ZxHCyyS0eEme1gI7WWfUYV9vEBUanC6bzOWO1lXX7H3O9N8eRKlrbfOj5/BvINjdXP0xq1BN2wc563ywecrWZwamNAT3JXopRYCAsUex53XxHhO9jE9VGTvHiY7+FFuxc3mBPqNVNgHO+JGQhggyRFxP5W3SEBcubJW3HsiPxFJN2WbFT1LkmpHjDJUwpjkPRc02KVdqNJI05PoRli6a1ewulco2I3CIikYCIiAKOo1SIhlFenSumKwjXjxDz3CnheOConSjNNSV7klJ3ujFPAb2dbqPwrFLhJH7o7C/lK0mtXS04dm0E72LZaio8XIaeGa0AAWXqlRdFRSVkii7CIikYCIiALktXSICMsXnw1KixYzciDV2CvSEyrG0XI3NXmRSwkJtM7iNoXa9hITaYbInNRrVNC8hNpnceKPIpYQBNpi5yGr3IukUrC54AvURDAREQBERAEREAREQBERAEREAREQBERAEREAREQBERAEREAREQBERAEREAREQBERAEREAREQBERAEREAREQBERAEREAREQBERAEREAREQBERAEREAREQBERAEREAREQBERAEREAREQBERAEREAREQBERAEREAREQH/2Q==">
            <a:extLst>
              <a:ext uri="{FF2B5EF4-FFF2-40B4-BE49-F238E27FC236}">
                <a16:creationId xmlns:a16="http://schemas.microsoft.com/office/drawing/2014/main" id="{0FB91981-D52A-49B4-B0F7-DCB33A3C6D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2BC0D0-AF74-467C-8303-FAAD39C3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F3A64742-232F-492D-B35D-5A17331ED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2804" y="1481138"/>
            <a:ext cx="11576116" cy="49958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alt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as fuel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body. (caloric value: </a:t>
            </a:r>
            <a:r>
              <a:rPr lang="en-US" alt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Kcals/gm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Deposits of fats underneath the skin - exert </a:t>
            </a:r>
            <a:r>
              <a:rPr lang="en-US" altLang="en-US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insulating effects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mesenteric fat around organs (kidney) - </a:t>
            </a:r>
            <a:r>
              <a:rPr lang="en-US" altLang="en-US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padding and protecting internal organs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en-US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materials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(cholesterol – hormone synthesis)</a:t>
            </a:r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747F2ECD-8426-4A75-8B32-F84C43145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579844B-8BA2-4691-9D88-B36FFEF6FF17}" type="slidenum">
              <a:rPr lang="en-US" altLang="en-US"/>
              <a:pPr/>
              <a:t>7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BEBFE0-0302-405A-8BE9-21B4DA294FD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Significance  of Fats</a:t>
            </a:r>
            <a:endParaRPr lang="en-IN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E36685C-D8CA-44D2-B851-7F6D42260C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8218" y="1481138"/>
            <a:ext cx="11481847" cy="49196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alt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Lipids supply the essential fatty acids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cannot be synthesized in the body.</a:t>
            </a:r>
          </a:p>
          <a:p>
            <a:pPr marL="0" indent="0">
              <a:buNone/>
            </a:pPr>
            <a:r>
              <a:rPr lang="en-US" alt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 system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particularly rich in lipids.</a:t>
            </a:r>
          </a:p>
          <a:p>
            <a:pPr marL="0" indent="0">
              <a:buNone/>
            </a:pPr>
            <a:r>
              <a:rPr lang="en-US" altLang="en-US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Vitamins A, D, E and K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fat soluble. </a:t>
            </a:r>
          </a:p>
          <a:p>
            <a:pPr marL="319088" indent="-319088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 lipid/fat is needed for absorbing these vitamins)</a:t>
            </a:r>
          </a:p>
          <a:p>
            <a:pPr marL="0" indent="0">
              <a:buNone/>
            </a:pPr>
            <a:r>
              <a:rPr lang="en-US" altLang="en-US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Lipoproteins and phospholipids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important constituents of cell wall &amp; mitochondria.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5C3679C7-4EE0-4CD7-A9F0-5EF0B70C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455B8A-D936-4609-90C4-C7C879306CB1}" type="slidenum">
              <a:rPr lang="en-US" altLang="en-US"/>
              <a:pPr/>
              <a:t>8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D48306-F413-41E8-8551-00562435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F54E7E7E-1D94-466A-890A-3015A867B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9240" y="1600200"/>
            <a:ext cx="11192759" cy="495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ingests </a:t>
            </a:r>
            <a:r>
              <a:rPr lang="en-US" alt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60-150g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lipids per day of which 90% is triacylglycerol (TAG)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cholesterol,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cholestryl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esters, phospholipids and free fatty acids (FFA)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074FDC63-95F4-44FB-B181-F2A95C9DE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DBE6A7-ADEB-4D05-B261-E986815AD4EE}" type="slidenum">
              <a:rPr lang="en-US" altLang="en-US"/>
              <a:pPr/>
              <a:t>9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AED507-6192-439F-AC04-CFE15BDD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1070</Words>
  <Application>Microsoft Office PowerPoint</Application>
  <PresentationFormat>Widescreen</PresentationFormat>
  <Paragraphs>212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</vt:lpstr>
      <vt:lpstr>Berlin Sans FB</vt:lpstr>
      <vt:lpstr>Calibri</vt:lpstr>
      <vt:lpstr>Calibri Light</vt:lpstr>
      <vt:lpstr>Times New Roman</vt:lpstr>
      <vt:lpstr>Wingdings</vt:lpstr>
      <vt:lpstr>Office Theme</vt:lpstr>
      <vt:lpstr>LIPIDS </vt:lpstr>
      <vt:lpstr>Foods rich in fats</vt:lpstr>
      <vt:lpstr>LIPIDS</vt:lpstr>
      <vt:lpstr>PowerPoint Presentation</vt:lpstr>
      <vt:lpstr>LIPIDS</vt:lpstr>
      <vt:lpstr>PowerPoint Presentation</vt:lpstr>
      <vt:lpstr>Significance  of Fats</vt:lpstr>
      <vt:lpstr>PowerPoint Presentation</vt:lpstr>
      <vt:lpstr>PowerPoint Presentation</vt:lpstr>
      <vt:lpstr>Physical Properties of Lipids</vt:lpstr>
      <vt:lpstr>PowerPoint Presentation</vt:lpstr>
      <vt:lpstr>PowerPoint Presentation</vt:lpstr>
      <vt:lpstr>Chemical Properties of Lipids</vt:lpstr>
      <vt:lpstr>Classification of Lipids</vt:lpstr>
      <vt:lpstr>Simple Lipids</vt:lpstr>
      <vt:lpstr>WAXES</vt:lpstr>
      <vt:lpstr>Compound Lipids</vt:lpstr>
      <vt:lpstr>Complex lipids</vt:lpstr>
      <vt:lpstr>Derived Lipids</vt:lpstr>
      <vt:lpstr>Derived lipids</vt:lpstr>
      <vt:lpstr>Substances associated with Lipids</vt:lpstr>
      <vt:lpstr>Composition of Lipids</vt:lpstr>
      <vt:lpstr>Essential Fatty Acids (Polyunsaturated Fatty Acids)</vt:lpstr>
      <vt:lpstr>PowerPoint Presentation</vt:lpstr>
      <vt:lpstr>PowerPoint Presentation</vt:lpstr>
      <vt:lpstr>Triglycerides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 </dc:title>
  <dc:creator>J.R.Vishnu Shankar</dc:creator>
  <cp:lastModifiedBy>J.R.Vishnu Shankar</cp:lastModifiedBy>
  <cp:revision>7</cp:revision>
  <dcterms:created xsi:type="dcterms:W3CDTF">2021-11-04T13:49:13Z</dcterms:created>
  <dcterms:modified xsi:type="dcterms:W3CDTF">2021-11-04T14:27:46Z</dcterms:modified>
</cp:coreProperties>
</file>