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613968B-DC7C-41A4-A12D-927AB7A10369}" type="datetimeFigureOut">
              <a:rPr lang="en-US" smtClean="0"/>
              <a:pPr/>
              <a:t>30-10-2019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F02C946-1005-4A34-8CA2-9EF6F7C21E15}"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3968B-DC7C-41A4-A12D-927AB7A10369}" type="datetimeFigureOut">
              <a:rPr lang="en-US" smtClean="0"/>
              <a:pPr/>
              <a:t>30-10-2019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2C946-1005-4A34-8CA2-9EF6F7C21E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3968B-DC7C-41A4-A12D-927AB7A10369}" type="datetimeFigureOut">
              <a:rPr lang="en-US" smtClean="0"/>
              <a:pPr/>
              <a:t>30-10-2019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2C946-1005-4A34-8CA2-9EF6F7C21E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613968B-DC7C-41A4-A12D-927AB7A10369}" type="datetimeFigureOut">
              <a:rPr lang="en-US" smtClean="0"/>
              <a:pPr/>
              <a:t>30-10-2019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2C946-1005-4A34-8CA2-9EF6F7C21E1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13968B-DC7C-41A4-A12D-927AB7A10369}" type="datetimeFigureOut">
              <a:rPr lang="en-US" smtClean="0"/>
              <a:pPr/>
              <a:t>30-10-2019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F02C946-1005-4A34-8CA2-9EF6F7C21E1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613968B-DC7C-41A4-A12D-927AB7A10369}" type="datetimeFigureOut">
              <a:rPr lang="en-US" smtClean="0"/>
              <a:pPr/>
              <a:t>30-10-2019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2C946-1005-4A34-8CA2-9EF6F7C21E15}"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613968B-DC7C-41A4-A12D-927AB7A10369}" type="datetimeFigureOut">
              <a:rPr lang="en-US" smtClean="0"/>
              <a:pPr/>
              <a:t>30-10-2019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02C946-1005-4A34-8CA2-9EF6F7C21E15}"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13968B-DC7C-41A4-A12D-927AB7A10369}" type="datetimeFigureOut">
              <a:rPr lang="en-US" smtClean="0"/>
              <a:pPr/>
              <a:t>30-10-2019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02C946-1005-4A34-8CA2-9EF6F7C21E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3968B-DC7C-41A4-A12D-927AB7A10369}" type="datetimeFigureOut">
              <a:rPr lang="en-US" smtClean="0"/>
              <a:pPr/>
              <a:t>30-10-2019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02C946-1005-4A34-8CA2-9EF6F7C21E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13968B-DC7C-41A4-A12D-927AB7A10369}" type="datetimeFigureOut">
              <a:rPr lang="en-US" smtClean="0"/>
              <a:pPr/>
              <a:t>30-10-2019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2C946-1005-4A34-8CA2-9EF6F7C21E1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13968B-DC7C-41A4-A12D-927AB7A10369}" type="datetimeFigureOut">
              <a:rPr lang="en-US" smtClean="0"/>
              <a:pPr/>
              <a:t>30-10-2019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F02C946-1005-4A34-8CA2-9EF6F7C21E15}"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613968B-DC7C-41A4-A12D-927AB7A10369}" type="datetimeFigureOut">
              <a:rPr lang="en-US" smtClean="0"/>
              <a:pPr/>
              <a:t>30-10-2019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F02C946-1005-4A34-8CA2-9EF6F7C21E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ppt-links/40-05b.doc" TargetMode="External"/><Relationship Id="rId2" Type="http://schemas.openxmlformats.org/officeDocument/2006/relationships/hyperlink" Target="ppt-links/40-05a.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ppt-links/40-06g.doc" TargetMode="External"/><Relationship Id="rId3" Type="http://schemas.openxmlformats.org/officeDocument/2006/relationships/hyperlink" Target="ppt-links/40-06b.doc" TargetMode="External"/><Relationship Id="rId7" Type="http://schemas.openxmlformats.org/officeDocument/2006/relationships/hyperlink" Target="ppt-links/40-06f.doc" TargetMode="External"/><Relationship Id="rId2" Type="http://schemas.openxmlformats.org/officeDocument/2006/relationships/hyperlink" Target="ppt-links/40-06a.doc" TargetMode="External"/><Relationship Id="rId1" Type="http://schemas.openxmlformats.org/officeDocument/2006/relationships/slideLayout" Target="../slideLayouts/slideLayout2.xml"/><Relationship Id="rId6" Type="http://schemas.openxmlformats.org/officeDocument/2006/relationships/hyperlink" Target="ppt-links/40-06e.doc" TargetMode="External"/><Relationship Id="rId5" Type="http://schemas.openxmlformats.org/officeDocument/2006/relationships/hyperlink" Target="ppt-links/40-06d.doc" TargetMode="External"/><Relationship Id="rId4" Type="http://schemas.openxmlformats.org/officeDocument/2006/relationships/hyperlink" Target="ppt-links/40-06c.doc"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ppt-links/40-07b.doc" TargetMode="External"/><Relationship Id="rId2" Type="http://schemas.openxmlformats.org/officeDocument/2006/relationships/hyperlink" Target="ppt-links/40-07a.doc" TargetMode="External"/><Relationship Id="rId1" Type="http://schemas.openxmlformats.org/officeDocument/2006/relationships/slideLayout" Target="../slideLayouts/slideLayout2.xml"/><Relationship Id="rId4" Type="http://schemas.openxmlformats.org/officeDocument/2006/relationships/hyperlink" Target="ppt-links/40-07c.doc"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ppt-links/40-08b.doc" TargetMode="External"/><Relationship Id="rId2" Type="http://schemas.openxmlformats.org/officeDocument/2006/relationships/hyperlink" Target="ppt-links/40-08a.doc" TargetMode="External"/><Relationship Id="rId1" Type="http://schemas.openxmlformats.org/officeDocument/2006/relationships/slideLayout" Target="../slideLayouts/slideLayout2.xml"/><Relationship Id="rId4" Type="http://schemas.openxmlformats.org/officeDocument/2006/relationships/hyperlink" Target="ppt-links/40-08c.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ppt-links/40-09g.doc" TargetMode="External"/><Relationship Id="rId3" Type="http://schemas.openxmlformats.org/officeDocument/2006/relationships/hyperlink" Target="ppt-links/40-09b.doc" TargetMode="External"/><Relationship Id="rId7" Type="http://schemas.openxmlformats.org/officeDocument/2006/relationships/hyperlink" Target="ppt-links/40-09f.doc" TargetMode="External"/><Relationship Id="rId2" Type="http://schemas.openxmlformats.org/officeDocument/2006/relationships/hyperlink" Target="ppt-links/40-09a.doc" TargetMode="External"/><Relationship Id="rId1" Type="http://schemas.openxmlformats.org/officeDocument/2006/relationships/slideLayout" Target="../slideLayouts/slideLayout2.xml"/><Relationship Id="rId6" Type="http://schemas.openxmlformats.org/officeDocument/2006/relationships/hyperlink" Target="ppt-links/40-09e.doc" TargetMode="External"/><Relationship Id="rId5" Type="http://schemas.openxmlformats.org/officeDocument/2006/relationships/hyperlink" Target="ppt-links/40-09d.doc" TargetMode="External"/><Relationship Id="rId4" Type="http://schemas.openxmlformats.org/officeDocument/2006/relationships/hyperlink" Target="ppt-links/40-09c.doc"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ppt-links/40-10b.doc" TargetMode="External"/><Relationship Id="rId2" Type="http://schemas.openxmlformats.org/officeDocument/2006/relationships/hyperlink" Target="ppt-links/40-10a.doc" TargetMode="External"/><Relationship Id="rId1" Type="http://schemas.openxmlformats.org/officeDocument/2006/relationships/slideLayout" Target="../slideLayouts/slideLayout7.xml"/><Relationship Id="rId6" Type="http://schemas.openxmlformats.org/officeDocument/2006/relationships/hyperlink" Target="ppt-links/40-10e.doc" TargetMode="External"/><Relationship Id="rId5" Type="http://schemas.openxmlformats.org/officeDocument/2006/relationships/hyperlink" Target="ppt-links/40-10d.doc" TargetMode="External"/><Relationship Id="rId4" Type="http://schemas.openxmlformats.org/officeDocument/2006/relationships/hyperlink" Target="ppt-links/40-10c.doc"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hyperlink" Target="ppt-links/40-11b.doc" TargetMode="External"/><Relationship Id="rId2" Type="http://schemas.openxmlformats.org/officeDocument/2006/relationships/hyperlink" Target="ppt-links/40-11a.doc"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ppt-links/40-12.doc"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ubtitle 2"/>
          <p:cNvSpPr>
            <a:spLocks noGrp="1"/>
          </p:cNvSpPr>
          <p:nvPr>
            <p:ph type="subTitle" idx="1"/>
          </p:nvPr>
        </p:nvSpPr>
        <p:spPr>
          <a:xfrm>
            <a:off x="722313" y="3684588"/>
            <a:ext cx="7772400" cy="914400"/>
          </a:xfrm>
        </p:spPr>
        <p:txBody>
          <a:bodyPr>
            <a:normAutofit lnSpcReduction="10000"/>
          </a:bodyPr>
          <a:lstStyle/>
          <a:p>
            <a:pPr fontAlgn="auto">
              <a:spcAft>
                <a:spcPts val="0"/>
              </a:spcAft>
              <a:buFont typeface="Wingdings 2"/>
              <a:buNone/>
              <a:defRPr/>
            </a:pPr>
            <a:r>
              <a:rPr lang="en-US" smtClean="0"/>
              <a:t>Prepared by</a:t>
            </a:r>
          </a:p>
          <a:p>
            <a:pPr fontAlgn="auto">
              <a:spcAft>
                <a:spcPts val="0"/>
              </a:spcAft>
              <a:buFont typeface="Wingdings 2"/>
              <a:buNone/>
              <a:defRPr/>
            </a:pPr>
            <a:r>
              <a:rPr lang="en-US" smtClean="0"/>
              <a:t>Dr.SREEJA.S</a:t>
            </a:r>
          </a:p>
        </p:txBody>
      </p:sp>
      <p:sp>
        <p:nvSpPr>
          <p:cNvPr id="2050" name="Title 1"/>
          <p:cNvSpPr>
            <a:spLocks noGrp="1"/>
          </p:cNvSpPr>
          <p:nvPr>
            <p:ph type="ctrTitle"/>
          </p:nvPr>
        </p:nvSpPr>
        <p:spPr>
          <a:xfrm>
            <a:off x="685800" y="1219200"/>
            <a:ext cx="7772400" cy="2381250"/>
          </a:xfrm>
        </p:spPr>
        <p:txBody>
          <a:bodyPr>
            <a:normAutofit fontScale="90000"/>
          </a:bodyPr>
          <a:lstStyle/>
          <a:p>
            <a:pPr fontAlgn="auto">
              <a:spcAft>
                <a:spcPts val="0"/>
              </a:spcAft>
              <a:defRPr/>
            </a:pPr>
            <a:r>
              <a:rPr lang="en-US" dirty="0" smtClean="0">
                <a:latin typeface="Times New Roman" pitchFamily="18" charset="0"/>
              </a:rPr>
              <a:t>LEGISLATION  OF </a:t>
            </a:r>
            <a:br>
              <a:rPr lang="en-US" dirty="0" smtClean="0">
                <a:latin typeface="Times New Roman" pitchFamily="18" charset="0"/>
              </a:rPr>
            </a:br>
            <a:r>
              <a:rPr lang="en-US" dirty="0" smtClean="0">
                <a:latin typeface="Times New Roman" pitchFamily="18" charset="0"/>
              </a:rPr>
              <a:t>HOMOEOPATHIC  PHARMACY </a:t>
            </a:r>
            <a:br>
              <a:rPr lang="en-US" dirty="0" smtClean="0">
                <a:latin typeface="Times New Roman" pitchFamily="18" charset="0"/>
              </a:rPr>
            </a:br>
            <a:r>
              <a:rPr lang="en-US" dirty="0" smtClean="0">
                <a:latin typeface="Times New Roman" pitchFamily="18" charset="0"/>
              </a:rPr>
              <a:t>IN INDIA</a:t>
            </a:r>
            <a:r>
              <a:rPr lang="en-AU" dirty="0" smtClean="0">
                <a:latin typeface="Times New Roman" pitchFamily="18" charset="0"/>
              </a:rPr>
              <a:t/>
            </a:r>
            <a:br>
              <a:rPr lang="en-AU" dirty="0" smtClean="0">
                <a:latin typeface="Times New Roman" pitchFamily="18" charset="0"/>
              </a:rPr>
            </a:b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685800"/>
          </a:xfrm>
          <a:solidFill>
            <a:srgbClr val="942300"/>
          </a:solidFill>
        </p:spPr>
        <p:txBody>
          <a:bodyPr/>
          <a:lstStyle/>
          <a:p>
            <a:pPr fontAlgn="auto">
              <a:spcAft>
                <a:spcPts val="0"/>
              </a:spcAft>
              <a:defRPr/>
            </a:pPr>
            <a:r>
              <a:rPr lang="en-US" sz="3200" smtClean="0">
                <a:solidFill>
                  <a:schemeClr val="tx1"/>
                </a:solidFill>
                <a:latin typeface="Times New Roman" pitchFamily="18" charset="0"/>
              </a:rPr>
              <a:t>THE DRUGS AND COSMETIC ACT, 194O</a:t>
            </a:r>
            <a:r>
              <a:rPr lang="en-US" sz="4000" u="sng" smtClean="0">
                <a:solidFill>
                  <a:schemeClr val="tx1"/>
                </a:solidFill>
                <a:latin typeface="Times New Roman" pitchFamily="18" charset="0"/>
              </a:rPr>
              <a:t> </a:t>
            </a:r>
            <a:endParaRPr lang="en-AU" sz="4000" smtClean="0">
              <a:solidFill>
                <a:schemeClr val="tx1"/>
              </a:solidFill>
              <a:latin typeface="Times New Roman" pitchFamily="18" charset="0"/>
            </a:endParaRPr>
          </a:p>
        </p:txBody>
      </p:sp>
      <p:sp>
        <p:nvSpPr>
          <p:cNvPr id="15363" name="Rectangle 3"/>
          <p:cNvSpPr>
            <a:spLocks noGrp="1" noChangeArrowheads="1"/>
          </p:cNvSpPr>
          <p:nvPr>
            <p:ph sz="quarter" idx="1"/>
          </p:nvPr>
        </p:nvSpPr>
        <p:spPr>
          <a:xfrm>
            <a:off x="228600" y="762000"/>
            <a:ext cx="8763000" cy="5867400"/>
          </a:xfrm>
        </p:spPr>
        <p:txBody>
          <a:bodyPr/>
          <a:lstStyle/>
          <a:p>
            <a:pPr algn="ctr">
              <a:buFontTx/>
              <a:buNone/>
            </a:pPr>
            <a:r>
              <a:rPr lang="en-US" b="1" smtClean="0">
                <a:solidFill>
                  <a:srgbClr val="FF9900"/>
                </a:solidFill>
              </a:rPr>
              <a:t>‘Homoeopathic medicines’</a:t>
            </a:r>
            <a:r>
              <a:rPr lang="en-US" b="1" smtClean="0"/>
              <a:t> include any </a:t>
            </a:r>
          </a:p>
          <a:p>
            <a:pPr algn="ctr">
              <a:buFontTx/>
              <a:buNone/>
            </a:pPr>
            <a:r>
              <a:rPr lang="en-US" b="1" smtClean="0"/>
              <a:t>drug which is recorded in Homoeopathic provings or therapeutic efficacy of which </a:t>
            </a:r>
          </a:p>
          <a:p>
            <a:pPr algn="ctr">
              <a:buFontTx/>
              <a:buNone/>
            </a:pPr>
            <a:r>
              <a:rPr lang="en-US" b="1" smtClean="0"/>
              <a:t>has been established through long clinical experience as recorded in authoritative</a:t>
            </a:r>
          </a:p>
          <a:p>
            <a:pPr algn="ctr">
              <a:buFontTx/>
              <a:buNone/>
            </a:pPr>
            <a:r>
              <a:rPr lang="en-US" b="1" smtClean="0"/>
              <a:t>Homoeopathic literature of India and </a:t>
            </a:r>
          </a:p>
          <a:p>
            <a:pPr algn="ctr">
              <a:buFontTx/>
              <a:buNone/>
            </a:pPr>
            <a:r>
              <a:rPr lang="en-US" b="1" smtClean="0"/>
              <a:t>abroad and which is prepared according</a:t>
            </a:r>
          </a:p>
          <a:p>
            <a:pPr algn="ctr">
              <a:buFontTx/>
              <a:buNone/>
            </a:pPr>
            <a:r>
              <a:rPr lang="en-US" b="1" smtClean="0"/>
              <a:t> to the techniques of Homoeopathic </a:t>
            </a:r>
          </a:p>
          <a:p>
            <a:pPr algn="ctr">
              <a:buFontTx/>
              <a:buNone/>
            </a:pPr>
            <a:r>
              <a:rPr lang="en-US" b="1" smtClean="0"/>
              <a:t>pharmacy and covers combination of </a:t>
            </a:r>
          </a:p>
          <a:p>
            <a:pPr algn="ctr">
              <a:buFontTx/>
              <a:buNone/>
            </a:pPr>
            <a:r>
              <a:rPr lang="en-US" b="1" smtClean="0"/>
              <a:t>ingredients of such Homoeopathic medicines but</a:t>
            </a:r>
          </a:p>
          <a:p>
            <a:pPr algn="ctr">
              <a:buFontTx/>
              <a:buNone/>
            </a:pPr>
            <a:r>
              <a:rPr lang="en-US" b="1" smtClean="0"/>
              <a:t> does not include a medicine which is </a:t>
            </a:r>
          </a:p>
          <a:p>
            <a:pPr algn="ctr">
              <a:buFontTx/>
              <a:buNone/>
            </a:pPr>
            <a:r>
              <a:rPr lang="en-US" b="1" smtClean="0"/>
              <a:t>administered by parenteral route.</a:t>
            </a:r>
            <a:endParaRPr lang="en-AU" b="1" smtClean="0"/>
          </a:p>
        </p:txBody>
      </p:sp>
      <p:sp>
        <p:nvSpPr>
          <p:cNvPr id="15364" name="Rectangle 6"/>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
        <p:nvSpPr>
          <p:cNvPr id="15365" name="Line 7"/>
          <p:cNvSpPr>
            <a:spLocks noChangeShapeType="1"/>
          </p:cNvSpPr>
          <p:nvPr/>
        </p:nvSpPr>
        <p:spPr bwMode="auto">
          <a:xfrm>
            <a:off x="0" y="762000"/>
            <a:ext cx="9144000" cy="0"/>
          </a:xfrm>
          <a:prstGeom prst="line">
            <a:avLst/>
          </a:prstGeom>
          <a:noFill/>
          <a:ln w="9525">
            <a:solidFill>
              <a:schemeClr val="accent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685800"/>
          </a:xfrm>
          <a:solidFill>
            <a:srgbClr val="942300"/>
          </a:solidFill>
        </p:spPr>
        <p:txBody>
          <a:bodyPr/>
          <a:lstStyle/>
          <a:p>
            <a:pPr fontAlgn="auto">
              <a:spcAft>
                <a:spcPts val="0"/>
              </a:spcAft>
              <a:defRPr/>
            </a:pPr>
            <a:r>
              <a:rPr lang="en-US" sz="3200" smtClean="0">
                <a:solidFill>
                  <a:schemeClr val="tx1"/>
                </a:solidFill>
                <a:latin typeface="Times New Roman" pitchFamily="18" charset="0"/>
              </a:rPr>
              <a:t>THE DRUGS AND COSMETIC ACT, 194O</a:t>
            </a:r>
            <a:r>
              <a:rPr lang="en-US" sz="4000" u="sng" smtClean="0">
                <a:solidFill>
                  <a:schemeClr val="tx1"/>
                </a:solidFill>
                <a:latin typeface="Times New Roman" pitchFamily="18" charset="0"/>
              </a:rPr>
              <a:t> </a:t>
            </a:r>
            <a:endParaRPr lang="en-AU" sz="4000" smtClean="0">
              <a:solidFill>
                <a:schemeClr val="tx1"/>
              </a:solidFill>
              <a:latin typeface="Times New Roman" pitchFamily="18" charset="0"/>
            </a:endParaRPr>
          </a:p>
        </p:txBody>
      </p:sp>
      <p:sp>
        <p:nvSpPr>
          <p:cNvPr id="16387" name="Rectangle 3"/>
          <p:cNvSpPr>
            <a:spLocks noGrp="1" noChangeArrowheads="1"/>
          </p:cNvSpPr>
          <p:nvPr>
            <p:ph sz="quarter" idx="1"/>
          </p:nvPr>
        </p:nvSpPr>
        <p:spPr>
          <a:xfrm>
            <a:off x="228600" y="762000"/>
            <a:ext cx="8763000" cy="5867400"/>
          </a:xfrm>
        </p:spPr>
        <p:txBody>
          <a:bodyPr/>
          <a:lstStyle/>
          <a:p>
            <a:pPr>
              <a:buFontTx/>
              <a:buNone/>
            </a:pPr>
            <a:r>
              <a:rPr lang="en-AU" b="1" smtClean="0">
                <a:solidFill>
                  <a:srgbClr val="FFC000"/>
                </a:solidFill>
              </a:rPr>
              <a:t>		Registered Homoeopathic Medical Practitioner </a:t>
            </a:r>
            <a:r>
              <a:rPr lang="en-AU" b="1" smtClean="0"/>
              <a:t>is a person who is registered in the Central  Register or </a:t>
            </a:r>
            <a:r>
              <a:rPr lang="en-AU" b="1" smtClean="0">
                <a:solidFill>
                  <a:srgbClr val="FFC000"/>
                </a:solidFill>
              </a:rPr>
              <a:t> </a:t>
            </a:r>
            <a:r>
              <a:rPr lang="en-AU" b="1" smtClean="0"/>
              <a:t>State Register of Homoeopathy</a:t>
            </a:r>
          </a:p>
          <a:p>
            <a:pPr>
              <a:buFontTx/>
              <a:buNone/>
            </a:pPr>
            <a:r>
              <a:rPr lang="en-AU" b="1" smtClean="0">
                <a:solidFill>
                  <a:srgbClr val="FFC000"/>
                </a:solidFill>
              </a:rPr>
              <a:t>	PART  II</a:t>
            </a:r>
          </a:p>
          <a:p>
            <a:pPr>
              <a:buFontTx/>
              <a:buNone/>
            </a:pPr>
            <a:r>
              <a:rPr lang="en-AU" b="1" smtClean="0">
                <a:solidFill>
                  <a:srgbClr val="FFC000"/>
                </a:solidFill>
              </a:rPr>
              <a:t>	</a:t>
            </a:r>
            <a:r>
              <a:rPr lang="en-AU" b="1" smtClean="0"/>
              <a:t>Deals with </a:t>
            </a:r>
            <a:r>
              <a:rPr lang="en-AU" b="1" smtClean="0">
                <a:solidFill>
                  <a:srgbClr val="FFC000"/>
                </a:solidFill>
              </a:rPr>
              <a:t>The Central Drugs Laboratory</a:t>
            </a:r>
          </a:p>
          <a:p>
            <a:pPr>
              <a:buFontTx/>
              <a:buNone/>
            </a:pPr>
            <a:r>
              <a:rPr lang="en-AU" b="1" smtClean="0">
                <a:solidFill>
                  <a:srgbClr val="FFC000"/>
                </a:solidFill>
              </a:rPr>
              <a:t>	</a:t>
            </a:r>
            <a:r>
              <a:rPr lang="en-AU" b="1" smtClean="0"/>
              <a:t>The functions of the laboratory shall be carried at the </a:t>
            </a:r>
            <a:r>
              <a:rPr lang="en-AU" b="1" smtClean="0">
                <a:solidFill>
                  <a:srgbClr val="FFC000"/>
                </a:solidFill>
              </a:rPr>
              <a:t>Homoeopathic Pharmacopoeia Laboratory, Gaziabad</a:t>
            </a:r>
          </a:p>
          <a:p>
            <a:pPr>
              <a:buFontTx/>
              <a:buNone/>
            </a:pPr>
            <a:r>
              <a:rPr lang="en-AU" b="1" smtClean="0">
                <a:solidFill>
                  <a:srgbClr val="FFC000"/>
                </a:solidFill>
              </a:rPr>
              <a:t>	</a:t>
            </a:r>
            <a:r>
              <a:rPr lang="en-AU" b="1" smtClean="0"/>
              <a:t>Functions are carried out under the supervision of </a:t>
            </a:r>
            <a:r>
              <a:rPr lang="en-AU" b="1" smtClean="0">
                <a:solidFill>
                  <a:srgbClr val="FFC000"/>
                </a:solidFill>
              </a:rPr>
              <a:t>Director of Laboratory</a:t>
            </a:r>
          </a:p>
          <a:p>
            <a:pPr>
              <a:buFontTx/>
              <a:buNone/>
            </a:pPr>
            <a:r>
              <a:rPr lang="en-AU" b="1" smtClean="0">
                <a:solidFill>
                  <a:srgbClr val="FFC000"/>
                </a:solidFill>
              </a:rPr>
              <a:t>	PART  III - </a:t>
            </a:r>
            <a:r>
              <a:rPr lang="en-AU" b="1" smtClean="0"/>
              <a:t>Omitted</a:t>
            </a:r>
            <a:endParaRPr lang="en-AU" b="1" smtClean="0">
              <a:solidFill>
                <a:srgbClr val="FFC000"/>
              </a:solidFill>
            </a:endParaRPr>
          </a:p>
        </p:txBody>
      </p:sp>
      <p:sp>
        <p:nvSpPr>
          <p:cNvPr id="16388" name="Rectangle 6"/>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
        <p:nvSpPr>
          <p:cNvPr id="16389" name="Line 7"/>
          <p:cNvSpPr>
            <a:spLocks noChangeShapeType="1"/>
          </p:cNvSpPr>
          <p:nvPr/>
        </p:nvSpPr>
        <p:spPr bwMode="auto">
          <a:xfrm>
            <a:off x="0" y="762000"/>
            <a:ext cx="9144000" cy="0"/>
          </a:xfrm>
          <a:prstGeom prst="line">
            <a:avLst/>
          </a:prstGeom>
          <a:noFill/>
          <a:ln w="9525">
            <a:solidFill>
              <a:schemeClr val="accent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0" y="0"/>
            <a:ext cx="2286000" cy="609600"/>
          </a:xfrm>
          <a:solidFill>
            <a:srgbClr val="942300"/>
          </a:solidFill>
        </p:spPr>
        <p:txBody>
          <a:bodyPr/>
          <a:lstStyle/>
          <a:p>
            <a:pPr fontAlgn="auto">
              <a:spcAft>
                <a:spcPts val="0"/>
              </a:spcAft>
              <a:defRPr/>
            </a:pPr>
            <a:r>
              <a:rPr lang="en-US" smtClean="0">
                <a:solidFill>
                  <a:schemeClr val="hlink"/>
                </a:solidFill>
              </a:rPr>
              <a:t> PART IV</a:t>
            </a:r>
            <a:endParaRPr lang="en-AU" smtClean="0">
              <a:solidFill>
                <a:schemeClr val="hlink"/>
              </a:solidFill>
            </a:endParaRPr>
          </a:p>
        </p:txBody>
      </p:sp>
      <p:sp>
        <p:nvSpPr>
          <p:cNvPr id="17411" name="Rectangle 3"/>
          <p:cNvSpPr>
            <a:spLocks noGrp="1" noChangeArrowheads="1"/>
          </p:cNvSpPr>
          <p:nvPr>
            <p:ph sz="quarter" idx="1"/>
          </p:nvPr>
        </p:nvSpPr>
        <p:spPr>
          <a:xfrm>
            <a:off x="609600" y="1676400"/>
            <a:ext cx="8229600" cy="3200400"/>
          </a:xfrm>
        </p:spPr>
        <p:txBody>
          <a:bodyPr/>
          <a:lstStyle/>
          <a:p>
            <a:pPr>
              <a:lnSpc>
                <a:spcPct val="120000"/>
              </a:lnSpc>
            </a:pPr>
            <a:r>
              <a:rPr lang="en-US" b="1" smtClean="0">
                <a:solidFill>
                  <a:schemeClr val="hlink"/>
                </a:solidFill>
                <a:hlinkClick r:id="rId2" action="ppaction://hlinkfile"/>
              </a:rPr>
              <a:t>30-AA</a:t>
            </a:r>
            <a:r>
              <a:rPr lang="en-US" b="1" smtClean="0"/>
              <a:t>  	: Import of New Homoeopathic 		  medicines</a:t>
            </a:r>
          </a:p>
          <a:p>
            <a:pPr>
              <a:lnSpc>
                <a:spcPct val="120000"/>
              </a:lnSpc>
              <a:buFontTx/>
              <a:buNone/>
            </a:pPr>
            <a:endParaRPr lang="en-US" sz="2000" b="1" smtClean="0"/>
          </a:p>
          <a:p>
            <a:pPr>
              <a:lnSpc>
                <a:spcPct val="120000"/>
              </a:lnSpc>
            </a:pPr>
            <a:r>
              <a:rPr lang="en-US" b="1" smtClean="0">
                <a:solidFill>
                  <a:schemeClr val="hlink"/>
                </a:solidFill>
                <a:hlinkClick r:id="rId3" action="ppaction://hlinkfile"/>
              </a:rPr>
              <a:t>32-A</a:t>
            </a:r>
            <a:r>
              <a:rPr lang="en-US" b="1" smtClean="0"/>
              <a:t>	: Packing and labelling of 			  Homoeopathic medicine</a:t>
            </a:r>
            <a:endParaRPr lang="en-AU" b="1" smtClean="0"/>
          </a:p>
        </p:txBody>
      </p:sp>
      <p:sp>
        <p:nvSpPr>
          <p:cNvPr id="17412" name="Rectangle 5"/>
          <p:cNvSpPr>
            <a:spLocks noChangeArrowheads="1"/>
          </p:cNvSpPr>
          <p:nvPr/>
        </p:nvSpPr>
        <p:spPr bwMode="auto">
          <a:xfrm>
            <a:off x="0" y="0"/>
            <a:ext cx="2895600" cy="609600"/>
          </a:xfrm>
          <a:prstGeom prst="rect">
            <a:avLst/>
          </a:prstGeom>
          <a:solidFill>
            <a:srgbClr val="942300"/>
          </a:solidFill>
          <a:ln w="9525">
            <a:noFill/>
            <a:miter lim="800000"/>
            <a:headEnd/>
            <a:tailEnd/>
          </a:ln>
        </p:spPr>
        <p:txBody>
          <a:bodyPr anchor="ctr"/>
          <a:lstStyle/>
          <a:p>
            <a:r>
              <a:rPr lang="en-US" sz="4000" b="1">
                <a:latin typeface="Times New Roman" pitchFamily="18" charset="0"/>
              </a:rPr>
              <a:t>   IMPORT</a:t>
            </a:r>
            <a:endParaRPr lang="en-AU" sz="4000" b="1">
              <a:latin typeface="Times New Roman" pitchFamily="18" charset="0"/>
            </a:endParaRPr>
          </a:p>
        </p:txBody>
      </p:sp>
      <p:sp>
        <p:nvSpPr>
          <p:cNvPr id="17413" name="Line 6"/>
          <p:cNvSpPr>
            <a:spLocks noChangeShapeType="1"/>
          </p:cNvSpPr>
          <p:nvPr/>
        </p:nvSpPr>
        <p:spPr bwMode="auto">
          <a:xfrm>
            <a:off x="0" y="685800"/>
            <a:ext cx="9144000" cy="0"/>
          </a:xfrm>
          <a:prstGeom prst="line">
            <a:avLst/>
          </a:prstGeom>
          <a:noFill/>
          <a:ln w="9525">
            <a:solidFill>
              <a:schemeClr val="accent1"/>
            </a:solidFill>
            <a:round/>
            <a:headEnd/>
            <a:tailEnd/>
          </a:ln>
        </p:spPr>
        <p:txBody>
          <a:bodyPr/>
          <a:lstStyle/>
          <a:p>
            <a:endParaRPr lang="en-US"/>
          </a:p>
        </p:txBody>
      </p:sp>
      <p:sp>
        <p:nvSpPr>
          <p:cNvPr id="17414" name="Rectangle 7"/>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sz="quarter" idx="1"/>
          </p:nvPr>
        </p:nvSpPr>
        <p:spPr>
          <a:xfrm>
            <a:off x="0" y="1676400"/>
            <a:ext cx="9144000" cy="5181600"/>
          </a:xfrm>
        </p:spPr>
        <p:txBody>
          <a:bodyPr/>
          <a:lstStyle/>
          <a:p>
            <a:pPr>
              <a:lnSpc>
                <a:spcPct val="120000"/>
              </a:lnSpc>
            </a:pPr>
            <a:r>
              <a:rPr lang="en-AU" b="1" smtClean="0">
                <a:solidFill>
                  <a:srgbClr val="FFC000"/>
                </a:solidFill>
              </a:rPr>
              <a:t>PART  V</a:t>
            </a:r>
          </a:p>
          <a:p>
            <a:pPr>
              <a:lnSpc>
                <a:spcPct val="120000"/>
              </a:lnSpc>
            </a:pPr>
            <a:r>
              <a:rPr lang="en-AU" b="1" smtClean="0"/>
              <a:t>RULE 21: </a:t>
            </a:r>
          </a:p>
          <a:p>
            <a:pPr algn="just">
              <a:lnSpc>
                <a:spcPct val="120000"/>
              </a:lnSpc>
            </a:pPr>
            <a:r>
              <a:rPr lang="en-AU" b="1" smtClean="0"/>
              <a:t>Central Govt or State Govt may by notification in the official Gazette appoint such persons as it thinks fit, having the prescribed qualifications to be inspectors</a:t>
            </a:r>
          </a:p>
          <a:p>
            <a:pPr algn="just">
              <a:lnSpc>
                <a:spcPct val="120000"/>
              </a:lnSpc>
            </a:pPr>
            <a:r>
              <a:rPr lang="en-AU" b="1" smtClean="0"/>
              <a:t>Powers exercised by an inspector and duties performed by him</a:t>
            </a:r>
          </a:p>
        </p:txBody>
      </p:sp>
      <p:sp>
        <p:nvSpPr>
          <p:cNvPr id="18435" name="Rectangle 5"/>
          <p:cNvSpPr>
            <a:spLocks noChangeArrowheads="1"/>
          </p:cNvSpPr>
          <p:nvPr/>
        </p:nvSpPr>
        <p:spPr bwMode="auto">
          <a:xfrm>
            <a:off x="0" y="0"/>
            <a:ext cx="9144000" cy="1676400"/>
          </a:xfrm>
          <a:prstGeom prst="rect">
            <a:avLst/>
          </a:prstGeom>
          <a:solidFill>
            <a:srgbClr val="942300"/>
          </a:solidFill>
          <a:ln w="9525">
            <a:noFill/>
            <a:miter lim="800000"/>
            <a:headEnd/>
            <a:tailEnd/>
          </a:ln>
        </p:spPr>
        <p:txBody>
          <a:bodyPr anchor="ctr"/>
          <a:lstStyle/>
          <a:p>
            <a:pPr algn="ctr"/>
            <a:r>
              <a:rPr lang="en-US" sz="4000" b="1">
                <a:latin typeface="Times New Roman" pitchFamily="18" charset="0"/>
              </a:rPr>
              <a:t>   GOVERNMENT DRUG ANALYST, INSPECTOR, LICENSING AUTHORITY </a:t>
            </a:r>
            <a:endParaRPr lang="en-AU" sz="4000" b="1">
              <a:latin typeface="Times New Roman" pitchFamily="18" charset="0"/>
            </a:endParaRPr>
          </a:p>
        </p:txBody>
      </p:sp>
      <p:sp>
        <p:nvSpPr>
          <p:cNvPr id="18436" name="Line 6"/>
          <p:cNvSpPr>
            <a:spLocks noChangeShapeType="1"/>
          </p:cNvSpPr>
          <p:nvPr/>
        </p:nvSpPr>
        <p:spPr bwMode="auto">
          <a:xfrm>
            <a:off x="0" y="914400"/>
            <a:ext cx="9144000" cy="0"/>
          </a:xfrm>
          <a:prstGeom prst="line">
            <a:avLst/>
          </a:prstGeom>
          <a:noFill/>
          <a:ln w="9525">
            <a:solidFill>
              <a:schemeClr val="accent1"/>
            </a:solidFill>
            <a:round/>
            <a:headEnd/>
            <a:tailEnd/>
          </a:ln>
        </p:spPr>
        <p:txBody>
          <a:bodyPr/>
          <a:lstStyle/>
          <a:p>
            <a:endParaRPr lang="en-US"/>
          </a:p>
        </p:txBody>
      </p:sp>
      <p:sp>
        <p:nvSpPr>
          <p:cNvPr id="18437" name="Rectangle 7"/>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sz="quarter" idx="1"/>
          </p:nvPr>
        </p:nvSpPr>
        <p:spPr>
          <a:xfrm>
            <a:off x="0" y="1676400"/>
            <a:ext cx="9144000" cy="5181600"/>
          </a:xfrm>
        </p:spPr>
        <p:txBody>
          <a:bodyPr/>
          <a:lstStyle/>
          <a:p>
            <a:pPr algn="just">
              <a:lnSpc>
                <a:spcPct val="120000"/>
              </a:lnSpc>
            </a:pPr>
            <a:r>
              <a:rPr lang="en-AU" b="1" smtClean="0"/>
              <a:t>No person who has any financial interest in the import, manufacture or sale of drugs or cosmetics shall be appointed to be inspector</a:t>
            </a:r>
          </a:p>
          <a:p>
            <a:pPr algn="just">
              <a:lnSpc>
                <a:spcPct val="120000"/>
              </a:lnSpc>
            </a:pPr>
            <a:r>
              <a:rPr lang="en-AU" b="1" smtClean="0"/>
              <a:t>Every inspector shall be deemed to be public servant as per IPC Section 21</a:t>
            </a:r>
          </a:p>
        </p:txBody>
      </p:sp>
      <p:sp>
        <p:nvSpPr>
          <p:cNvPr id="19459" name="Rectangle 5"/>
          <p:cNvSpPr>
            <a:spLocks noChangeArrowheads="1"/>
          </p:cNvSpPr>
          <p:nvPr/>
        </p:nvSpPr>
        <p:spPr bwMode="auto">
          <a:xfrm>
            <a:off x="0" y="0"/>
            <a:ext cx="9144000" cy="1676400"/>
          </a:xfrm>
          <a:prstGeom prst="rect">
            <a:avLst/>
          </a:prstGeom>
          <a:solidFill>
            <a:srgbClr val="942300"/>
          </a:solidFill>
          <a:ln w="9525">
            <a:noFill/>
            <a:miter lim="800000"/>
            <a:headEnd/>
            <a:tailEnd/>
          </a:ln>
        </p:spPr>
        <p:txBody>
          <a:bodyPr anchor="ctr"/>
          <a:lstStyle/>
          <a:p>
            <a:pPr algn="ctr"/>
            <a:r>
              <a:rPr lang="en-US" sz="4000" b="1">
                <a:latin typeface="Times New Roman" pitchFamily="18" charset="0"/>
              </a:rPr>
              <a:t>   GOVERNMENT DRUG ANALYST, INSPECTOR, LICENSING AUTHORITY </a:t>
            </a:r>
            <a:endParaRPr lang="en-AU" sz="4000" b="1">
              <a:latin typeface="Times New Roman" pitchFamily="18" charset="0"/>
            </a:endParaRPr>
          </a:p>
        </p:txBody>
      </p:sp>
      <p:sp>
        <p:nvSpPr>
          <p:cNvPr id="19460" name="Line 6"/>
          <p:cNvSpPr>
            <a:spLocks noChangeShapeType="1"/>
          </p:cNvSpPr>
          <p:nvPr/>
        </p:nvSpPr>
        <p:spPr bwMode="auto">
          <a:xfrm>
            <a:off x="0" y="914400"/>
            <a:ext cx="9144000" cy="0"/>
          </a:xfrm>
          <a:prstGeom prst="line">
            <a:avLst/>
          </a:prstGeom>
          <a:noFill/>
          <a:ln w="9525">
            <a:solidFill>
              <a:schemeClr val="accent1"/>
            </a:solidFill>
            <a:round/>
            <a:headEnd/>
            <a:tailEnd/>
          </a:ln>
        </p:spPr>
        <p:txBody>
          <a:bodyPr/>
          <a:lstStyle/>
          <a:p>
            <a:endParaRPr lang="en-US"/>
          </a:p>
        </p:txBody>
      </p:sp>
      <p:sp>
        <p:nvSpPr>
          <p:cNvPr id="19461" name="Rectangle 7"/>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8305800" cy="685800"/>
          </a:xfrm>
          <a:solidFill>
            <a:srgbClr val="942300"/>
          </a:solidFill>
        </p:spPr>
        <p:txBody>
          <a:bodyPr/>
          <a:lstStyle/>
          <a:p>
            <a:pPr fontAlgn="auto">
              <a:spcAft>
                <a:spcPts val="0"/>
              </a:spcAft>
              <a:defRPr/>
            </a:pPr>
            <a:r>
              <a:rPr lang="en-US" sz="3200" smtClean="0">
                <a:solidFill>
                  <a:schemeClr val="tx1"/>
                </a:solidFill>
                <a:latin typeface="Times New Roman" pitchFamily="18" charset="0"/>
              </a:rPr>
              <a:t>  SALE OF HOMOEOPATHIC MEDICINES</a:t>
            </a:r>
            <a:endParaRPr lang="en-AU" sz="3200" smtClean="0">
              <a:solidFill>
                <a:schemeClr val="tx1"/>
              </a:solidFill>
              <a:latin typeface="Times New Roman" pitchFamily="18" charset="0"/>
            </a:endParaRPr>
          </a:p>
        </p:txBody>
      </p:sp>
      <p:sp>
        <p:nvSpPr>
          <p:cNvPr id="20483" name="Rectangle 3"/>
          <p:cNvSpPr>
            <a:spLocks noGrp="1" noChangeArrowheads="1"/>
          </p:cNvSpPr>
          <p:nvPr>
            <p:ph sz="quarter" idx="1"/>
          </p:nvPr>
        </p:nvSpPr>
        <p:spPr>
          <a:xfrm>
            <a:off x="228600" y="1295400"/>
            <a:ext cx="8686800" cy="5105400"/>
          </a:xfrm>
        </p:spPr>
        <p:txBody>
          <a:bodyPr/>
          <a:lstStyle/>
          <a:p>
            <a:r>
              <a:rPr lang="en-US" b="1" smtClean="0">
                <a:solidFill>
                  <a:schemeClr val="hlink"/>
                </a:solidFill>
                <a:hlinkClick r:id="rId2" action="ppaction://hlinkfile"/>
              </a:rPr>
              <a:t>67-A</a:t>
            </a:r>
            <a:r>
              <a:rPr lang="en-US" b="1" smtClean="0">
                <a:solidFill>
                  <a:schemeClr val="hlink"/>
                </a:solidFill>
              </a:rPr>
              <a:t>	 :</a:t>
            </a:r>
            <a:r>
              <a:rPr lang="en-US" b="1" smtClean="0"/>
              <a:t>Application for grant of license</a:t>
            </a:r>
            <a:r>
              <a:rPr lang="en-US" b="1" smtClean="0">
                <a:solidFill>
                  <a:schemeClr val="hlink"/>
                </a:solidFill>
              </a:rPr>
              <a:t> </a:t>
            </a:r>
          </a:p>
          <a:p>
            <a:r>
              <a:rPr lang="en-US" b="1" smtClean="0">
                <a:solidFill>
                  <a:schemeClr val="hlink"/>
                </a:solidFill>
                <a:hlinkClick r:id="rId3" action="ppaction://hlinkfile"/>
              </a:rPr>
              <a:t>67-B</a:t>
            </a:r>
            <a:r>
              <a:rPr lang="en-US" b="1" smtClean="0"/>
              <a:t>	 :Power of licensing authority</a:t>
            </a:r>
          </a:p>
          <a:p>
            <a:r>
              <a:rPr lang="en-US" b="1" smtClean="0">
                <a:solidFill>
                  <a:schemeClr val="hlink"/>
                </a:solidFill>
                <a:hlinkClick r:id="rId4" action="ppaction://hlinkfile"/>
              </a:rPr>
              <a:t>67-C</a:t>
            </a:r>
            <a:r>
              <a:rPr lang="en-US" b="1" smtClean="0"/>
              <a:t>	 : Forms of licenses to sell drugs</a:t>
            </a:r>
          </a:p>
          <a:p>
            <a:r>
              <a:rPr lang="en-US" b="1" smtClean="0">
                <a:solidFill>
                  <a:schemeClr val="hlink"/>
                </a:solidFill>
                <a:hlinkClick r:id="rId5" action="ppaction://hlinkfile"/>
              </a:rPr>
              <a:t>67-D</a:t>
            </a:r>
            <a:r>
              <a:rPr lang="en-US" b="1" smtClean="0"/>
              <a:t>	 : Sale at more than one place</a:t>
            </a:r>
          </a:p>
          <a:p>
            <a:r>
              <a:rPr lang="en-US" b="1" smtClean="0">
                <a:solidFill>
                  <a:schemeClr val="hlink"/>
                </a:solidFill>
                <a:hlinkClick r:id="rId6" action="ppaction://hlinkfile"/>
              </a:rPr>
              <a:t>67-E</a:t>
            </a:r>
            <a:r>
              <a:rPr lang="en-US" b="1" smtClean="0"/>
              <a:t>	 : Duration of licenses</a:t>
            </a:r>
          </a:p>
          <a:p>
            <a:r>
              <a:rPr lang="en-US" b="1" smtClean="0">
                <a:solidFill>
                  <a:schemeClr val="hlink"/>
                </a:solidFill>
                <a:hlinkClick r:id="rId7" action="ppaction://hlinkfile"/>
              </a:rPr>
              <a:t>67-EE</a:t>
            </a:r>
            <a:r>
              <a:rPr lang="en-US" b="1" smtClean="0"/>
              <a:t>	 : Certificate of renewal</a:t>
            </a:r>
          </a:p>
          <a:p>
            <a:r>
              <a:rPr lang="en-US" b="1" smtClean="0">
                <a:solidFill>
                  <a:schemeClr val="hlink"/>
                </a:solidFill>
                <a:hlinkClick r:id="rId8" action="ppaction://hlinkfile"/>
              </a:rPr>
              <a:t>67-F</a:t>
            </a:r>
            <a:r>
              <a:rPr lang="en-US" b="1" smtClean="0">
                <a:solidFill>
                  <a:schemeClr val="hlink"/>
                </a:solidFill>
              </a:rPr>
              <a:t>	</a:t>
            </a:r>
            <a:r>
              <a:rPr lang="en-US" b="1" smtClean="0"/>
              <a:t> : Conditions to be satisfied before 		   a license in Form 20-C or Form 		   20-D is granted</a:t>
            </a:r>
          </a:p>
        </p:txBody>
      </p:sp>
      <p:sp>
        <p:nvSpPr>
          <p:cNvPr id="20484" name="Line 5"/>
          <p:cNvSpPr>
            <a:spLocks noChangeShapeType="1"/>
          </p:cNvSpPr>
          <p:nvPr/>
        </p:nvSpPr>
        <p:spPr bwMode="auto">
          <a:xfrm>
            <a:off x="0" y="762000"/>
            <a:ext cx="9144000" cy="0"/>
          </a:xfrm>
          <a:prstGeom prst="line">
            <a:avLst/>
          </a:prstGeom>
          <a:noFill/>
          <a:ln w="9525">
            <a:solidFill>
              <a:schemeClr val="accent1"/>
            </a:solidFill>
            <a:round/>
            <a:headEnd/>
            <a:tailEnd/>
          </a:ln>
        </p:spPr>
        <p:txBody>
          <a:bodyPr/>
          <a:lstStyle/>
          <a:p>
            <a:endParaRPr lang="en-US"/>
          </a:p>
        </p:txBody>
      </p:sp>
      <p:sp>
        <p:nvSpPr>
          <p:cNvPr id="20485" name="Text Box 4"/>
          <p:cNvSpPr txBox="1">
            <a:spLocks noChangeArrowheads="1"/>
          </p:cNvSpPr>
          <p:nvPr/>
        </p:nvSpPr>
        <p:spPr bwMode="auto">
          <a:xfrm>
            <a:off x="6950075" y="533400"/>
            <a:ext cx="2193925" cy="579438"/>
          </a:xfrm>
          <a:prstGeom prst="rect">
            <a:avLst/>
          </a:prstGeom>
          <a:solidFill>
            <a:srgbClr val="942300"/>
          </a:solidFill>
          <a:ln w="9525">
            <a:noFill/>
            <a:miter lim="800000"/>
            <a:headEnd/>
            <a:tailEnd/>
          </a:ln>
        </p:spPr>
        <p:txBody>
          <a:bodyPr wrap="none">
            <a:spAutoFit/>
          </a:bodyPr>
          <a:lstStyle/>
          <a:p>
            <a:r>
              <a:rPr lang="en-US" sz="3200" b="1">
                <a:solidFill>
                  <a:schemeClr val="hlink"/>
                </a:solidFill>
              </a:rPr>
              <a:t>PART VI A</a:t>
            </a:r>
          </a:p>
        </p:txBody>
      </p:sp>
      <p:sp>
        <p:nvSpPr>
          <p:cNvPr id="20486" name="Rectangle 6"/>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sz="quarter" idx="1"/>
          </p:nvPr>
        </p:nvSpPr>
        <p:spPr>
          <a:xfrm>
            <a:off x="609600" y="1371600"/>
            <a:ext cx="8229600" cy="4525963"/>
          </a:xfrm>
        </p:spPr>
        <p:txBody>
          <a:bodyPr/>
          <a:lstStyle/>
          <a:p>
            <a:pPr>
              <a:lnSpc>
                <a:spcPct val="120000"/>
              </a:lnSpc>
            </a:pPr>
            <a:r>
              <a:rPr lang="en-US" b="1" smtClean="0">
                <a:solidFill>
                  <a:schemeClr val="hlink"/>
                </a:solidFill>
                <a:hlinkClick r:id="rId2" action="ppaction://hlinkfile"/>
              </a:rPr>
              <a:t>67-G</a:t>
            </a:r>
            <a:r>
              <a:rPr lang="en-US" b="1" smtClean="0"/>
              <a:t>	 : Conditions of license</a:t>
            </a:r>
          </a:p>
          <a:p>
            <a:pPr>
              <a:lnSpc>
                <a:spcPct val="120000"/>
              </a:lnSpc>
            </a:pPr>
            <a:r>
              <a:rPr lang="en-US" b="1" smtClean="0">
                <a:solidFill>
                  <a:schemeClr val="hlink"/>
                </a:solidFill>
                <a:hlinkClick r:id="rId3" action="ppaction://hlinkfile"/>
              </a:rPr>
              <a:t>67-GG</a:t>
            </a:r>
            <a:r>
              <a:rPr lang="en-US" b="1" smtClean="0">
                <a:solidFill>
                  <a:schemeClr val="hlink"/>
                </a:solidFill>
              </a:rPr>
              <a:t>	 </a:t>
            </a:r>
            <a:r>
              <a:rPr lang="en-US" b="1" smtClean="0"/>
              <a:t>: Additional information to be 		   furnished by an applicant for 		   license or a 	licensee to the 		   licensing authority</a:t>
            </a:r>
          </a:p>
          <a:p>
            <a:pPr>
              <a:lnSpc>
                <a:spcPct val="120000"/>
              </a:lnSpc>
            </a:pPr>
            <a:r>
              <a:rPr lang="en-US" b="1" smtClean="0">
                <a:solidFill>
                  <a:schemeClr val="hlink"/>
                </a:solidFill>
                <a:hlinkClick r:id="rId4" action="ppaction://hlinkfile"/>
              </a:rPr>
              <a:t>67-H</a:t>
            </a:r>
            <a:r>
              <a:rPr lang="en-US" b="1" smtClean="0"/>
              <a:t>	 : Cancellation and suspension 		   of  licenses </a:t>
            </a:r>
            <a:endParaRPr lang="en-AU" b="1" smtClean="0"/>
          </a:p>
        </p:txBody>
      </p:sp>
      <p:sp>
        <p:nvSpPr>
          <p:cNvPr id="21507" name="Rectangle 4"/>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sz="quarter" idx="1"/>
          </p:nvPr>
        </p:nvSpPr>
        <p:spPr>
          <a:xfrm>
            <a:off x="0" y="457200"/>
            <a:ext cx="9144000" cy="6248400"/>
          </a:xfrm>
        </p:spPr>
        <p:txBody>
          <a:bodyPr/>
          <a:lstStyle/>
          <a:p>
            <a:pPr>
              <a:lnSpc>
                <a:spcPct val="120000"/>
              </a:lnSpc>
            </a:pPr>
            <a:r>
              <a:rPr lang="en-AU" b="1" smtClean="0">
                <a:solidFill>
                  <a:srgbClr val="FFC000"/>
                </a:solidFill>
              </a:rPr>
              <a:t>67 – A :</a:t>
            </a:r>
          </a:p>
          <a:p>
            <a:pPr>
              <a:lnSpc>
                <a:spcPct val="120000"/>
              </a:lnSpc>
              <a:buFontTx/>
              <a:buAutoNum type="arabicPeriod"/>
            </a:pPr>
            <a:r>
              <a:rPr lang="en-AU" b="1" smtClean="0">
                <a:solidFill>
                  <a:srgbClr val="FFC000"/>
                </a:solidFill>
              </a:rPr>
              <a:t> Appointment of licensing authority</a:t>
            </a:r>
          </a:p>
          <a:p>
            <a:pPr marL="971550" lvl="1" indent="-514350" algn="just">
              <a:lnSpc>
                <a:spcPct val="120000"/>
              </a:lnSpc>
              <a:buFontTx/>
              <a:buNone/>
            </a:pPr>
            <a:r>
              <a:rPr lang="en-AU" b="1" smtClean="0"/>
              <a:t>	State government appoints licensing authority who grants license for the purpose of sale of homoeopathic medicines in specific areas</a:t>
            </a:r>
          </a:p>
          <a:p>
            <a:pPr marL="971550" lvl="1" indent="-514350" algn="just">
              <a:lnSpc>
                <a:spcPct val="120000"/>
              </a:lnSpc>
              <a:buFontTx/>
              <a:buNone/>
            </a:pPr>
            <a:r>
              <a:rPr lang="en-AU" b="1" smtClean="0">
                <a:solidFill>
                  <a:srgbClr val="FFC000"/>
                </a:solidFill>
              </a:rPr>
              <a:t>2.  Application for the grant or renewal of a license</a:t>
            </a:r>
            <a:r>
              <a:rPr lang="en-AU" b="1" smtClean="0"/>
              <a:t> to sell, stock or distribute homoeopathic medicine shall be given in Form </a:t>
            </a:r>
            <a:r>
              <a:rPr lang="en-AU" b="1" smtClean="0">
                <a:solidFill>
                  <a:srgbClr val="FFC000"/>
                </a:solidFill>
              </a:rPr>
              <a:t>19 – B </a:t>
            </a:r>
            <a:r>
              <a:rPr lang="en-AU" b="1" smtClean="0"/>
              <a:t>and a fee of </a:t>
            </a:r>
            <a:r>
              <a:rPr lang="en-AU" b="1" smtClean="0">
                <a:solidFill>
                  <a:srgbClr val="FFC000"/>
                </a:solidFill>
              </a:rPr>
              <a:t>Rs 250</a:t>
            </a:r>
            <a:r>
              <a:rPr lang="en-AU" b="1" smtClean="0"/>
              <a:t> should be given along with the application </a:t>
            </a:r>
          </a:p>
        </p:txBody>
      </p:sp>
      <p:sp>
        <p:nvSpPr>
          <p:cNvPr id="22531" name="Rectangle 4"/>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sz="quarter" idx="1"/>
          </p:nvPr>
        </p:nvSpPr>
        <p:spPr>
          <a:xfrm>
            <a:off x="0" y="457200"/>
            <a:ext cx="9144000" cy="6248400"/>
          </a:xfrm>
        </p:spPr>
        <p:txBody>
          <a:bodyPr/>
          <a:lstStyle/>
          <a:p>
            <a:pPr algn="just">
              <a:lnSpc>
                <a:spcPct val="120000"/>
              </a:lnSpc>
            </a:pPr>
            <a:r>
              <a:rPr lang="en-AU" b="1" smtClean="0"/>
              <a:t>In the case of renewal of license if the application is given after it’s expiry date but within 6 months then Rs 250 + Rs 50/month should be given</a:t>
            </a:r>
          </a:p>
          <a:p>
            <a:pPr algn="just">
              <a:lnSpc>
                <a:spcPct val="120000"/>
              </a:lnSpc>
            </a:pPr>
            <a:r>
              <a:rPr lang="en-AU" b="1" smtClean="0"/>
              <a:t>License shall be expired if application for renewal is not made within 6 months after it’s expiry date</a:t>
            </a:r>
          </a:p>
          <a:p>
            <a:pPr algn="just">
              <a:lnSpc>
                <a:spcPct val="120000"/>
              </a:lnSpc>
              <a:buFontTx/>
              <a:buNone/>
            </a:pPr>
            <a:r>
              <a:rPr lang="en-AU" b="1" smtClean="0">
                <a:solidFill>
                  <a:srgbClr val="FFC000"/>
                </a:solidFill>
              </a:rPr>
              <a:t> 3. </a:t>
            </a:r>
            <a:r>
              <a:rPr lang="en-AU" b="1" smtClean="0"/>
              <a:t>If the original license is </a:t>
            </a:r>
            <a:r>
              <a:rPr lang="en-AU" b="1" smtClean="0">
                <a:solidFill>
                  <a:srgbClr val="FFC000"/>
                </a:solidFill>
              </a:rPr>
              <a:t>damaged or lost </a:t>
            </a:r>
            <a:r>
              <a:rPr lang="en-AU" b="1" smtClean="0"/>
              <a:t>a duplicate copy may be issued on a fee of </a:t>
            </a:r>
          </a:p>
          <a:p>
            <a:pPr algn="just">
              <a:lnSpc>
                <a:spcPct val="120000"/>
              </a:lnSpc>
              <a:buFontTx/>
              <a:buNone/>
            </a:pPr>
            <a:r>
              <a:rPr lang="en-AU" b="1" smtClean="0"/>
              <a:t>   Rs 50</a:t>
            </a:r>
            <a:endParaRPr lang="en-AU" b="1" smtClean="0">
              <a:solidFill>
                <a:srgbClr val="FFC000"/>
              </a:solidFill>
            </a:endParaRPr>
          </a:p>
        </p:txBody>
      </p:sp>
      <p:sp>
        <p:nvSpPr>
          <p:cNvPr id="23555" name="Rectangle 4"/>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sz="quarter" idx="1"/>
          </p:nvPr>
        </p:nvSpPr>
        <p:spPr>
          <a:xfrm>
            <a:off x="0" y="457200"/>
            <a:ext cx="9144000" cy="6248400"/>
          </a:xfrm>
        </p:spPr>
        <p:txBody>
          <a:bodyPr/>
          <a:lstStyle/>
          <a:p>
            <a:pPr algn="just">
              <a:lnSpc>
                <a:spcPct val="120000"/>
              </a:lnSpc>
            </a:pPr>
            <a:r>
              <a:rPr lang="en-AU" b="1" smtClean="0">
                <a:solidFill>
                  <a:srgbClr val="FFC000"/>
                </a:solidFill>
              </a:rPr>
              <a:t>67 – B : Power of Licensing Authority</a:t>
            </a:r>
            <a:endParaRPr lang="en-AU" b="1" smtClean="0"/>
          </a:p>
          <a:p>
            <a:pPr algn="just">
              <a:lnSpc>
                <a:spcPct val="120000"/>
              </a:lnSpc>
            </a:pPr>
            <a:r>
              <a:rPr lang="en-AU" b="1" smtClean="0"/>
              <a:t>A  licensing authority, with the approval of state government  by an order in writing can transfer the power to sign license to any other person under his control</a:t>
            </a:r>
          </a:p>
          <a:p>
            <a:pPr algn="just">
              <a:lnSpc>
                <a:spcPct val="120000"/>
              </a:lnSpc>
            </a:pPr>
            <a:r>
              <a:rPr lang="en-AU" b="1" smtClean="0">
                <a:solidFill>
                  <a:srgbClr val="FFC000"/>
                </a:solidFill>
              </a:rPr>
              <a:t>67 -  C : Forms of license to sell drugs</a:t>
            </a:r>
          </a:p>
          <a:p>
            <a:pPr algn="just">
              <a:lnSpc>
                <a:spcPct val="120000"/>
              </a:lnSpc>
            </a:pPr>
            <a:r>
              <a:rPr lang="en-AU" b="1" smtClean="0"/>
              <a:t>License to sell, stock or distribute homoeopathic  medicine by retail or wholesale shall be issued in </a:t>
            </a:r>
            <a:r>
              <a:rPr lang="en-AU" b="1" smtClean="0">
                <a:solidFill>
                  <a:srgbClr val="FFC000"/>
                </a:solidFill>
              </a:rPr>
              <a:t>FORM – 20 C </a:t>
            </a:r>
            <a:r>
              <a:rPr lang="en-AU" b="1" smtClean="0"/>
              <a:t>or </a:t>
            </a:r>
            <a:r>
              <a:rPr lang="en-AU" b="1" smtClean="0">
                <a:solidFill>
                  <a:srgbClr val="FFC000"/>
                </a:solidFill>
              </a:rPr>
              <a:t>FORM – 20 D</a:t>
            </a:r>
          </a:p>
          <a:p>
            <a:pPr algn="just">
              <a:lnSpc>
                <a:spcPct val="120000"/>
              </a:lnSpc>
            </a:pPr>
            <a:endParaRPr lang="en-AU" b="1" smtClean="0">
              <a:solidFill>
                <a:srgbClr val="FFC000"/>
              </a:solidFill>
            </a:endParaRPr>
          </a:p>
        </p:txBody>
      </p:sp>
      <p:sp>
        <p:nvSpPr>
          <p:cNvPr id="24579" name="Rectangle 4"/>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0"/>
            <a:ext cx="8229600" cy="1143000"/>
          </a:xfrm>
          <a:solidFill>
            <a:srgbClr val="942300"/>
          </a:solidFill>
        </p:spPr>
        <p:txBody>
          <a:bodyPr/>
          <a:lstStyle/>
          <a:p>
            <a:pPr fontAlgn="auto">
              <a:spcAft>
                <a:spcPts val="0"/>
              </a:spcAft>
              <a:defRPr/>
            </a:pPr>
            <a:r>
              <a:rPr lang="en-AU" sz="3200" smtClean="0">
                <a:solidFill>
                  <a:schemeClr val="tx1"/>
                </a:solidFill>
                <a:latin typeface="Times New Roman" pitchFamily="18" charset="0"/>
              </a:rPr>
              <a:t>LEGISLATION OF HOMOEOPATHIC PHARMACY</a:t>
            </a:r>
          </a:p>
        </p:txBody>
      </p:sp>
      <p:sp>
        <p:nvSpPr>
          <p:cNvPr id="7171" name="Rectangle 3"/>
          <p:cNvSpPr>
            <a:spLocks noGrp="1" noChangeArrowheads="1"/>
          </p:cNvSpPr>
          <p:nvPr>
            <p:ph sz="quarter" idx="1"/>
          </p:nvPr>
        </p:nvSpPr>
        <p:spPr>
          <a:xfrm>
            <a:off x="381000" y="1676400"/>
            <a:ext cx="8305800" cy="4525963"/>
          </a:xfrm>
        </p:spPr>
        <p:txBody>
          <a:bodyPr/>
          <a:lstStyle/>
          <a:p>
            <a:pPr>
              <a:lnSpc>
                <a:spcPct val="90000"/>
              </a:lnSpc>
            </a:pPr>
            <a:r>
              <a:rPr lang="en-AU" b="1" smtClean="0"/>
              <a:t>DRUGS &amp; COSMETICS ACT – 1940</a:t>
            </a:r>
          </a:p>
          <a:p>
            <a:pPr>
              <a:lnSpc>
                <a:spcPct val="90000"/>
              </a:lnSpc>
            </a:pPr>
            <a:r>
              <a:rPr lang="en-AU" b="1" smtClean="0"/>
              <a:t>DRUGS &amp; COSMETICS RULE – 1945</a:t>
            </a:r>
          </a:p>
          <a:p>
            <a:pPr>
              <a:lnSpc>
                <a:spcPct val="90000"/>
              </a:lnSpc>
            </a:pPr>
            <a:r>
              <a:rPr lang="en-AU" b="1" smtClean="0"/>
              <a:t>DRUGS &amp; MAGIC REMEDIES ACT-1954</a:t>
            </a:r>
          </a:p>
          <a:p>
            <a:pPr>
              <a:lnSpc>
                <a:spcPct val="90000"/>
              </a:lnSpc>
            </a:pPr>
            <a:r>
              <a:rPr lang="en-AU" b="1" smtClean="0"/>
              <a:t>MEDICINAL AND TOILET PREPARATION ACT – 1955</a:t>
            </a:r>
          </a:p>
          <a:p>
            <a:pPr>
              <a:lnSpc>
                <a:spcPct val="90000"/>
              </a:lnSpc>
            </a:pPr>
            <a:r>
              <a:rPr lang="en-AU" b="1" smtClean="0"/>
              <a:t>DANGEROUS DRUGS ACT – 1930</a:t>
            </a:r>
          </a:p>
          <a:p>
            <a:pPr>
              <a:lnSpc>
                <a:spcPct val="90000"/>
              </a:lnSpc>
            </a:pPr>
            <a:r>
              <a:rPr lang="en-AU" b="1" smtClean="0"/>
              <a:t>PHARMACY ACT – 1948</a:t>
            </a:r>
          </a:p>
          <a:p>
            <a:pPr>
              <a:lnSpc>
                <a:spcPct val="90000"/>
              </a:lnSpc>
            </a:pPr>
            <a:r>
              <a:rPr lang="en-AU" b="1" smtClean="0"/>
              <a:t>POISONS ACT - 1919</a:t>
            </a:r>
          </a:p>
        </p:txBody>
      </p:sp>
      <p:sp>
        <p:nvSpPr>
          <p:cNvPr id="7172"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
        <p:nvSpPr>
          <p:cNvPr id="7173" name="Line 7"/>
          <p:cNvSpPr>
            <a:spLocks noChangeShapeType="1"/>
          </p:cNvSpPr>
          <p:nvPr/>
        </p:nvSpPr>
        <p:spPr bwMode="auto">
          <a:xfrm>
            <a:off x="0" y="1143000"/>
            <a:ext cx="9144000" cy="0"/>
          </a:xfrm>
          <a:prstGeom prst="line">
            <a:avLst/>
          </a:prstGeom>
          <a:noFill/>
          <a:ln w="9525">
            <a:solidFill>
              <a:schemeClr val="accent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sz="quarter" idx="1"/>
          </p:nvPr>
        </p:nvSpPr>
        <p:spPr>
          <a:xfrm>
            <a:off x="0" y="457200"/>
            <a:ext cx="9144000" cy="6400800"/>
          </a:xfrm>
        </p:spPr>
        <p:txBody>
          <a:bodyPr/>
          <a:lstStyle/>
          <a:p>
            <a:pPr algn="just">
              <a:lnSpc>
                <a:spcPct val="120000"/>
              </a:lnSpc>
            </a:pPr>
            <a:r>
              <a:rPr lang="en-AU" b="1" smtClean="0">
                <a:solidFill>
                  <a:srgbClr val="FFC000"/>
                </a:solidFill>
              </a:rPr>
              <a:t>67 – D : SALE AT MORE THAN ONE PLACE</a:t>
            </a:r>
          </a:p>
          <a:p>
            <a:pPr algn="just">
              <a:lnSpc>
                <a:spcPct val="120000"/>
              </a:lnSpc>
            </a:pPr>
            <a:r>
              <a:rPr lang="en-AU" b="1" smtClean="0"/>
              <a:t>If drugs are sold or stocked for sale at more than one place a separate application shall be made and a separate license shall be obtained in respect of each place</a:t>
            </a:r>
          </a:p>
          <a:p>
            <a:pPr algn="just">
              <a:lnSpc>
                <a:spcPct val="120000"/>
              </a:lnSpc>
            </a:pPr>
            <a:r>
              <a:rPr lang="en-AU" b="1" smtClean="0">
                <a:solidFill>
                  <a:srgbClr val="FFC000"/>
                </a:solidFill>
              </a:rPr>
              <a:t>67 – E :DURATION OF LICENSE :</a:t>
            </a:r>
            <a:r>
              <a:rPr lang="en-AU" b="1" smtClean="0"/>
              <a:t>An original license is valid for a period of 5yrs from the date on which it is granted or renewed. License shall be deemed to expired if a renewal application is not made within 6mon  </a:t>
            </a:r>
          </a:p>
        </p:txBody>
      </p:sp>
      <p:sp>
        <p:nvSpPr>
          <p:cNvPr id="25603" name="Rectangle 4"/>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sz="quarter" idx="1"/>
          </p:nvPr>
        </p:nvSpPr>
        <p:spPr>
          <a:xfrm>
            <a:off x="0" y="457200"/>
            <a:ext cx="9144000" cy="6400800"/>
          </a:xfrm>
        </p:spPr>
        <p:txBody>
          <a:bodyPr/>
          <a:lstStyle/>
          <a:p>
            <a:pPr algn="just">
              <a:lnSpc>
                <a:spcPct val="120000"/>
              </a:lnSpc>
            </a:pPr>
            <a:r>
              <a:rPr lang="en-AU" b="1" smtClean="0">
                <a:solidFill>
                  <a:srgbClr val="FFC000"/>
                </a:solidFill>
              </a:rPr>
              <a:t>67- EE : CERTIFICATE OF RENEWAL</a:t>
            </a:r>
          </a:p>
          <a:p>
            <a:pPr algn="just">
              <a:lnSpc>
                <a:spcPct val="120000"/>
              </a:lnSpc>
            </a:pPr>
            <a:r>
              <a:rPr lang="en-AU" b="1" smtClean="0"/>
              <a:t>Renewed license is issued in </a:t>
            </a:r>
            <a:r>
              <a:rPr lang="en-AU" b="1" smtClean="0">
                <a:solidFill>
                  <a:srgbClr val="FFC000"/>
                </a:solidFill>
              </a:rPr>
              <a:t>FORM – 20 E</a:t>
            </a:r>
          </a:p>
          <a:p>
            <a:pPr algn="just">
              <a:lnSpc>
                <a:spcPct val="120000"/>
              </a:lnSpc>
            </a:pPr>
            <a:r>
              <a:rPr lang="en-AU" b="1" smtClean="0">
                <a:solidFill>
                  <a:srgbClr val="FFC000"/>
                </a:solidFill>
              </a:rPr>
              <a:t>67 – F : CONDITIONS TO BE SATISFIED BEFORE A LICENSE  IS GRANTED</a:t>
            </a:r>
          </a:p>
          <a:p>
            <a:pPr algn="just">
              <a:lnSpc>
                <a:spcPct val="120000"/>
              </a:lnSpc>
              <a:buFontTx/>
              <a:buAutoNum type="arabicPeriod"/>
            </a:pPr>
            <a:r>
              <a:rPr lang="en-AU" b="1" smtClean="0"/>
              <a:t>A license in Form 20 – C or  20 – D to sell, stock or distribute homoeopathic medicines shall not be granted to any person unless the licensing authority is satisfied that the premises where the medicines are sold is clean and hygienic </a:t>
            </a:r>
          </a:p>
        </p:txBody>
      </p:sp>
      <p:sp>
        <p:nvSpPr>
          <p:cNvPr id="26627" name="Rectangle 4"/>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sz="quarter" idx="1"/>
          </p:nvPr>
        </p:nvSpPr>
        <p:spPr>
          <a:xfrm>
            <a:off x="0" y="457200"/>
            <a:ext cx="9144000" cy="6400800"/>
          </a:xfrm>
        </p:spPr>
        <p:txBody>
          <a:bodyPr/>
          <a:lstStyle/>
          <a:p>
            <a:pPr marL="514350" indent="-514350" algn="just">
              <a:lnSpc>
                <a:spcPct val="120000"/>
              </a:lnSpc>
              <a:buFontTx/>
              <a:buNone/>
            </a:pPr>
            <a:r>
              <a:rPr lang="en-AU" b="1" smtClean="0"/>
              <a:t>2 .The  sale premises should be in charge of a person (preferably a registered homoeopathic medical practitioner)  who is competent to deal with homoeopathic medicines</a:t>
            </a:r>
          </a:p>
          <a:p>
            <a:pPr marL="514350" indent="-514350" algn="just">
              <a:lnSpc>
                <a:spcPct val="120000"/>
              </a:lnSpc>
            </a:pPr>
            <a:r>
              <a:rPr lang="en-AU" b="1" smtClean="0">
                <a:solidFill>
                  <a:srgbClr val="FFC000"/>
                </a:solidFill>
              </a:rPr>
              <a:t>67 – G : ADDITIONAL CONDITIONS OF GRANT OF LICENSE</a:t>
            </a:r>
          </a:p>
          <a:p>
            <a:pPr marL="514350" indent="-514350" algn="just">
              <a:lnSpc>
                <a:spcPct val="120000"/>
              </a:lnSpc>
              <a:buFontTx/>
              <a:buAutoNum type="arabicPeriod"/>
            </a:pPr>
            <a:r>
              <a:rPr lang="en-AU" b="1" smtClean="0"/>
              <a:t>Premises where the homoeopathic medicines are stocked for sale or sold   are to be maintained clean and hygienic</a:t>
            </a:r>
          </a:p>
          <a:p>
            <a:pPr marL="514350" indent="-514350" algn="just">
              <a:lnSpc>
                <a:spcPct val="120000"/>
              </a:lnSpc>
            </a:pPr>
            <a:endParaRPr lang="en-AU" b="1" smtClean="0"/>
          </a:p>
          <a:p>
            <a:pPr marL="514350" indent="-514350" algn="just">
              <a:lnSpc>
                <a:spcPct val="120000"/>
              </a:lnSpc>
              <a:buFontTx/>
              <a:buNone/>
            </a:pPr>
            <a:endParaRPr lang="en-AU" b="1" smtClean="0"/>
          </a:p>
        </p:txBody>
      </p:sp>
      <p:sp>
        <p:nvSpPr>
          <p:cNvPr id="27651" name="Rectangle 4"/>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sz="quarter" idx="1"/>
          </p:nvPr>
        </p:nvSpPr>
        <p:spPr>
          <a:xfrm>
            <a:off x="0" y="457200"/>
            <a:ext cx="9144000" cy="6400800"/>
          </a:xfrm>
        </p:spPr>
        <p:txBody>
          <a:bodyPr/>
          <a:lstStyle/>
          <a:p>
            <a:pPr algn="just">
              <a:lnSpc>
                <a:spcPct val="120000"/>
              </a:lnSpc>
              <a:buFontTx/>
              <a:buNone/>
            </a:pPr>
            <a:r>
              <a:rPr lang="en-AU" b="1" smtClean="0"/>
              <a:t>2. Sale of homoeopathic medicines shall be done under the supervision of a person competent to deal with homoeopathic medicines</a:t>
            </a:r>
          </a:p>
          <a:p>
            <a:pPr algn="just">
              <a:lnSpc>
                <a:spcPct val="120000"/>
              </a:lnSpc>
              <a:buFontTx/>
              <a:buNone/>
            </a:pPr>
            <a:r>
              <a:rPr lang="en-AU" b="1" smtClean="0"/>
              <a:t>3. The licensee should permit an inspector to inspect the premises and give necessary information to the inspector which help him to ascertain whether all the requisites of the Act and Rules are provided there</a:t>
            </a:r>
          </a:p>
        </p:txBody>
      </p:sp>
      <p:sp>
        <p:nvSpPr>
          <p:cNvPr id="28675" name="Rectangle 4"/>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sz="quarter" idx="1"/>
          </p:nvPr>
        </p:nvSpPr>
        <p:spPr>
          <a:xfrm>
            <a:off x="0" y="457200"/>
            <a:ext cx="9144000" cy="6400800"/>
          </a:xfrm>
        </p:spPr>
        <p:txBody>
          <a:bodyPr/>
          <a:lstStyle/>
          <a:p>
            <a:pPr algn="just">
              <a:lnSpc>
                <a:spcPct val="120000"/>
              </a:lnSpc>
              <a:buFontTx/>
              <a:buNone/>
            </a:pPr>
            <a:r>
              <a:rPr lang="en-AU" b="1" smtClean="0"/>
              <a:t>4 . The licensee shall maintain records of purchase and sale of homoeopathic medicines containing alcohol together with names and address of parties to whom medicine is sold</a:t>
            </a:r>
          </a:p>
          <a:p>
            <a:pPr algn="just">
              <a:lnSpc>
                <a:spcPct val="120000"/>
              </a:lnSpc>
              <a:buFontTx/>
              <a:buNone/>
            </a:pPr>
            <a:r>
              <a:rPr lang="en-AU" b="1" smtClean="0"/>
              <a:t>5 . No records of sale of homoeopathic potentised medicines in containers of 30 ml or lower capacity and mother tinctures in quantities upto 60 ml need be maintained</a:t>
            </a:r>
          </a:p>
        </p:txBody>
      </p:sp>
      <p:sp>
        <p:nvSpPr>
          <p:cNvPr id="29699" name="Rectangle 4"/>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sz="quarter" idx="1"/>
          </p:nvPr>
        </p:nvSpPr>
        <p:spPr>
          <a:xfrm>
            <a:off x="0" y="457200"/>
            <a:ext cx="9144000" cy="6400800"/>
          </a:xfrm>
        </p:spPr>
        <p:txBody>
          <a:bodyPr/>
          <a:lstStyle/>
          <a:p>
            <a:pPr algn="just">
              <a:lnSpc>
                <a:spcPct val="120000"/>
              </a:lnSpc>
              <a:buFontTx/>
              <a:buNone/>
            </a:pPr>
            <a:r>
              <a:rPr lang="en-AU" b="1" smtClean="0"/>
              <a:t>6 . The licensee shall maintain an inspection book in Form 35 to enable an inspector to record his observations and defects that he notice</a:t>
            </a:r>
          </a:p>
          <a:p>
            <a:pPr algn="just">
              <a:lnSpc>
                <a:spcPct val="120000"/>
              </a:lnSpc>
            </a:pPr>
            <a:r>
              <a:rPr lang="en-AU" b="1" smtClean="0">
                <a:solidFill>
                  <a:srgbClr val="FFC000"/>
                </a:solidFill>
              </a:rPr>
              <a:t>67 – GG : Additional Information to be given by an applicant for grant of license</a:t>
            </a:r>
          </a:p>
          <a:p>
            <a:pPr algn="just">
              <a:lnSpc>
                <a:spcPct val="120000"/>
              </a:lnSpc>
              <a:buFontTx/>
              <a:buAutoNum type="arabicPeriod"/>
            </a:pPr>
            <a:r>
              <a:rPr lang="en-AU" b="1" smtClean="0"/>
              <a:t>Documentary evidence in respect of the ownership of the premises where medicine is sold</a:t>
            </a:r>
          </a:p>
          <a:p>
            <a:pPr algn="just">
              <a:lnSpc>
                <a:spcPct val="120000"/>
              </a:lnSpc>
              <a:buFontTx/>
              <a:buAutoNum type="arabicPeriod"/>
            </a:pPr>
            <a:r>
              <a:rPr lang="en-AU" b="1" smtClean="0"/>
              <a:t>Constitution of the firm</a:t>
            </a:r>
          </a:p>
        </p:txBody>
      </p:sp>
      <p:sp>
        <p:nvSpPr>
          <p:cNvPr id="30723" name="Rectangle 4"/>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sz="quarter" idx="1"/>
          </p:nvPr>
        </p:nvSpPr>
        <p:spPr>
          <a:xfrm>
            <a:off x="0" y="457200"/>
            <a:ext cx="9144000" cy="6400800"/>
          </a:xfrm>
        </p:spPr>
        <p:txBody>
          <a:bodyPr/>
          <a:lstStyle/>
          <a:p>
            <a:pPr algn="just">
              <a:lnSpc>
                <a:spcPct val="120000"/>
              </a:lnSpc>
              <a:buFontTx/>
              <a:buNone/>
            </a:pPr>
            <a:r>
              <a:rPr lang="en-AU" b="1" smtClean="0"/>
              <a:t> </a:t>
            </a:r>
            <a:r>
              <a:rPr lang="en-AU" b="1" smtClean="0">
                <a:solidFill>
                  <a:srgbClr val="FFC000"/>
                </a:solidFill>
              </a:rPr>
              <a:t>67 – H : CANCELLATION OF LICENSE</a:t>
            </a:r>
          </a:p>
          <a:p>
            <a:pPr algn="just">
              <a:lnSpc>
                <a:spcPct val="120000"/>
              </a:lnSpc>
              <a:buFontTx/>
              <a:buNone/>
            </a:pPr>
            <a:r>
              <a:rPr lang="en-AU" b="1" smtClean="0"/>
              <a:t>  Before cancelling the license the licensing may give the licensee an opportunity to correct the reasons or circumstances which may lead to cancellation of license. The cancellation is passed by an order in writing stating the reasons for cancellation if the licensee has failed to comply with any of the provisions of the Act and Rules</a:t>
            </a:r>
          </a:p>
        </p:txBody>
      </p:sp>
      <p:sp>
        <p:nvSpPr>
          <p:cNvPr id="31747" name="Rectangle 4"/>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sz="quarter" idx="1"/>
          </p:nvPr>
        </p:nvSpPr>
        <p:spPr>
          <a:xfrm>
            <a:off x="0" y="457200"/>
            <a:ext cx="9144000" cy="6400800"/>
          </a:xfrm>
        </p:spPr>
        <p:txBody>
          <a:bodyPr>
            <a:normAutofit/>
          </a:bodyPr>
          <a:lstStyle/>
          <a:p>
            <a:pPr marL="265176" indent="-265176" algn="just" fontAlgn="auto">
              <a:lnSpc>
                <a:spcPct val="120000"/>
              </a:lnSpc>
              <a:spcAft>
                <a:spcPts val="0"/>
              </a:spcAft>
              <a:buFontTx/>
              <a:buNone/>
              <a:defRPr/>
            </a:pPr>
            <a:r>
              <a:rPr lang="en-AU" b="1" dirty="0" smtClean="0"/>
              <a:t>  REASONS FOR CANCELLATION OF LICENSE :</a:t>
            </a:r>
          </a:p>
          <a:p>
            <a:pPr marL="514350" indent="-514350" algn="just" fontAlgn="auto">
              <a:lnSpc>
                <a:spcPct val="120000"/>
              </a:lnSpc>
              <a:spcAft>
                <a:spcPts val="0"/>
              </a:spcAft>
              <a:buFont typeface="+mj-lt"/>
              <a:buAutoNum type="arabicPeriod"/>
              <a:defRPr/>
            </a:pPr>
            <a:r>
              <a:rPr lang="en-AU" b="1" dirty="0" smtClean="0"/>
              <a:t>An act or omission of an act was done by  the licensee which is not in accordance with conditions of Act and Rules</a:t>
            </a:r>
          </a:p>
          <a:p>
            <a:pPr marL="514350" indent="-514350" algn="just" fontAlgn="auto">
              <a:lnSpc>
                <a:spcPct val="120000"/>
              </a:lnSpc>
              <a:spcAft>
                <a:spcPts val="0"/>
              </a:spcAft>
              <a:buFont typeface="+mj-lt"/>
              <a:buAutoNum type="arabicPeriod"/>
              <a:defRPr/>
            </a:pPr>
            <a:r>
              <a:rPr lang="en-AU" b="1" dirty="0" smtClean="0"/>
              <a:t>The licensee had been guilty of an act or omission within 12 months before the date on which the act in question took place and the licensee had knowledge of that offense</a:t>
            </a:r>
          </a:p>
          <a:p>
            <a:pPr marL="514350" indent="-514350" algn="just" fontAlgn="auto">
              <a:lnSpc>
                <a:spcPct val="120000"/>
              </a:lnSpc>
              <a:spcAft>
                <a:spcPts val="0"/>
              </a:spcAft>
              <a:buFont typeface="+mj-lt"/>
              <a:buAutoNum type="arabicPeriod"/>
              <a:defRPr/>
            </a:pPr>
            <a:r>
              <a:rPr lang="en-AU" b="1" dirty="0" smtClean="0"/>
              <a:t>If the act or omission was a continuing act </a:t>
            </a:r>
          </a:p>
        </p:txBody>
      </p:sp>
      <p:sp>
        <p:nvSpPr>
          <p:cNvPr id="32771" name="Rectangle 4"/>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sz="quarter" idx="1"/>
          </p:nvPr>
        </p:nvSpPr>
        <p:spPr>
          <a:xfrm>
            <a:off x="0" y="457200"/>
            <a:ext cx="9144000" cy="6400800"/>
          </a:xfrm>
        </p:spPr>
        <p:txBody>
          <a:bodyPr/>
          <a:lstStyle/>
          <a:p>
            <a:pPr algn="just">
              <a:lnSpc>
                <a:spcPct val="120000"/>
              </a:lnSpc>
              <a:buFontTx/>
              <a:buNone/>
            </a:pPr>
            <a:r>
              <a:rPr lang="en-AU" b="1" smtClean="0"/>
              <a:t>  Licensee whose  license has been suspended or cancelled can appeal to the state  government with 3 months of the date of issue of cancellation order </a:t>
            </a:r>
          </a:p>
          <a:p>
            <a:pPr algn="just">
              <a:lnSpc>
                <a:spcPct val="120000"/>
              </a:lnSpc>
              <a:buFontTx/>
              <a:buNone/>
            </a:pPr>
            <a:r>
              <a:rPr lang="en-AU" b="1" smtClean="0"/>
              <a:t>  State government will appoint an inspector to inspect the premises and based upon the report the final decision will be taken</a:t>
            </a:r>
          </a:p>
        </p:txBody>
      </p:sp>
      <p:sp>
        <p:nvSpPr>
          <p:cNvPr id="33795" name="Rectangle 4"/>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sz="quarter" idx="1"/>
          </p:nvPr>
        </p:nvSpPr>
        <p:spPr>
          <a:xfrm>
            <a:off x="457200" y="1981200"/>
            <a:ext cx="8229600" cy="4343400"/>
          </a:xfrm>
        </p:spPr>
        <p:txBody>
          <a:bodyPr/>
          <a:lstStyle/>
          <a:p>
            <a:r>
              <a:rPr lang="en-US" b="1" smtClean="0">
                <a:solidFill>
                  <a:schemeClr val="hlink"/>
                </a:solidFill>
                <a:hlinkClick r:id="rId2" action="ppaction://hlinkfile"/>
              </a:rPr>
              <a:t>85-A</a:t>
            </a:r>
            <a:r>
              <a:rPr lang="en-US" b="1" smtClean="0"/>
              <a:t>	: Manufacture on more than one 		  set of premises </a:t>
            </a:r>
          </a:p>
          <a:p>
            <a:r>
              <a:rPr lang="en-US" b="1" smtClean="0">
                <a:solidFill>
                  <a:schemeClr val="hlink"/>
                </a:solidFill>
                <a:hlinkClick r:id="rId3" action="ppaction://hlinkfile"/>
              </a:rPr>
              <a:t>85-B</a:t>
            </a:r>
            <a:r>
              <a:rPr lang="en-US" b="1" smtClean="0"/>
              <a:t>	: Application for license to 			  manufacture Homoeopathic 		  medicines</a:t>
            </a:r>
          </a:p>
          <a:p>
            <a:r>
              <a:rPr lang="en-US" b="1" smtClean="0">
                <a:solidFill>
                  <a:schemeClr val="hlink"/>
                </a:solidFill>
                <a:hlinkClick r:id="rId4" action="ppaction://hlinkfile"/>
              </a:rPr>
              <a:t>85-C</a:t>
            </a:r>
            <a:r>
              <a:rPr lang="en-US" b="1" smtClean="0"/>
              <a:t>	: Application to manufacture </a:t>
            </a:r>
          </a:p>
          <a:p>
            <a:pPr>
              <a:buFontTx/>
              <a:buNone/>
            </a:pPr>
            <a:r>
              <a:rPr lang="en-US" b="1" smtClean="0"/>
              <a:t>			  'New Homoeopathic 				   medicines'</a:t>
            </a:r>
          </a:p>
        </p:txBody>
      </p:sp>
      <p:sp>
        <p:nvSpPr>
          <p:cNvPr id="34819" name="Text Box 4"/>
          <p:cNvSpPr txBox="1">
            <a:spLocks noChangeArrowheads="1"/>
          </p:cNvSpPr>
          <p:nvPr/>
        </p:nvSpPr>
        <p:spPr bwMode="auto">
          <a:xfrm>
            <a:off x="6837363" y="0"/>
            <a:ext cx="2306637" cy="579438"/>
          </a:xfrm>
          <a:prstGeom prst="rect">
            <a:avLst/>
          </a:prstGeom>
          <a:solidFill>
            <a:srgbClr val="942300"/>
          </a:solidFill>
          <a:ln w="9525">
            <a:noFill/>
            <a:miter lim="800000"/>
            <a:headEnd/>
            <a:tailEnd/>
          </a:ln>
        </p:spPr>
        <p:txBody>
          <a:bodyPr wrap="none">
            <a:spAutoFit/>
          </a:bodyPr>
          <a:lstStyle/>
          <a:p>
            <a:r>
              <a:rPr lang="en-US" sz="3200" b="1">
                <a:solidFill>
                  <a:schemeClr val="hlink"/>
                </a:solidFill>
              </a:rPr>
              <a:t>PART VII A</a:t>
            </a:r>
          </a:p>
        </p:txBody>
      </p:sp>
      <p:sp>
        <p:nvSpPr>
          <p:cNvPr id="34820" name="Rectangle 5"/>
          <p:cNvSpPr>
            <a:spLocks noChangeArrowheads="1"/>
          </p:cNvSpPr>
          <p:nvPr/>
        </p:nvSpPr>
        <p:spPr bwMode="auto">
          <a:xfrm>
            <a:off x="0" y="0"/>
            <a:ext cx="6248400" cy="1524000"/>
          </a:xfrm>
          <a:prstGeom prst="rect">
            <a:avLst/>
          </a:prstGeom>
          <a:solidFill>
            <a:srgbClr val="942300"/>
          </a:solidFill>
          <a:ln w="9525">
            <a:noFill/>
            <a:miter lim="800000"/>
            <a:headEnd/>
            <a:tailEnd/>
          </a:ln>
        </p:spPr>
        <p:txBody>
          <a:bodyPr anchor="ctr"/>
          <a:lstStyle/>
          <a:p>
            <a:r>
              <a:rPr lang="en-US" sz="3200" b="1">
                <a:latin typeface="Times New Roman" pitchFamily="18" charset="0"/>
              </a:rPr>
              <a:t>MANUFACTURE FOR SALE </a:t>
            </a:r>
            <a:br>
              <a:rPr lang="en-US" sz="3200" b="1">
                <a:latin typeface="Times New Roman" pitchFamily="18" charset="0"/>
              </a:rPr>
            </a:br>
            <a:r>
              <a:rPr lang="en-US" sz="3200" b="1">
                <a:latin typeface="Times New Roman" pitchFamily="18" charset="0"/>
              </a:rPr>
              <a:t>OR FOR DISTRIBUTION OF HOMOEOPATHIC MEDICINES</a:t>
            </a:r>
            <a:endParaRPr lang="en-AU" sz="3200" b="1">
              <a:latin typeface="Times New Roman" pitchFamily="18" charset="0"/>
            </a:endParaRPr>
          </a:p>
        </p:txBody>
      </p:sp>
      <p:sp>
        <p:nvSpPr>
          <p:cNvPr id="34821" name="Line 7"/>
          <p:cNvSpPr>
            <a:spLocks noChangeShapeType="1"/>
          </p:cNvSpPr>
          <p:nvPr/>
        </p:nvSpPr>
        <p:spPr bwMode="auto">
          <a:xfrm>
            <a:off x="0" y="1600200"/>
            <a:ext cx="9144000" cy="0"/>
          </a:xfrm>
          <a:prstGeom prst="line">
            <a:avLst/>
          </a:prstGeom>
          <a:noFill/>
          <a:ln w="9525">
            <a:solidFill>
              <a:schemeClr val="accent1"/>
            </a:solidFill>
            <a:round/>
            <a:headEnd/>
            <a:tailEnd/>
          </a:ln>
        </p:spPr>
        <p:txBody>
          <a:bodyPr/>
          <a:lstStyle/>
          <a:p>
            <a:endParaRPr lang="en-US"/>
          </a:p>
        </p:txBody>
      </p:sp>
      <p:sp>
        <p:nvSpPr>
          <p:cNvPr id="34822" name="Rectangle 8"/>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0"/>
            <a:ext cx="8229600" cy="1143000"/>
          </a:xfrm>
          <a:solidFill>
            <a:srgbClr val="942300"/>
          </a:solidFill>
        </p:spPr>
        <p:txBody>
          <a:bodyPr/>
          <a:lstStyle/>
          <a:p>
            <a:pPr fontAlgn="auto">
              <a:spcAft>
                <a:spcPts val="0"/>
              </a:spcAft>
              <a:defRPr/>
            </a:pPr>
            <a:r>
              <a:rPr lang="en-US" sz="3200" smtClean="0">
                <a:solidFill>
                  <a:schemeClr val="tx1"/>
                </a:solidFill>
                <a:latin typeface="Times New Roman" pitchFamily="18" charset="0"/>
              </a:rPr>
              <a:t>THE DRUGS AND COSMETICS ACT, 1940 (  10TH April, 1940)</a:t>
            </a:r>
            <a:endParaRPr lang="en-AU" sz="3200" smtClean="0">
              <a:solidFill>
                <a:schemeClr val="tx1"/>
              </a:solidFill>
              <a:latin typeface="Times New Roman" pitchFamily="18" charset="0"/>
            </a:endParaRPr>
          </a:p>
        </p:txBody>
      </p:sp>
      <p:sp>
        <p:nvSpPr>
          <p:cNvPr id="8195" name="Rectangle 3"/>
          <p:cNvSpPr>
            <a:spLocks noGrp="1" noChangeArrowheads="1"/>
          </p:cNvSpPr>
          <p:nvPr>
            <p:ph sz="quarter" idx="1"/>
          </p:nvPr>
        </p:nvSpPr>
        <p:spPr>
          <a:xfrm>
            <a:off x="381000" y="1676400"/>
            <a:ext cx="8305800" cy="4525963"/>
          </a:xfrm>
        </p:spPr>
        <p:txBody>
          <a:bodyPr/>
          <a:lstStyle/>
          <a:p>
            <a:pPr algn="ctr">
              <a:lnSpc>
                <a:spcPct val="90000"/>
              </a:lnSpc>
              <a:buFontTx/>
              <a:buNone/>
            </a:pPr>
            <a:r>
              <a:rPr lang="en-US" b="1" smtClean="0">
                <a:solidFill>
                  <a:srgbClr val="FF9900"/>
                </a:solidFill>
              </a:rPr>
              <a:t>Homoeopathy</a:t>
            </a:r>
            <a:r>
              <a:rPr lang="en-US" b="1" smtClean="0"/>
              <a:t> is included in the Second </a:t>
            </a:r>
          </a:p>
          <a:p>
            <a:pPr algn="ctr">
              <a:lnSpc>
                <a:spcPct val="90000"/>
              </a:lnSpc>
              <a:buFontTx/>
              <a:buNone/>
            </a:pPr>
            <a:r>
              <a:rPr lang="en-US" b="1" smtClean="0"/>
              <a:t>Schedule of The Drugs and Cosmetics </a:t>
            </a:r>
          </a:p>
          <a:p>
            <a:pPr algn="ctr">
              <a:lnSpc>
                <a:spcPct val="90000"/>
              </a:lnSpc>
              <a:buFontTx/>
              <a:buNone/>
            </a:pPr>
            <a:r>
              <a:rPr lang="en-US" b="1" smtClean="0"/>
              <a:t>Act, 1940. The act covers the</a:t>
            </a:r>
          </a:p>
          <a:p>
            <a:pPr algn="ctr">
              <a:lnSpc>
                <a:spcPct val="90000"/>
              </a:lnSpc>
              <a:buFontTx/>
              <a:buNone/>
            </a:pPr>
            <a:r>
              <a:rPr lang="en-US" b="1" smtClean="0"/>
              <a:t>‘ Standards to be complied with by </a:t>
            </a:r>
          </a:p>
          <a:p>
            <a:pPr algn="ctr">
              <a:lnSpc>
                <a:spcPct val="90000"/>
              </a:lnSpc>
              <a:buFontTx/>
              <a:buNone/>
            </a:pPr>
            <a:r>
              <a:rPr lang="en-US" b="1" smtClean="0"/>
              <a:t>imported drugs and by drugs </a:t>
            </a:r>
          </a:p>
          <a:p>
            <a:pPr algn="ctr">
              <a:lnSpc>
                <a:spcPct val="90000"/>
              </a:lnSpc>
              <a:buFontTx/>
              <a:buNone/>
            </a:pPr>
            <a:r>
              <a:rPr lang="en-US" b="1" smtClean="0"/>
              <a:t>manufactured for sale, </a:t>
            </a:r>
          </a:p>
          <a:p>
            <a:pPr algn="ctr">
              <a:lnSpc>
                <a:spcPct val="90000"/>
              </a:lnSpc>
              <a:buFontTx/>
              <a:buNone/>
            </a:pPr>
            <a:r>
              <a:rPr lang="en-US" b="1" smtClean="0"/>
              <a:t>stocked or exhibited </a:t>
            </a:r>
          </a:p>
          <a:p>
            <a:pPr algn="ctr">
              <a:lnSpc>
                <a:spcPct val="90000"/>
              </a:lnSpc>
              <a:buFontTx/>
              <a:buNone/>
            </a:pPr>
            <a:r>
              <a:rPr lang="en-US" b="1" smtClean="0"/>
              <a:t>for sale or distributed ’.</a:t>
            </a:r>
            <a:endParaRPr lang="en-AU" b="1" smtClean="0"/>
          </a:p>
        </p:txBody>
      </p:sp>
      <p:sp>
        <p:nvSpPr>
          <p:cNvPr id="8196"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
        <p:nvSpPr>
          <p:cNvPr id="8197" name="Line 7"/>
          <p:cNvSpPr>
            <a:spLocks noChangeShapeType="1"/>
          </p:cNvSpPr>
          <p:nvPr/>
        </p:nvSpPr>
        <p:spPr bwMode="auto">
          <a:xfrm>
            <a:off x="0" y="1143000"/>
            <a:ext cx="9144000" cy="0"/>
          </a:xfrm>
          <a:prstGeom prst="line">
            <a:avLst/>
          </a:prstGeom>
          <a:noFill/>
          <a:ln w="9525">
            <a:solidFill>
              <a:schemeClr val="accent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sz="quarter" idx="1"/>
          </p:nvPr>
        </p:nvSpPr>
        <p:spPr>
          <a:xfrm>
            <a:off x="609600" y="381000"/>
            <a:ext cx="8229600" cy="6096000"/>
          </a:xfrm>
        </p:spPr>
        <p:txBody>
          <a:bodyPr/>
          <a:lstStyle/>
          <a:p>
            <a:pPr>
              <a:lnSpc>
                <a:spcPct val="80000"/>
              </a:lnSpc>
            </a:pPr>
            <a:r>
              <a:rPr lang="en-US" b="1" smtClean="0">
                <a:solidFill>
                  <a:schemeClr val="hlink"/>
                </a:solidFill>
                <a:hlinkClick r:id="rId2" action="ppaction://hlinkfile"/>
              </a:rPr>
              <a:t>85-D</a:t>
            </a:r>
            <a:r>
              <a:rPr lang="en-US" b="1" smtClean="0"/>
              <a:t>	: Form of license to 				  manufacture Homoeopathic 		  medicines</a:t>
            </a:r>
            <a:endParaRPr lang="en-US" b="1" smtClean="0">
              <a:solidFill>
                <a:schemeClr val="hlink"/>
              </a:solidFill>
            </a:endParaRPr>
          </a:p>
          <a:p>
            <a:pPr>
              <a:lnSpc>
                <a:spcPct val="80000"/>
              </a:lnSpc>
            </a:pPr>
            <a:r>
              <a:rPr lang="en-US" b="1" smtClean="0">
                <a:solidFill>
                  <a:schemeClr val="hlink"/>
                </a:solidFill>
                <a:hlinkClick r:id="rId3" action="ppaction://hlinkfile"/>
              </a:rPr>
              <a:t>85-E</a:t>
            </a:r>
            <a:r>
              <a:rPr lang="en-US" b="1" smtClean="0"/>
              <a:t>	: Conditions for the grant or 		  renewal of a license in Form 		  25 - C</a:t>
            </a:r>
          </a:p>
          <a:p>
            <a:pPr>
              <a:lnSpc>
                <a:spcPct val="80000"/>
              </a:lnSpc>
            </a:pPr>
            <a:r>
              <a:rPr lang="en-US" b="1" smtClean="0">
                <a:solidFill>
                  <a:schemeClr val="hlink"/>
                </a:solidFill>
                <a:hlinkClick r:id="rId4" action="ppaction://hlinkfile"/>
              </a:rPr>
              <a:t>85-EA</a:t>
            </a:r>
            <a:r>
              <a:rPr lang="en-US" b="1" smtClean="0"/>
              <a:t>	: Inspection before grant or 			  renewal of license</a:t>
            </a:r>
            <a:endParaRPr lang="en-US" b="1" smtClean="0">
              <a:solidFill>
                <a:schemeClr val="hlink"/>
              </a:solidFill>
            </a:endParaRPr>
          </a:p>
          <a:p>
            <a:pPr>
              <a:lnSpc>
                <a:spcPct val="80000"/>
              </a:lnSpc>
            </a:pPr>
            <a:r>
              <a:rPr lang="en-US" b="1" smtClean="0">
                <a:solidFill>
                  <a:schemeClr val="hlink"/>
                </a:solidFill>
                <a:hlinkClick r:id="rId5" action="ppaction://hlinkfile"/>
              </a:rPr>
              <a:t>85-EB</a:t>
            </a:r>
            <a:r>
              <a:rPr lang="en-US" b="1" smtClean="0"/>
              <a:t>	: Report by Inspector</a:t>
            </a:r>
          </a:p>
          <a:p>
            <a:pPr>
              <a:lnSpc>
                <a:spcPct val="80000"/>
              </a:lnSpc>
            </a:pPr>
            <a:r>
              <a:rPr lang="en-US" b="1" smtClean="0">
                <a:solidFill>
                  <a:schemeClr val="hlink"/>
                </a:solidFill>
                <a:hlinkClick r:id="rId6" action="ppaction://hlinkfile"/>
              </a:rPr>
              <a:t>85-EC</a:t>
            </a:r>
            <a:r>
              <a:rPr lang="en-US" b="1" smtClean="0"/>
              <a:t>	: Grant or refusal of license</a:t>
            </a:r>
          </a:p>
          <a:p>
            <a:pPr>
              <a:lnSpc>
                <a:spcPct val="80000"/>
              </a:lnSpc>
            </a:pPr>
            <a:r>
              <a:rPr lang="en-US" b="1" smtClean="0">
                <a:solidFill>
                  <a:schemeClr val="hlink"/>
                </a:solidFill>
                <a:hlinkClick r:id="rId7" action="ppaction://hlinkfile"/>
              </a:rPr>
              <a:t>85-ED</a:t>
            </a:r>
            <a:r>
              <a:rPr lang="en-US" b="1" smtClean="0"/>
              <a:t>	: Further application after 			  rejection</a:t>
            </a:r>
          </a:p>
          <a:p>
            <a:pPr>
              <a:lnSpc>
                <a:spcPct val="80000"/>
              </a:lnSpc>
            </a:pPr>
            <a:r>
              <a:rPr lang="en-US" b="1" smtClean="0">
                <a:solidFill>
                  <a:schemeClr val="hlink"/>
                </a:solidFill>
                <a:hlinkClick r:id="rId8" action="ppaction://hlinkfile"/>
              </a:rPr>
              <a:t>85-EE</a:t>
            </a:r>
            <a:r>
              <a:rPr lang="en-US" b="1" smtClean="0">
                <a:solidFill>
                  <a:schemeClr val="hlink"/>
                </a:solidFill>
              </a:rPr>
              <a:t>	</a:t>
            </a:r>
            <a:r>
              <a:rPr lang="en-US" b="1" smtClean="0"/>
              <a:t>: Appeal to the State 				  Government</a:t>
            </a:r>
          </a:p>
        </p:txBody>
      </p:sp>
      <p:sp>
        <p:nvSpPr>
          <p:cNvPr id="35843" name="Rectangle 4"/>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914400" y="838200"/>
            <a:ext cx="7620000" cy="5349875"/>
          </a:xfrm>
          <a:prstGeom prst="rect">
            <a:avLst/>
          </a:prstGeom>
          <a:noFill/>
          <a:ln w="9525">
            <a:noFill/>
            <a:miter lim="800000"/>
            <a:headEnd/>
            <a:tailEnd/>
          </a:ln>
        </p:spPr>
        <p:txBody>
          <a:bodyPr>
            <a:spAutoFit/>
          </a:bodyPr>
          <a:lstStyle/>
          <a:p>
            <a:pPr indent="339725">
              <a:lnSpc>
                <a:spcPct val="120000"/>
              </a:lnSpc>
              <a:buFontTx/>
              <a:buChar char="•"/>
              <a:tabLst>
                <a:tab pos="1552575" algn="l"/>
              </a:tabLst>
            </a:pPr>
            <a:r>
              <a:rPr lang="en-US" sz="3200" b="1">
                <a:solidFill>
                  <a:schemeClr val="hlink"/>
                </a:solidFill>
                <a:hlinkClick r:id="rId2" action="ppaction://hlinkfile"/>
              </a:rPr>
              <a:t>85-F</a:t>
            </a:r>
            <a:r>
              <a:rPr lang="en-US" sz="3200" b="1">
                <a:solidFill>
                  <a:schemeClr val="hlink"/>
                </a:solidFill>
              </a:rPr>
              <a:t>	</a:t>
            </a:r>
            <a:r>
              <a:rPr lang="en-US" sz="3200" b="1"/>
              <a:t>: Duration of license</a:t>
            </a:r>
          </a:p>
          <a:p>
            <a:pPr indent="339725">
              <a:lnSpc>
                <a:spcPct val="120000"/>
              </a:lnSpc>
              <a:buFontTx/>
              <a:buChar char="•"/>
              <a:tabLst>
                <a:tab pos="1552575" algn="l"/>
              </a:tabLst>
            </a:pPr>
            <a:r>
              <a:rPr lang="en-US" sz="3200" b="1">
                <a:solidFill>
                  <a:schemeClr val="hlink"/>
                </a:solidFill>
                <a:hlinkClick r:id="rId3" action="ppaction://hlinkfile"/>
              </a:rPr>
              <a:t>85-G</a:t>
            </a:r>
            <a:r>
              <a:rPr lang="en-US" sz="3200" b="1"/>
              <a:t>	: Certificate of renewal</a:t>
            </a:r>
          </a:p>
          <a:p>
            <a:pPr indent="339725">
              <a:lnSpc>
                <a:spcPct val="120000"/>
              </a:lnSpc>
              <a:buFontTx/>
              <a:buChar char="•"/>
              <a:tabLst>
                <a:tab pos="1552575" algn="l"/>
              </a:tabLst>
            </a:pPr>
            <a:r>
              <a:rPr lang="en-US" sz="3200" b="1">
                <a:solidFill>
                  <a:schemeClr val="hlink"/>
                </a:solidFill>
                <a:hlinkClick r:id="rId4" action="ppaction://hlinkfile"/>
              </a:rPr>
              <a:t>85-H</a:t>
            </a:r>
            <a:r>
              <a:rPr lang="en-US" sz="3200" b="1"/>
              <a:t>	: Conditions of license</a:t>
            </a:r>
          </a:p>
          <a:p>
            <a:pPr indent="339725">
              <a:lnSpc>
                <a:spcPct val="120000"/>
              </a:lnSpc>
              <a:buFontTx/>
              <a:buChar char="•"/>
              <a:tabLst>
                <a:tab pos="1552575" algn="l"/>
              </a:tabLst>
            </a:pPr>
            <a:r>
              <a:rPr lang="en-US" sz="3200" b="1">
                <a:solidFill>
                  <a:schemeClr val="hlink"/>
                </a:solidFill>
                <a:hlinkClick r:id="rId5" action="ppaction://hlinkfile"/>
              </a:rPr>
              <a:t>85-HH</a:t>
            </a:r>
            <a:r>
              <a:rPr lang="en-US" sz="3200" b="1">
                <a:solidFill>
                  <a:schemeClr val="hlink"/>
                </a:solidFill>
              </a:rPr>
              <a:t> </a:t>
            </a:r>
            <a:r>
              <a:rPr lang="en-US" sz="3200" b="1"/>
              <a:t>: Additional information to 			be furnished by an applicant 		for license or a licensee to 			the licensing authority.</a:t>
            </a:r>
          </a:p>
          <a:p>
            <a:pPr indent="339725">
              <a:lnSpc>
                <a:spcPct val="120000"/>
              </a:lnSpc>
              <a:buFontTx/>
              <a:buChar char="•"/>
              <a:tabLst>
                <a:tab pos="1552575" algn="l"/>
              </a:tabLst>
            </a:pPr>
            <a:r>
              <a:rPr lang="en-US" sz="3200" b="1">
                <a:solidFill>
                  <a:schemeClr val="hlink"/>
                </a:solidFill>
                <a:hlinkClick r:id="rId6" action="ppaction://hlinkfile"/>
              </a:rPr>
              <a:t>85-I</a:t>
            </a:r>
            <a:r>
              <a:rPr lang="en-US" sz="3200" b="1"/>
              <a:t>	: Cancellation and suspension 		of licenses</a:t>
            </a:r>
            <a:endParaRPr lang="en-US" sz="3200"/>
          </a:p>
        </p:txBody>
      </p:sp>
      <p:sp>
        <p:nvSpPr>
          <p:cNvPr id="36867"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914400" y="838200"/>
            <a:ext cx="7620000" cy="4229100"/>
          </a:xfrm>
          <a:prstGeom prst="rect">
            <a:avLst/>
          </a:prstGeom>
          <a:noFill/>
          <a:ln w="9525">
            <a:noFill/>
            <a:miter lim="800000"/>
            <a:headEnd/>
            <a:tailEnd/>
          </a:ln>
        </p:spPr>
        <p:txBody>
          <a:bodyPr>
            <a:spAutoFit/>
          </a:bodyPr>
          <a:lstStyle/>
          <a:p>
            <a:pPr indent="339725">
              <a:lnSpc>
                <a:spcPct val="120000"/>
              </a:lnSpc>
              <a:buFontTx/>
              <a:buChar char="•"/>
              <a:tabLst>
                <a:tab pos="1552575" algn="l"/>
              </a:tabLst>
            </a:pPr>
            <a:r>
              <a:rPr lang="en-US" sz="3200">
                <a:solidFill>
                  <a:srgbClr val="FFFF00"/>
                </a:solidFill>
              </a:rPr>
              <a:t>85 –A : MANUFACTURE ON MORE THAN ON PLACES</a:t>
            </a:r>
          </a:p>
          <a:p>
            <a:pPr indent="339725" algn="just">
              <a:lnSpc>
                <a:spcPct val="120000"/>
              </a:lnSpc>
              <a:buFontTx/>
              <a:buChar char="•"/>
              <a:tabLst>
                <a:tab pos="1552575" algn="l"/>
              </a:tabLst>
            </a:pPr>
            <a:r>
              <a:rPr lang="en-US" sz="3200"/>
              <a:t>If homoeopathic medicines are manufactured in more than one premises a separate application shall be made and separate license is needed in respect of each premises</a:t>
            </a:r>
          </a:p>
        </p:txBody>
      </p:sp>
      <p:sp>
        <p:nvSpPr>
          <p:cNvPr id="37891"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p:cNvSpPr txBox="1">
            <a:spLocks noChangeArrowheads="1"/>
          </p:cNvSpPr>
          <p:nvPr/>
        </p:nvSpPr>
        <p:spPr bwMode="auto">
          <a:xfrm>
            <a:off x="914400" y="838200"/>
            <a:ext cx="7620000" cy="4819650"/>
          </a:xfrm>
          <a:prstGeom prst="rect">
            <a:avLst/>
          </a:prstGeom>
          <a:noFill/>
          <a:ln w="9525">
            <a:noFill/>
            <a:miter lim="800000"/>
            <a:headEnd/>
            <a:tailEnd/>
          </a:ln>
        </p:spPr>
        <p:txBody>
          <a:bodyPr>
            <a:spAutoFit/>
          </a:bodyPr>
          <a:lstStyle/>
          <a:p>
            <a:pPr indent="339725">
              <a:lnSpc>
                <a:spcPct val="120000"/>
              </a:lnSpc>
              <a:buFontTx/>
              <a:buChar char="•"/>
              <a:tabLst>
                <a:tab pos="1552575" algn="l"/>
              </a:tabLst>
            </a:pPr>
            <a:r>
              <a:rPr lang="en-US" sz="3200">
                <a:solidFill>
                  <a:srgbClr val="FFC000"/>
                </a:solidFill>
              </a:rPr>
              <a:t>85 – B : APPLICATION  FOR LICENSE TO MANUFACTURE HOMOEOPATHIC MEDICINES</a:t>
            </a:r>
          </a:p>
          <a:p>
            <a:pPr indent="339725">
              <a:lnSpc>
                <a:spcPct val="120000"/>
              </a:lnSpc>
              <a:buFontTx/>
              <a:buChar char="•"/>
              <a:tabLst>
                <a:tab pos="1552575" algn="l"/>
              </a:tabLst>
            </a:pPr>
            <a:r>
              <a:rPr lang="en-US" sz="3200"/>
              <a:t>For manufacture of Homoeopathic medicines shall be made to the licensing authority  appointed by the state government the application is made in the </a:t>
            </a:r>
            <a:r>
              <a:rPr lang="en-US" sz="3200">
                <a:solidFill>
                  <a:srgbClr val="FFC000"/>
                </a:solidFill>
              </a:rPr>
              <a:t>FORM  24 - C</a:t>
            </a:r>
          </a:p>
        </p:txBody>
      </p:sp>
      <p:sp>
        <p:nvSpPr>
          <p:cNvPr id="38915"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
          <p:cNvSpPr txBox="1">
            <a:spLocks noChangeArrowheads="1"/>
          </p:cNvSpPr>
          <p:nvPr/>
        </p:nvSpPr>
        <p:spPr bwMode="auto">
          <a:xfrm>
            <a:off x="914400" y="838200"/>
            <a:ext cx="7924800" cy="6002338"/>
          </a:xfrm>
          <a:prstGeom prst="rect">
            <a:avLst/>
          </a:prstGeom>
          <a:noFill/>
          <a:ln w="9525">
            <a:noFill/>
            <a:miter lim="800000"/>
            <a:headEnd/>
            <a:tailEnd/>
          </a:ln>
        </p:spPr>
        <p:txBody>
          <a:bodyPr>
            <a:spAutoFit/>
          </a:bodyPr>
          <a:lstStyle/>
          <a:p>
            <a:pPr indent="339725" algn="just">
              <a:lnSpc>
                <a:spcPct val="120000"/>
              </a:lnSpc>
              <a:buFontTx/>
              <a:buChar char="•"/>
              <a:tabLst>
                <a:tab pos="1552575" algn="l"/>
              </a:tabLst>
            </a:pPr>
            <a:r>
              <a:rPr lang="en-US" sz="3200"/>
              <a:t>Application in </a:t>
            </a:r>
            <a:r>
              <a:rPr lang="en-US" sz="3200">
                <a:solidFill>
                  <a:srgbClr val="FFC000"/>
                </a:solidFill>
              </a:rPr>
              <a:t>Form 24 – C </a:t>
            </a:r>
            <a:r>
              <a:rPr lang="en-US" sz="3200"/>
              <a:t>shall be accompanied by a fee of </a:t>
            </a:r>
            <a:r>
              <a:rPr lang="en-US" sz="3200">
                <a:solidFill>
                  <a:srgbClr val="FFC000"/>
                </a:solidFill>
              </a:rPr>
              <a:t>Rs 200</a:t>
            </a:r>
            <a:r>
              <a:rPr lang="en-US" sz="3200"/>
              <a:t> for manufacture of both mother tincture and potentised medicines</a:t>
            </a:r>
          </a:p>
          <a:p>
            <a:pPr indent="339725" algn="just">
              <a:lnSpc>
                <a:spcPct val="120000"/>
              </a:lnSpc>
              <a:buFontTx/>
              <a:buChar char="•"/>
              <a:tabLst>
                <a:tab pos="1552575" algn="l"/>
              </a:tabLst>
            </a:pPr>
            <a:r>
              <a:rPr lang="en-US" sz="3200"/>
              <a:t>Along with this an inspection fee of </a:t>
            </a:r>
          </a:p>
          <a:p>
            <a:pPr indent="339725" algn="just">
              <a:lnSpc>
                <a:spcPct val="120000"/>
              </a:lnSpc>
              <a:buFont typeface="Arial" charset="0"/>
              <a:buChar char="•"/>
              <a:tabLst>
                <a:tab pos="1552575" algn="l"/>
              </a:tabLst>
            </a:pPr>
            <a:r>
              <a:rPr lang="en-US" sz="3200">
                <a:solidFill>
                  <a:srgbClr val="FFC000"/>
                </a:solidFill>
              </a:rPr>
              <a:t>Rs 100 </a:t>
            </a:r>
            <a:r>
              <a:rPr lang="en-US" sz="3200"/>
              <a:t>for first inspection  and </a:t>
            </a:r>
            <a:r>
              <a:rPr lang="en-US" sz="3200">
                <a:solidFill>
                  <a:srgbClr val="FFC000"/>
                </a:solidFill>
              </a:rPr>
              <a:t>Rs 50  </a:t>
            </a:r>
            <a:r>
              <a:rPr lang="en-US" sz="3200"/>
              <a:t>as inspection fee for renewal of license</a:t>
            </a:r>
          </a:p>
          <a:p>
            <a:pPr indent="339725" algn="just">
              <a:lnSpc>
                <a:spcPct val="120000"/>
              </a:lnSpc>
              <a:buFont typeface="Arial" charset="0"/>
              <a:buChar char="•"/>
              <a:tabLst>
                <a:tab pos="1552575" algn="l"/>
              </a:tabLst>
            </a:pPr>
            <a:r>
              <a:rPr lang="en-US" sz="3200"/>
              <a:t>Rs 50 for duplicate copy of license if original is damaged or lost</a:t>
            </a:r>
          </a:p>
          <a:p>
            <a:pPr indent="339725" algn="just">
              <a:lnSpc>
                <a:spcPct val="120000"/>
              </a:lnSpc>
              <a:tabLst>
                <a:tab pos="1552575" algn="l"/>
              </a:tabLst>
            </a:pPr>
            <a:endParaRPr lang="en-US" sz="3200"/>
          </a:p>
        </p:txBody>
      </p:sp>
      <p:sp>
        <p:nvSpPr>
          <p:cNvPr id="39939"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4"/>
          <p:cNvSpPr txBox="1">
            <a:spLocks noChangeArrowheads="1"/>
          </p:cNvSpPr>
          <p:nvPr/>
        </p:nvSpPr>
        <p:spPr bwMode="auto">
          <a:xfrm>
            <a:off x="914400" y="838200"/>
            <a:ext cx="7924800" cy="4819650"/>
          </a:xfrm>
          <a:prstGeom prst="rect">
            <a:avLst/>
          </a:prstGeom>
          <a:noFill/>
          <a:ln w="9525">
            <a:noFill/>
            <a:miter lim="800000"/>
            <a:headEnd/>
            <a:tailEnd/>
          </a:ln>
        </p:spPr>
        <p:txBody>
          <a:bodyPr>
            <a:spAutoFit/>
          </a:bodyPr>
          <a:lstStyle/>
          <a:p>
            <a:pPr indent="339725" algn="just">
              <a:lnSpc>
                <a:spcPct val="120000"/>
              </a:lnSpc>
              <a:buFont typeface="Arial" charset="0"/>
              <a:buChar char="•"/>
              <a:tabLst>
                <a:tab pos="1552575" algn="l"/>
              </a:tabLst>
            </a:pPr>
            <a:r>
              <a:rPr lang="en-US" sz="3200"/>
              <a:t>If a person applies for renewal of license after it’s expiry date but within 6 months of such expiry, the fee payable for the renewal of such a license shall be Rs 200 plus an additional fee at the rate of Rs 100 per month and an inspection fee of Rs 50 for the manufacture of homoeopathic mother tinctures and potentised medicines</a:t>
            </a:r>
          </a:p>
        </p:txBody>
      </p:sp>
      <p:sp>
        <p:nvSpPr>
          <p:cNvPr id="40963"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4"/>
          <p:cNvSpPr txBox="1">
            <a:spLocks noChangeArrowheads="1"/>
          </p:cNvSpPr>
          <p:nvPr/>
        </p:nvSpPr>
        <p:spPr bwMode="auto">
          <a:xfrm>
            <a:off x="228600" y="838200"/>
            <a:ext cx="8610600" cy="5410200"/>
          </a:xfrm>
          <a:prstGeom prst="rect">
            <a:avLst/>
          </a:prstGeom>
          <a:noFill/>
          <a:ln w="9525">
            <a:noFill/>
            <a:miter lim="800000"/>
            <a:headEnd/>
            <a:tailEnd/>
          </a:ln>
        </p:spPr>
        <p:txBody>
          <a:bodyPr>
            <a:spAutoFit/>
          </a:bodyPr>
          <a:lstStyle/>
          <a:p>
            <a:pPr indent="339725" algn="ctr">
              <a:lnSpc>
                <a:spcPct val="120000"/>
              </a:lnSpc>
              <a:tabLst>
                <a:tab pos="1552575" algn="l"/>
              </a:tabLst>
            </a:pPr>
            <a:r>
              <a:rPr lang="en-US" sz="3200">
                <a:solidFill>
                  <a:srgbClr val="FFC000"/>
                </a:solidFill>
              </a:rPr>
              <a:t>85–C: APPLICATION TO MANUFACTURE NEW HOMOEOPATHIC MEDICINE</a:t>
            </a:r>
          </a:p>
          <a:p>
            <a:pPr indent="339725">
              <a:lnSpc>
                <a:spcPct val="120000"/>
              </a:lnSpc>
              <a:tabLst>
                <a:tab pos="1552575" algn="l"/>
              </a:tabLst>
            </a:pPr>
            <a:r>
              <a:rPr lang="en-US" sz="3200">
                <a:solidFill>
                  <a:srgbClr val="FFC000"/>
                </a:solidFill>
              </a:rPr>
              <a:t>New homoeopathic medicine : </a:t>
            </a:r>
            <a:r>
              <a:rPr lang="en-US" sz="3200"/>
              <a:t>A  homoeopathic  medicine  not included in HPI, HPUS, GHP, Authoritative books of MM and efficacy is not proved</a:t>
            </a:r>
          </a:p>
          <a:p>
            <a:pPr indent="339725">
              <a:lnSpc>
                <a:spcPct val="120000"/>
              </a:lnSpc>
              <a:buFont typeface="Arial" charset="0"/>
              <a:buAutoNum type="arabicPeriod"/>
              <a:tabLst>
                <a:tab pos="1552575" algn="l"/>
              </a:tabLst>
            </a:pPr>
            <a:r>
              <a:rPr lang="en-US" sz="3200"/>
              <a:t>No new homoeopathic medicine shall be manufactured unless it is approved by the licensing authority</a:t>
            </a:r>
          </a:p>
        </p:txBody>
      </p:sp>
      <p:sp>
        <p:nvSpPr>
          <p:cNvPr id="41987"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4"/>
          <p:cNvSpPr txBox="1">
            <a:spLocks noChangeArrowheads="1"/>
          </p:cNvSpPr>
          <p:nvPr/>
        </p:nvSpPr>
        <p:spPr bwMode="auto">
          <a:xfrm>
            <a:off x="228600" y="838200"/>
            <a:ext cx="8610600" cy="4175125"/>
          </a:xfrm>
          <a:prstGeom prst="rect">
            <a:avLst/>
          </a:prstGeom>
          <a:noFill/>
          <a:ln w="9525">
            <a:noFill/>
            <a:miter lim="800000"/>
            <a:headEnd/>
            <a:tailEnd/>
          </a:ln>
        </p:spPr>
        <p:txBody>
          <a:bodyPr>
            <a:spAutoFit/>
          </a:bodyPr>
          <a:lstStyle/>
          <a:p>
            <a:pPr indent="339725" algn="just">
              <a:lnSpc>
                <a:spcPct val="120000"/>
              </a:lnSpc>
              <a:tabLst>
                <a:tab pos="1552575" algn="l"/>
              </a:tabLst>
            </a:pPr>
            <a:r>
              <a:rPr lang="en-US" sz="3200"/>
              <a:t>2) When the manufacturer applies for a license for the manufacture of new homoeopathic medicine he should provide the necessary details as required by the licensing authority for assessing the therapeutic efficacy of the medicine including the minimum proving carried out with it  </a:t>
            </a:r>
          </a:p>
        </p:txBody>
      </p:sp>
      <p:sp>
        <p:nvSpPr>
          <p:cNvPr id="43011"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4"/>
          <p:cNvSpPr txBox="1">
            <a:spLocks noChangeArrowheads="1"/>
          </p:cNvSpPr>
          <p:nvPr/>
        </p:nvSpPr>
        <p:spPr bwMode="auto">
          <a:xfrm>
            <a:off x="228600" y="838200"/>
            <a:ext cx="8610600" cy="4229100"/>
          </a:xfrm>
          <a:prstGeom prst="rect">
            <a:avLst/>
          </a:prstGeom>
          <a:noFill/>
          <a:ln w="9525">
            <a:noFill/>
            <a:miter lim="800000"/>
            <a:headEnd/>
            <a:tailEnd/>
          </a:ln>
        </p:spPr>
        <p:txBody>
          <a:bodyPr>
            <a:spAutoFit/>
          </a:bodyPr>
          <a:lstStyle/>
          <a:p>
            <a:pPr indent="339725" algn="just">
              <a:lnSpc>
                <a:spcPct val="120000"/>
              </a:lnSpc>
              <a:tabLst>
                <a:tab pos="1552575" algn="l"/>
              </a:tabLst>
            </a:pPr>
            <a:r>
              <a:rPr lang="en-US" sz="3200">
                <a:solidFill>
                  <a:srgbClr val="FFC000"/>
                </a:solidFill>
              </a:rPr>
              <a:t>85 – D : FORM OF LICENSE TO MANUFACTURE OF HOMOEOPATHIC MEDICINE</a:t>
            </a:r>
          </a:p>
          <a:p>
            <a:pPr indent="339725" algn="just">
              <a:lnSpc>
                <a:spcPct val="120000"/>
              </a:lnSpc>
              <a:tabLst>
                <a:tab pos="1552575" algn="l"/>
              </a:tabLst>
            </a:pPr>
            <a:r>
              <a:rPr lang="en-US" sz="3200"/>
              <a:t>The license for manufacture of homoeopathic medicine is granted in </a:t>
            </a:r>
            <a:r>
              <a:rPr lang="en-US" sz="3200">
                <a:solidFill>
                  <a:srgbClr val="FFC000"/>
                </a:solidFill>
              </a:rPr>
              <a:t>FORM 25 C</a:t>
            </a:r>
            <a:r>
              <a:rPr lang="en-US" sz="3200"/>
              <a:t> to pharmacies</a:t>
            </a:r>
          </a:p>
          <a:p>
            <a:pPr indent="339725" algn="just">
              <a:lnSpc>
                <a:spcPct val="120000"/>
              </a:lnSpc>
              <a:tabLst>
                <a:tab pos="1552575" algn="l"/>
              </a:tabLst>
            </a:pPr>
            <a:endParaRPr lang="en-US" sz="3200"/>
          </a:p>
        </p:txBody>
      </p:sp>
      <p:sp>
        <p:nvSpPr>
          <p:cNvPr id="44035"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4"/>
          <p:cNvSpPr txBox="1">
            <a:spLocks noChangeArrowheads="1"/>
          </p:cNvSpPr>
          <p:nvPr/>
        </p:nvSpPr>
        <p:spPr bwMode="auto">
          <a:xfrm>
            <a:off x="228600" y="838200"/>
            <a:ext cx="8610600" cy="6592888"/>
          </a:xfrm>
          <a:prstGeom prst="rect">
            <a:avLst/>
          </a:prstGeom>
          <a:noFill/>
          <a:ln w="9525">
            <a:noFill/>
            <a:miter lim="800000"/>
            <a:headEnd/>
            <a:tailEnd/>
          </a:ln>
        </p:spPr>
        <p:txBody>
          <a:bodyPr>
            <a:spAutoFit/>
          </a:bodyPr>
          <a:lstStyle/>
          <a:p>
            <a:pPr indent="339725" algn="just">
              <a:lnSpc>
                <a:spcPct val="120000"/>
              </a:lnSpc>
              <a:tabLst>
                <a:tab pos="1552575" algn="l"/>
              </a:tabLst>
            </a:pPr>
            <a:r>
              <a:rPr lang="en-US" sz="3200">
                <a:solidFill>
                  <a:srgbClr val="FFC000"/>
                </a:solidFill>
              </a:rPr>
              <a:t>85 – E : CONDITIONS FOR THE GRANT OR RENEWAL OF A LICENSE IN FORM 24-C</a:t>
            </a:r>
          </a:p>
          <a:p>
            <a:pPr indent="339725" algn="just">
              <a:lnSpc>
                <a:spcPct val="120000"/>
              </a:lnSpc>
              <a:tabLst>
                <a:tab pos="1552575" algn="l"/>
              </a:tabLst>
            </a:pPr>
            <a:r>
              <a:rPr lang="en-US" sz="3200"/>
              <a:t>1)Manufacture of homoeopathic shall be conducted under the supervision of competent technical staff who is a </a:t>
            </a:r>
          </a:p>
          <a:p>
            <a:pPr indent="339725" algn="just">
              <a:lnSpc>
                <a:spcPct val="120000"/>
              </a:lnSpc>
              <a:tabLst>
                <a:tab pos="1552575" algn="l"/>
              </a:tabLst>
            </a:pPr>
            <a:r>
              <a:rPr lang="en-US" sz="3200"/>
              <a:t>a)Graduate in science with 3 yrs experience in manufacture of homoeopathic medicines</a:t>
            </a:r>
          </a:p>
          <a:p>
            <a:pPr indent="339725" algn="just">
              <a:lnSpc>
                <a:spcPct val="120000"/>
              </a:lnSpc>
              <a:tabLst>
                <a:tab pos="1552575" algn="l"/>
              </a:tabLst>
            </a:pPr>
            <a:r>
              <a:rPr lang="en-US" sz="3200"/>
              <a:t>b)A  graduate in pharmacy with 18 months of experience in the manufacture of homoeopathic medicine </a:t>
            </a:r>
          </a:p>
          <a:p>
            <a:pPr indent="339725" algn="just">
              <a:lnSpc>
                <a:spcPct val="120000"/>
              </a:lnSpc>
              <a:buFont typeface="Arial" charset="0"/>
              <a:buAutoNum type="arabicPeriod"/>
              <a:tabLst>
                <a:tab pos="1552575" algn="l"/>
              </a:tabLst>
            </a:pPr>
            <a:endParaRPr lang="en-US" sz="3200"/>
          </a:p>
        </p:txBody>
      </p:sp>
      <p:sp>
        <p:nvSpPr>
          <p:cNvPr id="45059"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0"/>
            <a:ext cx="8229600" cy="1143000"/>
          </a:xfrm>
          <a:solidFill>
            <a:srgbClr val="942300"/>
          </a:solidFill>
        </p:spPr>
        <p:txBody>
          <a:bodyPr/>
          <a:lstStyle/>
          <a:p>
            <a:pPr fontAlgn="auto">
              <a:spcAft>
                <a:spcPts val="0"/>
              </a:spcAft>
              <a:defRPr/>
            </a:pPr>
            <a:r>
              <a:rPr lang="en-US" sz="3200" smtClean="0">
                <a:solidFill>
                  <a:schemeClr val="tx1"/>
                </a:solidFill>
                <a:latin typeface="Times New Roman" pitchFamily="18" charset="0"/>
              </a:rPr>
              <a:t>THE DRUGS AND COSMETICS ACT, 1940 </a:t>
            </a:r>
            <a:endParaRPr lang="en-AU" sz="3200" smtClean="0">
              <a:solidFill>
                <a:schemeClr val="tx1"/>
              </a:solidFill>
              <a:latin typeface="Times New Roman" pitchFamily="18" charset="0"/>
            </a:endParaRPr>
          </a:p>
        </p:txBody>
      </p:sp>
      <p:sp>
        <p:nvSpPr>
          <p:cNvPr id="9219" name="Rectangle 3"/>
          <p:cNvSpPr>
            <a:spLocks noGrp="1" noChangeArrowheads="1"/>
          </p:cNvSpPr>
          <p:nvPr>
            <p:ph sz="quarter" idx="1"/>
          </p:nvPr>
        </p:nvSpPr>
        <p:spPr>
          <a:xfrm>
            <a:off x="381000" y="1676400"/>
            <a:ext cx="8305800" cy="4525963"/>
          </a:xfrm>
        </p:spPr>
        <p:txBody>
          <a:bodyPr/>
          <a:lstStyle/>
          <a:p>
            <a:pPr>
              <a:lnSpc>
                <a:spcPct val="90000"/>
              </a:lnSpc>
            </a:pPr>
            <a:r>
              <a:rPr lang="en-AU" b="1" smtClean="0"/>
              <a:t>The act was implemented to regulate the quality of Homoeopathic medicines manufactured, stocked or exhibited for sale</a:t>
            </a:r>
          </a:p>
          <a:p>
            <a:pPr>
              <a:lnSpc>
                <a:spcPct val="90000"/>
              </a:lnSpc>
            </a:pPr>
            <a:r>
              <a:rPr lang="en-AU" b="1" smtClean="0"/>
              <a:t>Quality of drugs are given a standards of quality</a:t>
            </a:r>
          </a:p>
          <a:p>
            <a:pPr>
              <a:lnSpc>
                <a:spcPct val="90000"/>
              </a:lnSpc>
            </a:pPr>
            <a:r>
              <a:rPr lang="en-AU" b="1" smtClean="0"/>
              <a:t>The drugs manufactured must comply with the standard set out in the Second Schedule</a:t>
            </a:r>
          </a:p>
        </p:txBody>
      </p:sp>
      <p:sp>
        <p:nvSpPr>
          <p:cNvPr id="9220"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
        <p:nvSpPr>
          <p:cNvPr id="9221" name="Line 7"/>
          <p:cNvSpPr>
            <a:spLocks noChangeShapeType="1"/>
          </p:cNvSpPr>
          <p:nvPr/>
        </p:nvSpPr>
        <p:spPr bwMode="auto">
          <a:xfrm>
            <a:off x="0" y="1143000"/>
            <a:ext cx="9144000" cy="0"/>
          </a:xfrm>
          <a:prstGeom prst="line">
            <a:avLst/>
          </a:prstGeom>
          <a:noFill/>
          <a:ln w="9525">
            <a:solidFill>
              <a:schemeClr val="accent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4"/>
          <p:cNvSpPr txBox="1">
            <a:spLocks noChangeArrowheads="1"/>
          </p:cNvSpPr>
          <p:nvPr/>
        </p:nvSpPr>
        <p:spPr bwMode="auto">
          <a:xfrm>
            <a:off x="228600" y="838200"/>
            <a:ext cx="8610600" cy="5410200"/>
          </a:xfrm>
          <a:prstGeom prst="rect">
            <a:avLst/>
          </a:prstGeom>
          <a:noFill/>
          <a:ln w="9525">
            <a:noFill/>
            <a:miter lim="800000"/>
            <a:headEnd/>
            <a:tailEnd/>
          </a:ln>
        </p:spPr>
        <p:txBody>
          <a:bodyPr>
            <a:spAutoFit/>
          </a:bodyPr>
          <a:lstStyle/>
          <a:p>
            <a:pPr indent="339725" algn="just">
              <a:lnSpc>
                <a:spcPct val="120000"/>
              </a:lnSpc>
              <a:tabLst>
                <a:tab pos="1552575" algn="l"/>
              </a:tabLst>
            </a:pPr>
            <a:r>
              <a:rPr lang="en-US" sz="3200"/>
              <a:t>c) With qualification of BHMS with 18 months of experience in manufacture of homoeopathic medicine</a:t>
            </a:r>
          </a:p>
          <a:p>
            <a:pPr indent="339725" algn="just">
              <a:lnSpc>
                <a:spcPct val="120000"/>
              </a:lnSpc>
              <a:tabLst>
                <a:tab pos="1552575" algn="l"/>
              </a:tabLst>
            </a:pPr>
            <a:r>
              <a:rPr lang="en-US" sz="3200"/>
              <a:t>d) Persons who are already in employment with 5 yrs experience in the manufacture of homoeopathic medicine</a:t>
            </a:r>
          </a:p>
          <a:p>
            <a:pPr indent="339725" algn="just">
              <a:lnSpc>
                <a:spcPct val="120000"/>
              </a:lnSpc>
              <a:tabLst>
                <a:tab pos="1552575" algn="l"/>
              </a:tabLst>
            </a:pPr>
            <a:r>
              <a:rPr lang="en-US" sz="3200"/>
              <a:t>2) The  premises should have the requirements as specified in Schedule M - I</a:t>
            </a:r>
          </a:p>
          <a:p>
            <a:pPr indent="339725" algn="just">
              <a:lnSpc>
                <a:spcPct val="120000"/>
              </a:lnSpc>
              <a:tabLst>
                <a:tab pos="1552575" algn="l"/>
              </a:tabLst>
            </a:pPr>
            <a:r>
              <a:rPr lang="en-US" sz="3200"/>
              <a:t> </a:t>
            </a:r>
          </a:p>
        </p:txBody>
      </p:sp>
      <p:sp>
        <p:nvSpPr>
          <p:cNvPr id="46083"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4"/>
          <p:cNvSpPr txBox="1">
            <a:spLocks noChangeArrowheads="1"/>
          </p:cNvSpPr>
          <p:nvPr/>
        </p:nvSpPr>
        <p:spPr bwMode="auto">
          <a:xfrm>
            <a:off x="228600" y="838200"/>
            <a:ext cx="8610600" cy="5410200"/>
          </a:xfrm>
          <a:prstGeom prst="rect">
            <a:avLst/>
          </a:prstGeom>
          <a:noFill/>
          <a:ln w="9525">
            <a:noFill/>
            <a:miter lim="800000"/>
            <a:headEnd/>
            <a:tailEnd/>
          </a:ln>
        </p:spPr>
        <p:txBody>
          <a:bodyPr>
            <a:spAutoFit/>
          </a:bodyPr>
          <a:lstStyle/>
          <a:p>
            <a:pPr indent="339725" algn="just">
              <a:lnSpc>
                <a:spcPct val="120000"/>
              </a:lnSpc>
              <a:tabLst>
                <a:tab pos="1552575" algn="l"/>
              </a:tabLst>
            </a:pPr>
            <a:r>
              <a:rPr lang="en-US" sz="3200"/>
              <a:t>3) Applicant for manufacture of homoeopathic mother tincture shall either </a:t>
            </a:r>
          </a:p>
          <a:p>
            <a:pPr indent="339725" algn="just">
              <a:lnSpc>
                <a:spcPct val="120000"/>
              </a:lnSpc>
              <a:tabLst>
                <a:tab pos="1552575" algn="l"/>
              </a:tabLst>
            </a:pPr>
            <a:r>
              <a:rPr lang="en-US" sz="3200"/>
              <a:t>a) Provide adequate staff, premises and laboratory equipments for identifying the raw materials or testing the mother tincture  or    b)make arrangement with some institution approved by the licensing authority where these tests can be done on behalf of the manufacturer</a:t>
            </a:r>
          </a:p>
        </p:txBody>
      </p:sp>
      <p:sp>
        <p:nvSpPr>
          <p:cNvPr id="47107"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4"/>
          <p:cNvSpPr txBox="1">
            <a:spLocks noChangeArrowheads="1"/>
          </p:cNvSpPr>
          <p:nvPr/>
        </p:nvSpPr>
        <p:spPr bwMode="auto">
          <a:xfrm>
            <a:off x="228600" y="838200"/>
            <a:ext cx="8610600" cy="5410200"/>
          </a:xfrm>
          <a:prstGeom prst="rect">
            <a:avLst/>
          </a:prstGeom>
          <a:noFill/>
          <a:ln w="9525">
            <a:noFill/>
            <a:miter lim="800000"/>
            <a:headEnd/>
            <a:tailEnd/>
          </a:ln>
        </p:spPr>
        <p:txBody>
          <a:bodyPr>
            <a:spAutoFit/>
          </a:bodyPr>
          <a:lstStyle/>
          <a:p>
            <a:pPr indent="339725" algn="just">
              <a:lnSpc>
                <a:spcPct val="120000"/>
              </a:lnSpc>
              <a:tabLst>
                <a:tab pos="1552575" algn="l"/>
              </a:tabLst>
            </a:pPr>
            <a:r>
              <a:rPr lang="en-US" sz="3200"/>
              <a:t>4) Premises where homoeopathic medicines are manufactured shall be far away from the residential area</a:t>
            </a:r>
          </a:p>
          <a:p>
            <a:pPr indent="339725" algn="just">
              <a:lnSpc>
                <a:spcPct val="120000"/>
              </a:lnSpc>
              <a:tabLst>
                <a:tab pos="1552575" algn="l"/>
              </a:tabLst>
            </a:pPr>
            <a:r>
              <a:rPr lang="en-US" sz="3200"/>
              <a:t>5) Homoeopathic medicines shall not be manufactured with drugs of other systems of medicine</a:t>
            </a:r>
          </a:p>
          <a:p>
            <a:pPr indent="339725" algn="just">
              <a:lnSpc>
                <a:spcPct val="120000"/>
              </a:lnSpc>
              <a:tabLst>
                <a:tab pos="1552575" algn="l"/>
              </a:tabLst>
            </a:pPr>
            <a:r>
              <a:rPr lang="en-US" sz="3200"/>
              <a:t>6) Applicant shall make arrangements for proper storage of homoeopathic medicine prepared by him</a:t>
            </a:r>
          </a:p>
        </p:txBody>
      </p:sp>
      <p:sp>
        <p:nvSpPr>
          <p:cNvPr id="48131"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4"/>
          <p:cNvSpPr txBox="1">
            <a:spLocks noChangeArrowheads="1"/>
          </p:cNvSpPr>
          <p:nvPr/>
        </p:nvSpPr>
        <p:spPr bwMode="auto">
          <a:xfrm>
            <a:off x="228600" y="838200"/>
            <a:ext cx="8915400" cy="6002338"/>
          </a:xfrm>
          <a:prstGeom prst="rect">
            <a:avLst/>
          </a:prstGeom>
          <a:noFill/>
          <a:ln w="9525">
            <a:noFill/>
            <a:miter lim="800000"/>
            <a:headEnd/>
            <a:tailEnd/>
          </a:ln>
        </p:spPr>
        <p:txBody>
          <a:bodyPr>
            <a:spAutoFit/>
          </a:bodyPr>
          <a:lstStyle/>
          <a:p>
            <a:pPr indent="339725" algn="just">
              <a:lnSpc>
                <a:spcPct val="120000"/>
              </a:lnSpc>
              <a:tabLst>
                <a:tab pos="1552575" algn="l"/>
              </a:tabLst>
            </a:pPr>
            <a:r>
              <a:rPr lang="en-US" sz="3200"/>
              <a:t>7) The licensee shall ensure to the licensing authority that the products he manufactured conform to the claims made on the label</a:t>
            </a:r>
          </a:p>
          <a:p>
            <a:pPr indent="339725" algn="just">
              <a:lnSpc>
                <a:spcPct val="120000"/>
              </a:lnSpc>
              <a:tabLst>
                <a:tab pos="1552575" algn="l"/>
              </a:tabLst>
            </a:pPr>
            <a:r>
              <a:rPr lang="en-US" sz="3200">
                <a:solidFill>
                  <a:srgbClr val="FF9900"/>
                </a:solidFill>
              </a:rPr>
              <a:t>85 – EA   INSPECTION BEFORE GRANT OR RENEWAL OF LICENSE</a:t>
            </a:r>
          </a:p>
          <a:p>
            <a:pPr indent="339725" algn="just">
              <a:lnSpc>
                <a:spcPct val="120000"/>
              </a:lnSpc>
              <a:tabLst>
                <a:tab pos="1552575" algn="l"/>
              </a:tabLst>
            </a:pPr>
            <a:r>
              <a:rPr lang="en-US" sz="3200"/>
              <a:t>Before the grant of license premises where the manufacture is proposed has to be inspected by inspectors</a:t>
            </a:r>
          </a:p>
          <a:p>
            <a:pPr indent="339725" algn="just">
              <a:lnSpc>
                <a:spcPct val="120000"/>
              </a:lnSpc>
              <a:tabLst>
                <a:tab pos="1552575" algn="l"/>
              </a:tabLst>
            </a:pPr>
            <a:r>
              <a:rPr lang="en-US" sz="3200"/>
              <a:t>Inspector shall examine all areas of premises, plant and pharmaceutical appliances</a:t>
            </a:r>
          </a:p>
        </p:txBody>
      </p:sp>
      <p:sp>
        <p:nvSpPr>
          <p:cNvPr id="49155"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4"/>
          <p:cNvSpPr txBox="1">
            <a:spLocks noChangeArrowheads="1"/>
          </p:cNvSpPr>
          <p:nvPr/>
        </p:nvSpPr>
        <p:spPr bwMode="auto">
          <a:xfrm>
            <a:off x="228600" y="838200"/>
            <a:ext cx="8915400" cy="4819650"/>
          </a:xfrm>
          <a:prstGeom prst="rect">
            <a:avLst/>
          </a:prstGeom>
          <a:noFill/>
          <a:ln w="9525">
            <a:noFill/>
            <a:miter lim="800000"/>
            <a:headEnd/>
            <a:tailEnd/>
          </a:ln>
        </p:spPr>
        <p:txBody>
          <a:bodyPr>
            <a:spAutoFit/>
          </a:bodyPr>
          <a:lstStyle/>
          <a:p>
            <a:pPr indent="339725" algn="just">
              <a:lnSpc>
                <a:spcPct val="120000"/>
              </a:lnSpc>
              <a:tabLst>
                <a:tab pos="1552575" algn="l"/>
              </a:tabLst>
            </a:pPr>
            <a:r>
              <a:rPr lang="en-US" sz="3200"/>
              <a:t>Process of manufacture, methods for standardisation and inquire the professional qualification of technical staff who are employed</a:t>
            </a:r>
          </a:p>
          <a:p>
            <a:pPr indent="339725" algn="just">
              <a:lnSpc>
                <a:spcPct val="120000"/>
              </a:lnSpc>
              <a:tabLst>
                <a:tab pos="1552575" algn="l"/>
              </a:tabLst>
            </a:pPr>
            <a:r>
              <a:rPr lang="en-US" sz="3200">
                <a:solidFill>
                  <a:srgbClr val="FF9900"/>
                </a:solidFill>
              </a:rPr>
              <a:t>85 EB - REPORT BY INSPECTOR</a:t>
            </a:r>
          </a:p>
          <a:p>
            <a:pPr indent="339725" algn="just">
              <a:lnSpc>
                <a:spcPct val="120000"/>
              </a:lnSpc>
              <a:tabLst>
                <a:tab pos="1552575" algn="l"/>
              </a:tabLst>
            </a:pPr>
            <a:r>
              <a:rPr lang="en-US" sz="3200"/>
              <a:t>Inspector shall give detailed report after inspector along with recommendations for grant or rejection of license to the licensing authority</a:t>
            </a:r>
          </a:p>
          <a:p>
            <a:pPr indent="339725" algn="just">
              <a:lnSpc>
                <a:spcPct val="120000"/>
              </a:lnSpc>
              <a:tabLst>
                <a:tab pos="1552575" algn="l"/>
              </a:tabLst>
            </a:pPr>
            <a:endParaRPr lang="en-US" sz="3200"/>
          </a:p>
        </p:txBody>
      </p:sp>
      <p:sp>
        <p:nvSpPr>
          <p:cNvPr id="50179"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4"/>
          <p:cNvSpPr txBox="1">
            <a:spLocks noChangeArrowheads="1"/>
          </p:cNvSpPr>
          <p:nvPr/>
        </p:nvSpPr>
        <p:spPr bwMode="auto">
          <a:xfrm>
            <a:off x="228600" y="838200"/>
            <a:ext cx="8915400" cy="3638550"/>
          </a:xfrm>
          <a:prstGeom prst="rect">
            <a:avLst/>
          </a:prstGeom>
          <a:noFill/>
          <a:ln w="9525">
            <a:noFill/>
            <a:miter lim="800000"/>
            <a:headEnd/>
            <a:tailEnd/>
          </a:ln>
        </p:spPr>
        <p:txBody>
          <a:bodyPr>
            <a:spAutoFit/>
          </a:bodyPr>
          <a:lstStyle/>
          <a:p>
            <a:pPr indent="339725" algn="just">
              <a:lnSpc>
                <a:spcPct val="120000"/>
              </a:lnSpc>
              <a:tabLst>
                <a:tab pos="1552575" algn="l"/>
              </a:tabLst>
            </a:pPr>
            <a:r>
              <a:rPr lang="en-US" sz="3200">
                <a:solidFill>
                  <a:srgbClr val="FF9900"/>
                </a:solidFill>
              </a:rPr>
              <a:t>85 EC - GRANT OR REFUSAL OF LICENSE</a:t>
            </a:r>
          </a:p>
          <a:p>
            <a:pPr indent="339725" algn="just">
              <a:lnSpc>
                <a:spcPct val="120000"/>
              </a:lnSpc>
              <a:buFontTx/>
              <a:buAutoNum type="arabicParenR"/>
              <a:tabLst>
                <a:tab pos="1552575" algn="l"/>
              </a:tabLst>
            </a:pPr>
            <a:r>
              <a:rPr lang="en-US" sz="3200"/>
              <a:t>If the licensing authority is satisfied with the inspection license is granted or renewed in FORM 25-C or 26 – C</a:t>
            </a:r>
          </a:p>
          <a:p>
            <a:pPr indent="339725" algn="just">
              <a:lnSpc>
                <a:spcPct val="120000"/>
              </a:lnSpc>
              <a:buFontTx/>
              <a:buAutoNum type="arabicParenR"/>
              <a:tabLst>
                <a:tab pos="1552575" algn="l"/>
              </a:tabLst>
            </a:pPr>
            <a:r>
              <a:rPr lang="en-US" sz="3200"/>
              <a:t>If the licensing authority is not satisfied, he shall reject the application</a:t>
            </a:r>
          </a:p>
        </p:txBody>
      </p:sp>
      <p:sp>
        <p:nvSpPr>
          <p:cNvPr id="51203"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4"/>
          <p:cNvSpPr txBox="1">
            <a:spLocks noChangeArrowheads="1"/>
          </p:cNvSpPr>
          <p:nvPr/>
        </p:nvSpPr>
        <p:spPr bwMode="auto">
          <a:xfrm>
            <a:off x="228600" y="457200"/>
            <a:ext cx="8915400" cy="6002338"/>
          </a:xfrm>
          <a:prstGeom prst="rect">
            <a:avLst/>
          </a:prstGeom>
          <a:noFill/>
          <a:ln w="9525">
            <a:noFill/>
            <a:miter lim="800000"/>
            <a:headEnd/>
            <a:tailEnd/>
          </a:ln>
        </p:spPr>
        <p:txBody>
          <a:bodyPr>
            <a:spAutoFit/>
          </a:bodyPr>
          <a:lstStyle/>
          <a:p>
            <a:pPr indent="339725" algn="ctr">
              <a:lnSpc>
                <a:spcPct val="120000"/>
              </a:lnSpc>
              <a:tabLst>
                <a:tab pos="1552575" algn="l"/>
              </a:tabLst>
            </a:pPr>
            <a:r>
              <a:rPr lang="en-US" sz="3200">
                <a:solidFill>
                  <a:srgbClr val="FFFF00"/>
                </a:solidFill>
              </a:rPr>
              <a:t>85-ED  FURTHER APPLICATION   AFTER REJECTION OF FIRST APPLICATION</a:t>
            </a:r>
          </a:p>
          <a:p>
            <a:pPr indent="339725" algn="just">
              <a:lnSpc>
                <a:spcPct val="120000"/>
              </a:lnSpc>
              <a:tabLst>
                <a:tab pos="1552575" algn="l"/>
              </a:tabLst>
            </a:pPr>
            <a:r>
              <a:rPr lang="en-US" sz="3200"/>
              <a:t>If within 6 months from the time of rejection of an application for a license, the applicant informs the licensing authority that the conditions must be satisfied before a license is granted is being fulfilled now and deposits an inspection fee of Rs 250. The licensing authority, after inspection will issue a license in FORM 25-C or FORM 26 - C</a:t>
            </a:r>
          </a:p>
        </p:txBody>
      </p:sp>
      <p:sp>
        <p:nvSpPr>
          <p:cNvPr id="52227"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4"/>
          <p:cNvSpPr txBox="1">
            <a:spLocks noChangeArrowheads="1"/>
          </p:cNvSpPr>
          <p:nvPr/>
        </p:nvSpPr>
        <p:spPr bwMode="auto">
          <a:xfrm>
            <a:off x="228600" y="838200"/>
            <a:ext cx="8915400" cy="5410200"/>
          </a:xfrm>
          <a:prstGeom prst="rect">
            <a:avLst/>
          </a:prstGeom>
          <a:noFill/>
          <a:ln w="9525">
            <a:noFill/>
            <a:miter lim="800000"/>
            <a:headEnd/>
            <a:tailEnd/>
          </a:ln>
        </p:spPr>
        <p:txBody>
          <a:bodyPr>
            <a:spAutoFit/>
          </a:bodyPr>
          <a:lstStyle/>
          <a:p>
            <a:pPr indent="339725" algn="ctr">
              <a:lnSpc>
                <a:spcPct val="120000"/>
              </a:lnSpc>
              <a:tabLst>
                <a:tab pos="1552575" algn="l"/>
              </a:tabLst>
            </a:pPr>
            <a:r>
              <a:rPr lang="en-US" sz="3200">
                <a:solidFill>
                  <a:srgbClr val="FFFF00"/>
                </a:solidFill>
              </a:rPr>
              <a:t>85 – EE  APPEAL  TO THE STATE  GOVERNMENT</a:t>
            </a:r>
          </a:p>
          <a:p>
            <a:pPr indent="339725" algn="just">
              <a:lnSpc>
                <a:spcPct val="120000"/>
              </a:lnSpc>
              <a:tabLst>
                <a:tab pos="1552575" algn="l"/>
              </a:tabLst>
            </a:pPr>
            <a:r>
              <a:rPr lang="en-US" sz="3200"/>
              <a:t>Any person who is not satisfied by the rejection order passed by the licensing authority may within 90 days from the date of receipt of such order, appeal to the state government. State government will now make an inspection and pass an order as it thinks suitable</a:t>
            </a:r>
          </a:p>
          <a:p>
            <a:pPr indent="339725" algn="just">
              <a:lnSpc>
                <a:spcPct val="120000"/>
              </a:lnSpc>
              <a:tabLst>
                <a:tab pos="1552575" algn="l"/>
              </a:tabLst>
            </a:pPr>
            <a:endParaRPr lang="en-US" sz="3200"/>
          </a:p>
        </p:txBody>
      </p:sp>
      <p:sp>
        <p:nvSpPr>
          <p:cNvPr id="53251"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4"/>
          <p:cNvSpPr txBox="1">
            <a:spLocks noChangeArrowheads="1"/>
          </p:cNvSpPr>
          <p:nvPr/>
        </p:nvSpPr>
        <p:spPr bwMode="auto">
          <a:xfrm>
            <a:off x="228600" y="228600"/>
            <a:ext cx="8915400" cy="6002338"/>
          </a:xfrm>
          <a:prstGeom prst="rect">
            <a:avLst/>
          </a:prstGeom>
          <a:noFill/>
          <a:ln w="9525">
            <a:noFill/>
            <a:miter lim="800000"/>
            <a:headEnd/>
            <a:tailEnd/>
          </a:ln>
        </p:spPr>
        <p:txBody>
          <a:bodyPr>
            <a:spAutoFit/>
          </a:bodyPr>
          <a:lstStyle/>
          <a:p>
            <a:pPr indent="339725" algn="ctr">
              <a:lnSpc>
                <a:spcPct val="120000"/>
              </a:lnSpc>
              <a:tabLst>
                <a:tab pos="1552575" algn="l"/>
              </a:tabLst>
            </a:pPr>
            <a:r>
              <a:rPr lang="en-US" sz="3200">
                <a:solidFill>
                  <a:srgbClr val="FFFF00"/>
                </a:solidFill>
              </a:rPr>
              <a:t>85 – F DURATION OF LICENSE</a:t>
            </a:r>
          </a:p>
          <a:p>
            <a:pPr indent="339725" algn="just">
              <a:lnSpc>
                <a:spcPct val="120000"/>
              </a:lnSpc>
              <a:tabLst>
                <a:tab pos="1552575" algn="l"/>
              </a:tabLst>
            </a:pPr>
            <a:r>
              <a:rPr lang="en-US" sz="3200"/>
              <a:t>Original license or a renewed license is valid upto 5 yrs on and from the date on which it is granted or renewed. License is valid if the application for renewal is made within the date of expiry or within 6 months after the date of expiry after payment of fee. License shall be deemed to have expired if application for it’s renewal is not made within 6 months of it’s expiry</a:t>
            </a:r>
          </a:p>
        </p:txBody>
      </p:sp>
      <p:sp>
        <p:nvSpPr>
          <p:cNvPr id="54275"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4"/>
          <p:cNvSpPr txBox="1">
            <a:spLocks noChangeArrowheads="1"/>
          </p:cNvSpPr>
          <p:nvPr/>
        </p:nvSpPr>
        <p:spPr bwMode="auto">
          <a:xfrm>
            <a:off x="228600" y="228600"/>
            <a:ext cx="8915400" cy="7183438"/>
          </a:xfrm>
          <a:prstGeom prst="rect">
            <a:avLst/>
          </a:prstGeom>
          <a:noFill/>
          <a:ln w="9525">
            <a:noFill/>
            <a:miter lim="800000"/>
            <a:headEnd/>
            <a:tailEnd/>
          </a:ln>
        </p:spPr>
        <p:txBody>
          <a:bodyPr>
            <a:spAutoFit/>
          </a:bodyPr>
          <a:lstStyle/>
          <a:p>
            <a:pPr indent="339725" algn="ctr">
              <a:lnSpc>
                <a:spcPct val="120000"/>
              </a:lnSpc>
              <a:tabLst>
                <a:tab pos="1552575" algn="l"/>
              </a:tabLst>
            </a:pPr>
            <a:r>
              <a:rPr lang="en-US" sz="3200">
                <a:solidFill>
                  <a:srgbClr val="FFFF00"/>
                </a:solidFill>
              </a:rPr>
              <a:t>85 - G CERTIFICATE OF RENEWAL</a:t>
            </a:r>
          </a:p>
          <a:p>
            <a:pPr indent="339725" algn="ctr">
              <a:lnSpc>
                <a:spcPct val="120000"/>
              </a:lnSpc>
              <a:tabLst>
                <a:tab pos="1552575" algn="l"/>
              </a:tabLst>
            </a:pPr>
            <a:r>
              <a:rPr lang="en-US" sz="3200"/>
              <a:t>Certificate of renewal of license shall be issued in </a:t>
            </a:r>
            <a:r>
              <a:rPr lang="en-US" sz="3200">
                <a:solidFill>
                  <a:srgbClr val="FFFF00"/>
                </a:solidFill>
              </a:rPr>
              <a:t>FORM 26 -  C</a:t>
            </a:r>
          </a:p>
          <a:p>
            <a:pPr indent="339725" algn="ctr">
              <a:lnSpc>
                <a:spcPct val="120000"/>
              </a:lnSpc>
              <a:tabLst>
                <a:tab pos="1552575" algn="l"/>
              </a:tabLst>
            </a:pPr>
            <a:r>
              <a:rPr lang="en-US" sz="3200">
                <a:solidFill>
                  <a:srgbClr val="FFFF00"/>
                </a:solidFill>
              </a:rPr>
              <a:t>85 – H CONDITIONS OF GRANT OF LICENSE IN ADDITION TO CONDITIONS AS PER RULE 85  E</a:t>
            </a:r>
          </a:p>
          <a:p>
            <a:pPr indent="339725" algn="just">
              <a:lnSpc>
                <a:spcPct val="120000"/>
              </a:lnSpc>
              <a:buFontTx/>
              <a:buAutoNum type="alphaUcParenR"/>
              <a:tabLst>
                <a:tab pos="1552575" algn="l"/>
              </a:tabLst>
            </a:pPr>
            <a:r>
              <a:rPr lang="en-US" sz="3200"/>
              <a:t>The licensee shall provide and maintain staff and premises as specified in Rule 85 E</a:t>
            </a:r>
          </a:p>
          <a:p>
            <a:pPr indent="339725" algn="just">
              <a:lnSpc>
                <a:spcPct val="120000"/>
              </a:lnSpc>
              <a:buFontTx/>
              <a:buAutoNum type="alphaUcParenR"/>
              <a:tabLst>
                <a:tab pos="1552575" algn="l"/>
              </a:tabLst>
            </a:pPr>
            <a:r>
              <a:rPr lang="en-US" sz="3200"/>
              <a:t>The licensee shall allow an inspector to enter any premises where manufacture of homoeopathic medicine is carried on to inspect the</a:t>
            </a:r>
          </a:p>
        </p:txBody>
      </p:sp>
      <p:sp>
        <p:nvSpPr>
          <p:cNvPr id="55299"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0"/>
            <a:ext cx="8229600" cy="1143000"/>
          </a:xfrm>
          <a:solidFill>
            <a:srgbClr val="942300"/>
          </a:solidFill>
        </p:spPr>
        <p:txBody>
          <a:bodyPr/>
          <a:lstStyle/>
          <a:p>
            <a:pPr fontAlgn="auto">
              <a:spcAft>
                <a:spcPts val="0"/>
              </a:spcAft>
              <a:defRPr/>
            </a:pPr>
            <a:r>
              <a:rPr lang="en-AU" sz="3200" smtClean="0">
                <a:solidFill>
                  <a:schemeClr val="tx1"/>
                </a:solidFill>
                <a:latin typeface="Times New Roman" pitchFamily="18" charset="0"/>
              </a:rPr>
              <a:t>MISBRANDED  DRUG</a:t>
            </a:r>
          </a:p>
        </p:txBody>
      </p:sp>
      <p:sp>
        <p:nvSpPr>
          <p:cNvPr id="10243" name="Rectangle 3"/>
          <p:cNvSpPr>
            <a:spLocks noGrp="1" noChangeArrowheads="1"/>
          </p:cNvSpPr>
          <p:nvPr>
            <p:ph sz="quarter" idx="1"/>
          </p:nvPr>
        </p:nvSpPr>
        <p:spPr>
          <a:xfrm>
            <a:off x="381000" y="1676400"/>
            <a:ext cx="8305800" cy="4525963"/>
          </a:xfrm>
        </p:spPr>
        <p:txBody>
          <a:bodyPr/>
          <a:lstStyle/>
          <a:p>
            <a:pPr algn="just">
              <a:lnSpc>
                <a:spcPct val="90000"/>
              </a:lnSpc>
            </a:pPr>
            <a:r>
              <a:rPr lang="en-AU" b="1" smtClean="0"/>
              <a:t>If the drug is so coloured or polishes that damage is concealed or if it is made to appear of greater therapeutic value than it really is</a:t>
            </a:r>
          </a:p>
          <a:p>
            <a:pPr algn="just">
              <a:lnSpc>
                <a:spcPct val="90000"/>
              </a:lnSpc>
            </a:pPr>
            <a:r>
              <a:rPr lang="en-AU" b="1" smtClean="0"/>
              <a:t>It is not labelled in the prescribed manner</a:t>
            </a:r>
          </a:p>
          <a:p>
            <a:pPr algn="just">
              <a:lnSpc>
                <a:spcPct val="90000"/>
              </a:lnSpc>
            </a:pPr>
            <a:r>
              <a:rPr lang="en-AU" b="1" smtClean="0"/>
              <a:t>If the label bears any statement which makes any false claim for the drug</a:t>
            </a:r>
          </a:p>
        </p:txBody>
      </p:sp>
      <p:sp>
        <p:nvSpPr>
          <p:cNvPr id="10244"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
        <p:nvSpPr>
          <p:cNvPr id="10245" name="Line 7"/>
          <p:cNvSpPr>
            <a:spLocks noChangeShapeType="1"/>
          </p:cNvSpPr>
          <p:nvPr/>
        </p:nvSpPr>
        <p:spPr bwMode="auto">
          <a:xfrm>
            <a:off x="0" y="1143000"/>
            <a:ext cx="9144000" cy="0"/>
          </a:xfrm>
          <a:prstGeom prst="line">
            <a:avLst/>
          </a:prstGeom>
          <a:noFill/>
          <a:ln w="9525">
            <a:solidFill>
              <a:schemeClr val="accent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4"/>
          <p:cNvSpPr txBox="1">
            <a:spLocks noChangeArrowheads="1"/>
          </p:cNvSpPr>
          <p:nvPr/>
        </p:nvSpPr>
        <p:spPr bwMode="auto">
          <a:xfrm>
            <a:off x="228600" y="228600"/>
            <a:ext cx="8915400" cy="7183438"/>
          </a:xfrm>
          <a:prstGeom prst="rect">
            <a:avLst/>
          </a:prstGeom>
          <a:noFill/>
          <a:ln w="9525">
            <a:noFill/>
            <a:miter lim="800000"/>
            <a:headEnd/>
            <a:tailEnd/>
          </a:ln>
        </p:spPr>
        <p:txBody>
          <a:bodyPr>
            <a:spAutoFit/>
          </a:bodyPr>
          <a:lstStyle/>
          <a:p>
            <a:pPr indent="339725" algn="just">
              <a:lnSpc>
                <a:spcPct val="120000"/>
              </a:lnSpc>
              <a:tabLst>
                <a:tab pos="1552575" algn="l"/>
              </a:tabLst>
            </a:pPr>
            <a:r>
              <a:rPr lang="en-US" sz="3200"/>
              <a:t>the premises and to take samples of the manufactured homoeopathic medicine</a:t>
            </a:r>
          </a:p>
          <a:p>
            <a:pPr indent="339725" algn="just">
              <a:lnSpc>
                <a:spcPct val="120000"/>
              </a:lnSpc>
              <a:tabLst>
                <a:tab pos="1552575" algn="l"/>
              </a:tabLst>
            </a:pPr>
            <a:r>
              <a:rPr lang="en-US" sz="3200"/>
              <a:t>c) Licensee shall allow an inspector to inspect all registers and records and shall provide all information as he may require</a:t>
            </a:r>
          </a:p>
          <a:p>
            <a:pPr indent="339725" algn="just">
              <a:lnSpc>
                <a:spcPct val="120000"/>
              </a:lnSpc>
              <a:tabLst>
                <a:tab pos="1552575" algn="l"/>
              </a:tabLst>
            </a:pPr>
            <a:r>
              <a:rPr lang="en-US" sz="3200"/>
              <a:t>d) The licensee shall maintain an inspection book in Form 35 in which the inspector records his impressions and defects noticed</a:t>
            </a:r>
          </a:p>
          <a:p>
            <a:pPr indent="339725" algn="just">
              <a:lnSpc>
                <a:spcPct val="120000"/>
              </a:lnSpc>
              <a:tabLst>
                <a:tab pos="1552575" algn="l"/>
              </a:tabLst>
            </a:pPr>
            <a:r>
              <a:rPr lang="en-US" sz="3200"/>
              <a:t>e) The licensee shall comply with the following conditions in respect of mother tincture preparation</a:t>
            </a:r>
          </a:p>
          <a:p>
            <a:pPr indent="339725" algn="just">
              <a:lnSpc>
                <a:spcPct val="120000"/>
              </a:lnSpc>
              <a:tabLst>
                <a:tab pos="1552575" algn="l"/>
              </a:tabLst>
            </a:pPr>
            <a:endParaRPr lang="en-US" sz="3200"/>
          </a:p>
        </p:txBody>
      </p:sp>
      <p:sp>
        <p:nvSpPr>
          <p:cNvPr id="56323"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4"/>
          <p:cNvSpPr txBox="1">
            <a:spLocks noChangeArrowheads="1"/>
          </p:cNvSpPr>
          <p:nvPr/>
        </p:nvSpPr>
        <p:spPr bwMode="auto">
          <a:xfrm>
            <a:off x="228600" y="228600"/>
            <a:ext cx="8915400" cy="6592888"/>
          </a:xfrm>
          <a:prstGeom prst="rect">
            <a:avLst/>
          </a:prstGeom>
          <a:noFill/>
          <a:ln w="9525">
            <a:noFill/>
            <a:miter lim="800000"/>
            <a:headEnd/>
            <a:tailEnd/>
          </a:ln>
        </p:spPr>
        <p:txBody>
          <a:bodyPr>
            <a:spAutoFit/>
          </a:bodyPr>
          <a:lstStyle/>
          <a:p>
            <a:pPr indent="339725" algn="just">
              <a:lnSpc>
                <a:spcPct val="120000"/>
              </a:lnSpc>
              <a:buFontTx/>
              <a:buAutoNum type="arabicParenR"/>
              <a:tabLst>
                <a:tab pos="1552575" algn="l"/>
              </a:tabLst>
            </a:pPr>
            <a:r>
              <a:rPr lang="en-US" sz="3200"/>
              <a:t>The crude drug used in the manufacture of mother tincture is identified and records of identification shall be kept for a period of 5 yrs</a:t>
            </a:r>
          </a:p>
          <a:p>
            <a:pPr indent="339725" algn="just">
              <a:lnSpc>
                <a:spcPct val="120000"/>
              </a:lnSpc>
              <a:buFontTx/>
              <a:buAutoNum type="arabicParenR"/>
              <a:tabLst>
                <a:tab pos="1552575" algn="l"/>
              </a:tabLst>
            </a:pPr>
            <a:r>
              <a:rPr lang="en-US" sz="3200"/>
              <a:t>Total solids in mother tincture shall be determined and records kept for 5 yrs</a:t>
            </a:r>
          </a:p>
          <a:p>
            <a:pPr indent="339725" algn="just">
              <a:lnSpc>
                <a:spcPct val="120000"/>
              </a:lnSpc>
              <a:buFontTx/>
              <a:buAutoNum type="arabicParenR"/>
              <a:tabLst>
                <a:tab pos="1552575" algn="l"/>
              </a:tabLst>
            </a:pPr>
            <a:r>
              <a:rPr lang="en-US" sz="3200"/>
              <a:t>Alcohol content in mother tincture determined and records kept for 5 yrs</a:t>
            </a:r>
          </a:p>
          <a:p>
            <a:pPr indent="339725" algn="just">
              <a:lnSpc>
                <a:spcPct val="120000"/>
              </a:lnSpc>
              <a:buFontTx/>
              <a:buAutoNum type="arabicParenR"/>
              <a:tabLst>
                <a:tab pos="1552575" algn="l"/>
              </a:tabLst>
            </a:pPr>
            <a:r>
              <a:rPr lang="en-US" sz="3200"/>
              <a:t>Containers of mother tinctures shall be made of glass. Bottles should be clean, hygienic and neutral in reaction</a:t>
            </a:r>
          </a:p>
          <a:p>
            <a:pPr indent="339725" algn="just">
              <a:lnSpc>
                <a:spcPct val="120000"/>
              </a:lnSpc>
              <a:buFontTx/>
              <a:buAutoNum type="arabicParenR"/>
              <a:tabLst>
                <a:tab pos="1552575" algn="l"/>
              </a:tabLst>
            </a:pPr>
            <a:r>
              <a:rPr lang="en-US" sz="3200"/>
              <a:t>Hygienic measures should be adopted during</a:t>
            </a:r>
          </a:p>
        </p:txBody>
      </p:sp>
      <p:sp>
        <p:nvSpPr>
          <p:cNvPr id="57347"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4"/>
          <p:cNvSpPr txBox="1">
            <a:spLocks noChangeArrowheads="1"/>
          </p:cNvSpPr>
          <p:nvPr/>
        </p:nvSpPr>
        <p:spPr bwMode="auto">
          <a:xfrm>
            <a:off x="228600" y="228600"/>
            <a:ext cx="8915400" cy="5410200"/>
          </a:xfrm>
          <a:prstGeom prst="rect">
            <a:avLst/>
          </a:prstGeom>
          <a:noFill/>
          <a:ln w="9525">
            <a:noFill/>
            <a:miter lim="800000"/>
            <a:headEnd/>
            <a:tailEnd/>
          </a:ln>
        </p:spPr>
        <p:txBody>
          <a:bodyPr>
            <a:spAutoFit/>
          </a:bodyPr>
          <a:lstStyle/>
          <a:p>
            <a:pPr indent="339725" algn="just">
              <a:lnSpc>
                <a:spcPct val="120000"/>
              </a:lnSpc>
              <a:tabLst>
                <a:tab pos="1552575" algn="l"/>
              </a:tabLst>
            </a:pPr>
            <a:r>
              <a:rPr lang="en-US" sz="3200"/>
              <a:t>manufacture, storage and handling of mother tincture</a:t>
            </a:r>
          </a:p>
          <a:p>
            <a:pPr indent="339725" algn="just">
              <a:lnSpc>
                <a:spcPct val="120000"/>
              </a:lnSpc>
              <a:tabLst>
                <a:tab pos="1552575" algn="l"/>
              </a:tabLst>
            </a:pPr>
            <a:r>
              <a:rPr lang="en-US" sz="3200"/>
              <a:t> ea)No colour shall added to any homoeopathic mother tincture</a:t>
            </a:r>
          </a:p>
          <a:p>
            <a:pPr indent="339725" algn="just">
              <a:lnSpc>
                <a:spcPct val="120000"/>
              </a:lnSpc>
              <a:tabLst>
                <a:tab pos="1552575" algn="l"/>
              </a:tabLst>
            </a:pPr>
            <a:r>
              <a:rPr lang="en-US" sz="3200"/>
              <a:t>f) Records maintained of names of homoeopathic medicines containing alcohol and quantities sold together with names and address of parties to whom sold. Such records shall be maintained for a period of 5 yrs </a:t>
            </a:r>
          </a:p>
        </p:txBody>
      </p:sp>
      <p:sp>
        <p:nvSpPr>
          <p:cNvPr id="58371"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4"/>
          <p:cNvSpPr txBox="1">
            <a:spLocks noChangeArrowheads="1"/>
          </p:cNvSpPr>
          <p:nvPr/>
        </p:nvSpPr>
        <p:spPr bwMode="auto">
          <a:xfrm>
            <a:off x="228600" y="228600"/>
            <a:ext cx="8915400" cy="4819650"/>
          </a:xfrm>
          <a:prstGeom prst="rect">
            <a:avLst/>
          </a:prstGeom>
          <a:noFill/>
          <a:ln w="9525">
            <a:noFill/>
            <a:miter lim="800000"/>
            <a:headEnd/>
            <a:tailEnd/>
          </a:ln>
        </p:spPr>
        <p:txBody>
          <a:bodyPr>
            <a:spAutoFit/>
          </a:bodyPr>
          <a:lstStyle/>
          <a:p>
            <a:pPr indent="339725" algn="ctr">
              <a:lnSpc>
                <a:spcPct val="120000"/>
              </a:lnSpc>
              <a:tabLst>
                <a:tab pos="1552575" algn="l"/>
              </a:tabLst>
            </a:pPr>
            <a:endParaRPr lang="en-US" sz="3200">
              <a:solidFill>
                <a:srgbClr val="FFFF00"/>
              </a:solidFill>
            </a:endParaRPr>
          </a:p>
          <a:p>
            <a:pPr indent="339725" algn="ctr">
              <a:lnSpc>
                <a:spcPct val="120000"/>
              </a:lnSpc>
              <a:tabLst>
                <a:tab pos="1552575" algn="l"/>
              </a:tabLst>
            </a:pPr>
            <a:r>
              <a:rPr lang="en-US" sz="3200">
                <a:solidFill>
                  <a:srgbClr val="FFFF00"/>
                </a:solidFill>
              </a:rPr>
              <a:t>85 – HH   ADDITIONAL INFORMATION TO BE GIVEN BY AN APPLICANT FOR LICENSE TO THE LICENSING AUTHORITY</a:t>
            </a:r>
          </a:p>
          <a:p>
            <a:pPr indent="339725" algn="just">
              <a:lnSpc>
                <a:spcPct val="120000"/>
              </a:lnSpc>
              <a:tabLst>
                <a:tab pos="1552575" algn="l"/>
              </a:tabLst>
            </a:pPr>
            <a:endParaRPr lang="en-US" sz="3200"/>
          </a:p>
          <a:p>
            <a:pPr indent="339725" algn="just">
              <a:lnSpc>
                <a:spcPct val="120000"/>
              </a:lnSpc>
              <a:tabLst>
                <a:tab pos="1552575" algn="l"/>
              </a:tabLst>
            </a:pPr>
            <a:r>
              <a:rPr lang="en-US" sz="3200"/>
              <a:t>Licensee should give documentary evidence in respect of the ownership of the premises and also constitution and management of the firm</a:t>
            </a:r>
          </a:p>
        </p:txBody>
      </p:sp>
      <p:sp>
        <p:nvSpPr>
          <p:cNvPr id="59395"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4"/>
          <p:cNvSpPr txBox="1">
            <a:spLocks noChangeArrowheads="1"/>
          </p:cNvSpPr>
          <p:nvPr/>
        </p:nvSpPr>
        <p:spPr bwMode="auto">
          <a:xfrm>
            <a:off x="228600" y="228600"/>
            <a:ext cx="8915400" cy="6002338"/>
          </a:xfrm>
          <a:prstGeom prst="rect">
            <a:avLst/>
          </a:prstGeom>
          <a:noFill/>
          <a:ln w="9525">
            <a:noFill/>
            <a:miter lim="800000"/>
            <a:headEnd/>
            <a:tailEnd/>
          </a:ln>
        </p:spPr>
        <p:txBody>
          <a:bodyPr>
            <a:spAutoFit/>
          </a:bodyPr>
          <a:lstStyle/>
          <a:p>
            <a:pPr indent="339725" algn="ctr">
              <a:lnSpc>
                <a:spcPct val="120000"/>
              </a:lnSpc>
              <a:tabLst>
                <a:tab pos="1552575" algn="l"/>
              </a:tabLst>
            </a:pPr>
            <a:r>
              <a:rPr lang="en-US" sz="3200">
                <a:solidFill>
                  <a:srgbClr val="FFFF00"/>
                </a:solidFill>
              </a:rPr>
              <a:t>85 – I  CANCELLATION OF LICENSE </a:t>
            </a:r>
          </a:p>
          <a:p>
            <a:pPr indent="339725" algn="just">
              <a:lnSpc>
                <a:spcPct val="120000"/>
              </a:lnSpc>
              <a:tabLst>
                <a:tab pos="1552575" algn="l"/>
              </a:tabLst>
            </a:pPr>
            <a:r>
              <a:rPr lang="en-US" sz="3200"/>
              <a:t>1)Before the cancellation licensee is given an oppurtunity to correct the defects which may lead to cancellation of license. Thereafter licensing authority passes the order in writing stating the reasons for cancellation of license</a:t>
            </a:r>
          </a:p>
          <a:p>
            <a:pPr indent="339725" algn="just">
              <a:lnSpc>
                <a:spcPct val="120000"/>
              </a:lnSpc>
              <a:tabLst>
                <a:tab pos="1552575" algn="l"/>
              </a:tabLst>
            </a:pPr>
            <a:r>
              <a:rPr lang="en-US" sz="3200"/>
              <a:t>2) Licensee whose license has been cancelled may within 3 months of the date of issue of the order can appeal against the order to the state government which will take the final decision</a:t>
            </a:r>
          </a:p>
        </p:txBody>
      </p:sp>
      <p:sp>
        <p:nvSpPr>
          <p:cNvPr id="60419"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sz="quarter" idx="1"/>
          </p:nvPr>
        </p:nvSpPr>
        <p:spPr>
          <a:xfrm>
            <a:off x="762000" y="1905000"/>
            <a:ext cx="7696200" cy="2819400"/>
          </a:xfrm>
        </p:spPr>
        <p:txBody>
          <a:bodyPr/>
          <a:lstStyle/>
          <a:p>
            <a:pPr>
              <a:lnSpc>
                <a:spcPct val="120000"/>
              </a:lnSpc>
            </a:pPr>
            <a:r>
              <a:rPr lang="en-US" b="1" smtClean="0">
                <a:solidFill>
                  <a:schemeClr val="hlink"/>
                </a:solidFill>
                <a:hlinkClick r:id="rId2" action="ppaction://hlinkfile"/>
              </a:rPr>
              <a:t>106-A</a:t>
            </a:r>
            <a:r>
              <a:rPr lang="en-US" b="1" smtClean="0"/>
              <a:t>	: Manner of labelling of 				  Homoeopathic medicines</a:t>
            </a:r>
          </a:p>
          <a:p>
            <a:pPr>
              <a:lnSpc>
                <a:spcPct val="120000"/>
              </a:lnSpc>
            </a:pPr>
            <a:r>
              <a:rPr lang="en-US" b="1" smtClean="0">
                <a:solidFill>
                  <a:schemeClr val="hlink"/>
                </a:solidFill>
                <a:hlinkClick r:id="rId3" action="ppaction://hlinkfile"/>
              </a:rPr>
              <a:t>106-B</a:t>
            </a:r>
            <a:r>
              <a:rPr lang="en-US" b="1" smtClean="0">
                <a:solidFill>
                  <a:schemeClr val="hlink"/>
                </a:solidFill>
              </a:rPr>
              <a:t>	</a:t>
            </a:r>
            <a:r>
              <a:rPr lang="en-US" b="1" smtClean="0"/>
              <a:t>: Prohibition of quantity and 		  percentage</a:t>
            </a:r>
            <a:endParaRPr lang="en-AU" b="1" smtClean="0"/>
          </a:p>
        </p:txBody>
      </p:sp>
      <p:sp>
        <p:nvSpPr>
          <p:cNvPr id="61443" name="Text Box 4"/>
          <p:cNvSpPr txBox="1">
            <a:spLocks noChangeArrowheads="1"/>
          </p:cNvSpPr>
          <p:nvPr/>
        </p:nvSpPr>
        <p:spPr bwMode="auto">
          <a:xfrm>
            <a:off x="6950075" y="0"/>
            <a:ext cx="2193925" cy="579438"/>
          </a:xfrm>
          <a:prstGeom prst="rect">
            <a:avLst/>
          </a:prstGeom>
          <a:solidFill>
            <a:srgbClr val="942300"/>
          </a:solidFill>
          <a:ln w="9525">
            <a:noFill/>
            <a:miter lim="800000"/>
            <a:headEnd/>
            <a:tailEnd/>
          </a:ln>
        </p:spPr>
        <p:txBody>
          <a:bodyPr wrap="none">
            <a:spAutoFit/>
          </a:bodyPr>
          <a:lstStyle/>
          <a:p>
            <a:r>
              <a:rPr lang="en-US" sz="3200" b="1">
                <a:solidFill>
                  <a:schemeClr val="hlink"/>
                </a:solidFill>
              </a:rPr>
              <a:t>PART IX A</a:t>
            </a:r>
          </a:p>
        </p:txBody>
      </p:sp>
      <p:sp>
        <p:nvSpPr>
          <p:cNvPr id="61444" name="Rectangle 5"/>
          <p:cNvSpPr>
            <a:spLocks noChangeArrowheads="1"/>
          </p:cNvSpPr>
          <p:nvPr/>
        </p:nvSpPr>
        <p:spPr bwMode="auto">
          <a:xfrm>
            <a:off x="0" y="0"/>
            <a:ext cx="6172200" cy="1066800"/>
          </a:xfrm>
          <a:prstGeom prst="rect">
            <a:avLst/>
          </a:prstGeom>
          <a:solidFill>
            <a:srgbClr val="942300"/>
          </a:solidFill>
          <a:ln w="9525">
            <a:noFill/>
            <a:miter lim="800000"/>
            <a:headEnd/>
            <a:tailEnd/>
          </a:ln>
        </p:spPr>
        <p:txBody>
          <a:bodyPr anchor="ctr"/>
          <a:lstStyle/>
          <a:p>
            <a:r>
              <a:rPr lang="en-US" sz="3200" b="1">
                <a:latin typeface="Times New Roman" pitchFamily="18" charset="0"/>
              </a:rPr>
              <a:t>LABELLING &amp; PACKING OF HOMOEOPATHIC MEDICINES</a:t>
            </a:r>
            <a:endParaRPr lang="en-AU" sz="3200" b="1">
              <a:latin typeface="Times New Roman" pitchFamily="18" charset="0"/>
            </a:endParaRPr>
          </a:p>
        </p:txBody>
      </p:sp>
      <p:sp>
        <p:nvSpPr>
          <p:cNvPr id="61445" name="Line 7"/>
          <p:cNvSpPr>
            <a:spLocks noChangeShapeType="1"/>
          </p:cNvSpPr>
          <p:nvPr/>
        </p:nvSpPr>
        <p:spPr bwMode="auto">
          <a:xfrm>
            <a:off x="0" y="1143000"/>
            <a:ext cx="9144000" cy="0"/>
          </a:xfrm>
          <a:prstGeom prst="line">
            <a:avLst/>
          </a:prstGeom>
          <a:noFill/>
          <a:ln w="9525">
            <a:solidFill>
              <a:schemeClr val="accent1"/>
            </a:solidFill>
            <a:round/>
            <a:headEnd/>
            <a:tailEnd/>
          </a:ln>
        </p:spPr>
        <p:txBody>
          <a:bodyPr/>
          <a:lstStyle/>
          <a:p>
            <a:endParaRPr lang="en-US"/>
          </a:p>
        </p:txBody>
      </p:sp>
      <p:sp>
        <p:nvSpPr>
          <p:cNvPr id="61446" name="Rectangle 8"/>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sz="quarter" idx="1"/>
          </p:nvPr>
        </p:nvSpPr>
        <p:spPr>
          <a:xfrm>
            <a:off x="0" y="1371600"/>
            <a:ext cx="9144000" cy="5867400"/>
          </a:xfrm>
        </p:spPr>
        <p:txBody>
          <a:bodyPr>
            <a:normAutofit/>
          </a:bodyPr>
          <a:lstStyle/>
          <a:p>
            <a:pPr marL="514350" indent="-514350" algn="just" fontAlgn="auto">
              <a:spcAft>
                <a:spcPts val="0"/>
              </a:spcAft>
              <a:buFont typeface="Wingdings 2"/>
              <a:buChar char=""/>
              <a:defRPr/>
            </a:pPr>
            <a:r>
              <a:rPr lang="en-US" b="1" dirty="0" smtClean="0">
                <a:solidFill>
                  <a:srgbClr val="FFC000"/>
                </a:solidFill>
              </a:rPr>
              <a:t>RULE  106 A – </a:t>
            </a:r>
            <a:r>
              <a:rPr lang="en-US" b="1" dirty="0" smtClean="0"/>
              <a:t>No Homoeopathic medicine shall be imported unless it is packed and labeled   in conformity With Rules in PART IX A </a:t>
            </a:r>
          </a:p>
          <a:p>
            <a:pPr marL="514350" indent="-514350" algn="just" fontAlgn="auto">
              <a:spcAft>
                <a:spcPts val="0"/>
              </a:spcAft>
              <a:buFont typeface="Wingdings 2"/>
              <a:buChar char=""/>
              <a:defRPr/>
            </a:pPr>
            <a:r>
              <a:rPr lang="en-US" b="1" dirty="0" smtClean="0">
                <a:solidFill>
                  <a:srgbClr val="FFC000"/>
                </a:solidFill>
              </a:rPr>
              <a:t>LABELING  OF  HOMOEOPATHIC MEDICINE – </a:t>
            </a:r>
            <a:r>
              <a:rPr lang="en-US" b="1" dirty="0" smtClean="0"/>
              <a:t>The following  particulars shall be either printed or written in indelible ink and shall present on the label of innermost container of  medicine and on every covering in which container is packed</a:t>
            </a:r>
          </a:p>
          <a:p>
            <a:pPr marL="265176" indent="-265176" fontAlgn="auto">
              <a:lnSpc>
                <a:spcPct val="120000"/>
              </a:lnSpc>
              <a:spcAft>
                <a:spcPts val="0"/>
              </a:spcAft>
              <a:buFont typeface="Wingdings 2"/>
              <a:buChar char=""/>
              <a:defRPr/>
            </a:pPr>
            <a:endParaRPr lang="en-AU" b="1" dirty="0" smtClean="0"/>
          </a:p>
        </p:txBody>
      </p:sp>
      <p:sp>
        <p:nvSpPr>
          <p:cNvPr id="62467" name="Text Box 4"/>
          <p:cNvSpPr txBox="1">
            <a:spLocks noChangeArrowheads="1"/>
          </p:cNvSpPr>
          <p:nvPr/>
        </p:nvSpPr>
        <p:spPr bwMode="auto">
          <a:xfrm>
            <a:off x="6950075" y="0"/>
            <a:ext cx="2193925" cy="579438"/>
          </a:xfrm>
          <a:prstGeom prst="rect">
            <a:avLst/>
          </a:prstGeom>
          <a:solidFill>
            <a:srgbClr val="942300"/>
          </a:solidFill>
          <a:ln w="9525">
            <a:noFill/>
            <a:miter lim="800000"/>
            <a:headEnd/>
            <a:tailEnd/>
          </a:ln>
        </p:spPr>
        <p:txBody>
          <a:bodyPr wrap="none">
            <a:spAutoFit/>
          </a:bodyPr>
          <a:lstStyle/>
          <a:p>
            <a:r>
              <a:rPr lang="en-US" sz="3200" b="1">
                <a:solidFill>
                  <a:schemeClr val="hlink"/>
                </a:solidFill>
              </a:rPr>
              <a:t>PART IX A</a:t>
            </a:r>
          </a:p>
        </p:txBody>
      </p:sp>
      <p:sp>
        <p:nvSpPr>
          <p:cNvPr id="62468" name="Rectangle 5"/>
          <p:cNvSpPr>
            <a:spLocks noChangeArrowheads="1"/>
          </p:cNvSpPr>
          <p:nvPr/>
        </p:nvSpPr>
        <p:spPr bwMode="auto">
          <a:xfrm>
            <a:off x="0" y="0"/>
            <a:ext cx="6172200" cy="1066800"/>
          </a:xfrm>
          <a:prstGeom prst="rect">
            <a:avLst/>
          </a:prstGeom>
          <a:solidFill>
            <a:srgbClr val="942300"/>
          </a:solidFill>
          <a:ln w="9525">
            <a:noFill/>
            <a:miter lim="800000"/>
            <a:headEnd/>
            <a:tailEnd/>
          </a:ln>
        </p:spPr>
        <p:txBody>
          <a:bodyPr anchor="ctr"/>
          <a:lstStyle/>
          <a:p>
            <a:r>
              <a:rPr lang="en-US" sz="3200" b="1">
                <a:latin typeface="Times New Roman" pitchFamily="18" charset="0"/>
              </a:rPr>
              <a:t>LABELLING &amp; PACKING OF HOMOEOPATHIC MEDICINES</a:t>
            </a:r>
            <a:endParaRPr lang="en-AU" sz="3200" b="1">
              <a:latin typeface="Times New Roman" pitchFamily="18" charset="0"/>
            </a:endParaRPr>
          </a:p>
        </p:txBody>
      </p:sp>
      <p:sp>
        <p:nvSpPr>
          <p:cNvPr id="62469" name="Line 7"/>
          <p:cNvSpPr>
            <a:spLocks noChangeShapeType="1"/>
          </p:cNvSpPr>
          <p:nvPr/>
        </p:nvSpPr>
        <p:spPr bwMode="auto">
          <a:xfrm>
            <a:off x="0" y="1143000"/>
            <a:ext cx="9144000" cy="0"/>
          </a:xfrm>
          <a:prstGeom prst="line">
            <a:avLst/>
          </a:prstGeom>
          <a:noFill/>
          <a:ln w="9525">
            <a:solidFill>
              <a:schemeClr val="accent1"/>
            </a:solidFill>
            <a:round/>
            <a:headEnd/>
            <a:tailEnd/>
          </a:ln>
        </p:spPr>
        <p:txBody>
          <a:bodyPr/>
          <a:lstStyle/>
          <a:p>
            <a:endParaRPr lang="en-US"/>
          </a:p>
        </p:txBody>
      </p:sp>
      <p:sp>
        <p:nvSpPr>
          <p:cNvPr id="62470" name="Rectangle 8"/>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sz="quarter" idx="1"/>
          </p:nvPr>
        </p:nvSpPr>
        <p:spPr>
          <a:xfrm>
            <a:off x="0" y="1371600"/>
            <a:ext cx="9144000" cy="5867400"/>
          </a:xfrm>
        </p:spPr>
        <p:txBody>
          <a:bodyPr/>
          <a:lstStyle/>
          <a:p>
            <a:r>
              <a:rPr lang="en-US" b="1" smtClean="0">
                <a:solidFill>
                  <a:srgbClr val="FFC000"/>
                </a:solidFill>
              </a:rPr>
              <a:t>RULE  106 B – </a:t>
            </a:r>
          </a:p>
          <a:p>
            <a:r>
              <a:rPr lang="en-US" b="1" smtClean="0"/>
              <a:t>No  Homoeopathic medicine having more than 12% alcohol content shall be packed and sold  in bottles more than 30 ml </a:t>
            </a:r>
          </a:p>
          <a:p>
            <a:r>
              <a:rPr lang="en-US" b="1" smtClean="0"/>
              <a:t>For Hospital/Dispensaries 100 ml packing is allowed</a:t>
            </a:r>
          </a:p>
        </p:txBody>
      </p:sp>
      <p:sp>
        <p:nvSpPr>
          <p:cNvPr id="63491" name="Text Box 4"/>
          <p:cNvSpPr txBox="1">
            <a:spLocks noChangeArrowheads="1"/>
          </p:cNvSpPr>
          <p:nvPr/>
        </p:nvSpPr>
        <p:spPr bwMode="auto">
          <a:xfrm>
            <a:off x="6950075" y="0"/>
            <a:ext cx="2193925" cy="579438"/>
          </a:xfrm>
          <a:prstGeom prst="rect">
            <a:avLst/>
          </a:prstGeom>
          <a:solidFill>
            <a:srgbClr val="942300"/>
          </a:solidFill>
          <a:ln w="9525">
            <a:noFill/>
            <a:miter lim="800000"/>
            <a:headEnd/>
            <a:tailEnd/>
          </a:ln>
        </p:spPr>
        <p:txBody>
          <a:bodyPr wrap="none">
            <a:spAutoFit/>
          </a:bodyPr>
          <a:lstStyle/>
          <a:p>
            <a:r>
              <a:rPr lang="en-US" sz="3200" b="1">
                <a:solidFill>
                  <a:schemeClr val="hlink"/>
                </a:solidFill>
              </a:rPr>
              <a:t>PART IX A</a:t>
            </a:r>
          </a:p>
        </p:txBody>
      </p:sp>
      <p:sp>
        <p:nvSpPr>
          <p:cNvPr id="63492" name="Rectangle 5"/>
          <p:cNvSpPr>
            <a:spLocks noChangeArrowheads="1"/>
          </p:cNvSpPr>
          <p:nvPr/>
        </p:nvSpPr>
        <p:spPr bwMode="auto">
          <a:xfrm>
            <a:off x="0" y="0"/>
            <a:ext cx="6172200" cy="1066800"/>
          </a:xfrm>
          <a:prstGeom prst="rect">
            <a:avLst/>
          </a:prstGeom>
          <a:solidFill>
            <a:srgbClr val="942300"/>
          </a:solidFill>
          <a:ln w="9525">
            <a:noFill/>
            <a:miter lim="800000"/>
            <a:headEnd/>
            <a:tailEnd/>
          </a:ln>
        </p:spPr>
        <p:txBody>
          <a:bodyPr anchor="ctr"/>
          <a:lstStyle/>
          <a:p>
            <a:r>
              <a:rPr lang="en-US" sz="3200" b="1">
                <a:latin typeface="Times New Roman" pitchFamily="18" charset="0"/>
              </a:rPr>
              <a:t>LABELLING &amp; PACKING OF HOMOEOPATHIC MEDICINES</a:t>
            </a:r>
            <a:endParaRPr lang="en-AU" sz="3200" b="1">
              <a:latin typeface="Times New Roman" pitchFamily="18" charset="0"/>
            </a:endParaRPr>
          </a:p>
        </p:txBody>
      </p:sp>
      <p:sp>
        <p:nvSpPr>
          <p:cNvPr id="63493" name="Line 7"/>
          <p:cNvSpPr>
            <a:spLocks noChangeShapeType="1"/>
          </p:cNvSpPr>
          <p:nvPr/>
        </p:nvSpPr>
        <p:spPr bwMode="auto">
          <a:xfrm>
            <a:off x="0" y="1143000"/>
            <a:ext cx="9144000" cy="0"/>
          </a:xfrm>
          <a:prstGeom prst="line">
            <a:avLst/>
          </a:prstGeom>
          <a:noFill/>
          <a:ln w="9525">
            <a:solidFill>
              <a:schemeClr val="accent1"/>
            </a:solidFill>
            <a:round/>
            <a:headEnd/>
            <a:tailEnd/>
          </a:ln>
        </p:spPr>
        <p:txBody>
          <a:bodyPr/>
          <a:lstStyle/>
          <a:p>
            <a:endParaRPr lang="en-US"/>
          </a:p>
        </p:txBody>
      </p:sp>
      <p:sp>
        <p:nvSpPr>
          <p:cNvPr id="63494" name="Rectangle 8"/>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sz="quarter" idx="1"/>
          </p:nvPr>
        </p:nvSpPr>
        <p:spPr>
          <a:xfrm>
            <a:off x="838200" y="1676400"/>
            <a:ext cx="7696200" cy="3352800"/>
          </a:xfrm>
        </p:spPr>
        <p:txBody>
          <a:bodyPr/>
          <a:lstStyle/>
          <a:p>
            <a:pPr>
              <a:lnSpc>
                <a:spcPct val="140000"/>
              </a:lnSpc>
            </a:pPr>
            <a:r>
              <a:rPr lang="en-US" b="1" smtClean="0">
                <a:solidFill>
                  <a:schemeClr val="hlink"/>
                </a:solidFill>
                <a:hlinkClick r:id="rId2" action="ppaction://hlinkfile"/>
              </a:rPr>
              <a:t>126-A</a:t>
            </a:r>
            <a:r>
              <a:rPr lang="en-US" b="1" smtClean="0"/>
              <a:t>   : Standards of ophthalmic 			  preparations including 			  Homoeopathic Ophthalmic 		  preparations</a:t>
            </a:r>
            <a:endParaRPr lang="en-AU" b="1" smtClean="0"/>
          </a:p>
        </p:txBody>
      </p:sp>
      <p:sp>
        <p:nvSpPr>
          <p:cNvPr id="64515" name="Text Box 4"/>
          <p:cNvSpPr txBox="1">
            <a:spLocks noChangeArrowheads="1"/>
          </p:cNvSpPr>
          <p:nvPr/>
        </p:nvSpPr>
        <p:spPr bwMode="auto">
          <a:xfrm>
            <a:off x="7243763" y="0"/>
            <a:ext cx="1900237" cy="579438"/>
          </a:xfrm>
          <a:prstGeom prst="rect">
            <a:avLst/>
          </a:prstGeom>
          <a:solidFill>
            <a:srgbClr val="942300"/>
          </a:solidFill>
          <a:ln w="9525">
            <a:noFill/>
            <a:miter lim="800000"/>
            <a:headEnd/>
            <a:tailEnd/>
          </a:ln>
        </p:spPr>
        <p:txBody>
          <a:bodyPr wrap="none">
            <a:spAutoFit/>
          </a:bodyPr>
          <a:lstStyle/>
          <a:p>
            <a:r>
              <a:rPr lang="en-US" sz="3200" b="1">
                <a:solidFill>
                  <a:schemeClr val="hlink"/>
                </a:solidFill>
              </a:rPr>
              <a:t>PART XII</a:t>
            </a:r>
          </a:p>
        </p:txBody>
      </p:sp>
      <p:sp>
        <p:nvSpPr>
          <p:cNvPr id="64516" name="Rectangle 5"/>
          <p:cNvSpPr>
            <a:spLocks noChangeArrowheads="1"/>
          </p:cNvSpPr>
          <p:nvPr/>
        </p:nvSpPr>
        <p:spPr bwMode="auto">
          <a:xfrm>
            <a:off x="0" y="0"/>
            <a:ext cx="3962400" cy="609600"/>
          </a:xfrm>
          <a:prstGeom prst="rect">
            <a:avLst/>
          </a:prstGeom>
          <a:solidFill>
            <a:srgbClr val="942300"/>
          </a:solidFill>
          <a:ln w="9525">
            <a:noFill/>
            <a:miter lim="800000"/>
            <a:headEnd/>
            <a:tailEnd/>
          </a:ln>
        </p:spPr>
        <p:txBody>
          <a:bodyPr anchor="ctr"/>
          <a:lstStyle/>
          <a:p>
            <a:r>
              <a:rPr lang="en-US" sz="4000" b="1">
                <a:latin typeface="Times New Roman" pitchFamily="18" charset="0"/>
              </a:rPr>
              <a:t>   STANDARDS</a:t>
            </a:r>
            <a:endParaRPr lang="en-AU" sz="4000" b="1">
              <a:latin typeface="Times New Roman" pitchFamily="18" charset="0"/>
            </a:endParaRPr>
          </a:p>
        </p:txBody>
      </p:sp>
      <p:sp>
        <p:nvSpPr>
          <p:cNvPr id="64517" name="Line 7"/>
          <p:cNvSpPr>
            <a:spLocks noChangeShapeType="1"/>
          </p:cNvSpPr>
          <p:nvPr/>
        </p:nvSpPr>
        <p:spPr bwMode="auto">
          <a:xfrm>
            <a:off x="0" y="685800"/>
            <a:ext cx="9144000" cy="0"/>
          </a:xfrm>
          <a:prstGeom prst="line">
            <a:avLst/>
          </a:prstGeom>
          <a:noFill/>
          <a:ln w="9525">
            <a:solidFill>
              <a:schemeClr val="accent1"/>
            </a:solidFill>
            <a:round/>
            <a:headEnd/>
            <a:tailEnd/>
          </a:ln>
        </p:spPr>
        <p:txBody>
          <a:bodyPr/>
          <a:lstStyle/>
          <a:p>
            <a:endParaRPr lang="en-US"/>
          </a:p>
        </p:txBody>
      </p:sp>
      <p:sp>
        <p:nvSpPr>
          <p:cNvPr id="64518" name="Rectangle 8"/>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503238" y="4983163"/>
            <a:ext cx="8183562" cy="1052512"/>
          </a:xfrm>
        </p:spPr>
        <p:txBody>
          <a:bodyPr/>
          <a:lstStyle/>
          <a:p>
            <a:pPr fontAlgn="auto">
              <a:spcAft>
                <a:spcPts val="0"/>
              </a:spcAft>
              <a:defRPr/>
            </a:pPr>
            <a:r>
              <a:rPr lang="en-US" smtClean="0">
                <a:solidFill>
                  <a:schemeClr val="tx1"/>
                </a:solidFill>
                <a:latin typeface="Times New Roman" pitchFamily="18" charset="0"/>
              </a:rPr>
              <a:t>SCHEDULES</a:t>
            </a:r>
            <a:endParaRPr lang="en-US" smtClean="0">
              <a:solidFill>
                <a:schemeClr val="accent1">
                  <a:tint val="88000"/>
                  <a:satMod val="150000"/>
                </a:schemeClr>
              </a:solidFill>
            </a:endParaRPr>
          </a:p>
        </p:txBody>
      </p:sp>
      <p:sp>
        <p:nvSpPr>
          <p:cNvPr id="65539" name="Content Placeholder 2"/>
          <p:cNvSpPr>
            <a:spLocks noGrp="1"/>
          </p:cNvSpPr>
          <p:nvPr>
            <p:ph sz="quarter" idx="1"/>
          </p:nvPr>
        </p:nvSpPr>
        <p:spPr>
          <a:xfrm>
            <a:off x="457200" y="1600200"/>
            <a:ext cx="8229600" cy="5257800"/>
          </a:xfrm>
        </p:spPr>
        <p:txBody>
          <a:bodyPr/>
          <a:lstStyle/>
          <a:p>
            <a:r>
              <a:rPr lang="en-US" b="1" smtClean="0">
                <a:solidFill>
                  <a:schemeClr val="hlink"/>
                </a:solidFill>
              </a:rPr>
              <a:t>SCHEDULE A</a:t>
            </a:r>
            <a:r>
              <a:rPr lang="en-US" b="1" smtClean="0"/>
              <a:t>	: Forms</a:t>
            </a:r>
          </a:p>
          <a:p>
            <a:r>
              <a:rPr lang="en-US" b="1" smtClean="0">
                <a:solidFill>
                  <a:schemeClr val="hlink"/>
                </a:solidFill>
              </a:rPr>
              <a:t>SCHEDULE FF</a:t>
            </a:r>
            <a:r>
              <a:rPr lang="en-US" b="1" smtClean="0"/>
              <a:t>	: Standards for 				  	  ophthalmic 					  	  preparations</a:t>
            </a:r>
          </a:p>
          <a:p>
            <a:r>
              <a:rPr lang="en-US" b="1" smtClean="0">
                <a:solidFill>
                  <a:schemeClr val="hlink"/>
                </a:solidFill>
              </a:rPr>
              <a:t>SCHEDULE M-I</a:t>
            </a:r>
            <a:r>
              <a:rPr lang="en-US" b="1" smtClean="0"/>
              <a:t>	: Good 							  manufacturing 				  	  practices and   					  requirements of 				  	  premises, plant 				     	  and equipment</a:t>
            </a:r>
            <a:endParaRPr lang="en-AU" b="1" smtClean="0"/>
          </a:p>
          <a:p>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0"/>
            <a:ext cx="8229600" cy="1143000"/>
          </a:xfrm>
          <a:solidFill>
            <a:srgbClr val="942300"/>
          </a:solidFill>
        </p:spPr>
        <p:txBody>
          <a:bodyPr/>
          <a:lstStyle/>
          <a:p>
            <a:pPr fontAlgn="auto">
              <a:spcAft>
                <a:spcPts val="0"/>
              </a:spcAft>
              <a:defRPr/>
            </a:pPr>
            <a:r>
              <a:rPr lang="en-AU" sz="3200" smtClean="0">
                <a:solidFill>
                  <a:schemeClr val="tx1"/>
                </a:solidFill>
                <a:latin typeface="Times New Roman" pitchFamily="18" charset="0"/>
              </a:rPr>
              <a:t>ADULTERATED DRUG</a:t>
            </a:r>
          </a:p>
        </p:txBody>
      </p:sp>
      <p:sp>
        <p:nvSpPr>
          <p:cNvPr id="11267" name="Rectangle 3"/>
          <p:cNvSpPr>
            <a:spLocks noGrp="1" noChangeArrowheads="1"/>
          </p:cNvSpPr>
          <p:nvPr>
            <p:ph sz="quarter" idx="1"/>
          </p:nvPr>
        </p:nvSpPr>
        <p:spPr>
          <a:xfrm>
            <a:off x="381000" y="1676400"/>
            <a:ext cx="8305800" cy="4525963"/>
          </a:xfrm>
        </p:spPr>
        <p:txBody>
          <a:bodyPr/>
          <a:lstStyle/>
          <a:p>
            <a:pPr algn="just">
              <a:lnSpc>
                <a:spcPct val="90000"/>
              </a:lnSpc>
            </a:pPr>
            <a:r>
              <a:rPr lang="en-AU" b="1" smtClean="0"/>
              <a:t>If the drug contains any filthy,toxic or putrid matter injurious to health</a:t>
            </a:r>
          </a:p>
          <a:p>
            <a:pPr algn="just">
              <a:lnSpc>
                <a:spcPct val="90000"/>
              </a:lnSpc>
            </a:pPr>
            <a:r>
              <a:rPr lang="en-AU" b="1" smtClean="0"/>
              <a:t>If drug has been prepared, packed or stored under unhygienic conditions</a:t>
            </a:r>
          </a:p>
          <a:p>
            <a:pPr algn="just">
              <a:lnSpc>
                <a:spcPct val="90000"/>
              </a:lnSpc>
            </a:pPr>
            <a:r>
              <a:rPr lang="en-AU" b="1" smtClean="0"/>
              <a:t>If the container of the drug is composed of any poisonous material which may make the contents toxic</a:t>
            </a:r>
          </a:p>
          <a:p>
            <a:pPr algn="just">
              <a:lnSpc>
                <a:spcPct val="90000"/>
              </a:lnSpc>
            </a:pPr>
            <a:r>
              <a:rPr lang="en-AU" b="1" smtClean="0"/>
              <a:t>If it contains a colour other than one prescribed</a:t>
            </a:r>
          </a:p>
        </p:txBody>
      </p:sp>
      <p:sp>
        <p:nvSpPr>
          <p:cNvPr id="11268"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
        <p:nvSpPr>
          <p:cNvPr id="11269" name="Line 7"/>
          <p:cNvSpPr>
            <a:spLocks noChangeShapeType="1"/>
          </p:cNvSpPr>
          <p:nvPr/>
        </p:nvSpPr>
        <p:spPr bwMode="auto">
          <a:xfrm>
            <a:off x="0" y="1143000"/>
            <a:ext cx="9144000" cy="0"/>
          </a:xfrm>
          <a:prstGeom prst="line">
            <a:avLst/>
          </a:prstGeom>
          <a:noFill/>
          <a:ln w="9525">
            <a:solidFill>
              <a:schemeClr val="accent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0"/>
            <a:ext cx="8229600" cy="1143000"/>
          </a:xfrm>
          <a:solidFill>
            <a:srgbClr val="942300"/>
          </a:solidFill>
        </p:spPr>
        <p:txBody>
          <a:bodyPr/>
          <a:lstStyle/>
          <a:p>
            <a:pPr fontAlgn="auto">
              <a:spcAft>
                <a:spcPts val="0"/>
              </a:spcAft>
              <a:defRPr/>
            </a:pPr>
            <a:r>
              <a:rPr lang="en-AU" sz="3200" smtClean="0">
                <a:solidFill>
                  <a:schemeClr val="tx1"/>
                </a:solidFill>
                <a:latin typeface="Times New Roman" pitchFamily="18" charset="0"/>
              </a:rPr>
              <a:t>SPURIOUS   DRUG</a:t>
            </a:r>
          </a:p>
        </p:txBody>
      </p:sp>
      <p:sp>
        <p:nvSpPr>
          <p:cNvPr id="12291" name="Rectangle 3"/>
          <p:cNvSpPr>
            <a:spLocks noGrp="1" noChangeArrowheads="1"/>
          </p:cNvSpPr>
          <p:nvPr>
            <p:ph sz="quarter" idx="1"/>
          </p:nvPr>
        </p:nvSpPr>
        <p:spPr>
          <a:xfrm>
            <a:off x="381000" y="1371600"/>
            <a:ext cx="8305800" cy="4830763"/>
          </a:xfrm>
        </p:spPr>
        <p:txBody>
          <a:bodyPr/>
          <a:lstStyle/>
          <a:p>
            <a:pPr algn="just">
              <a:lnSpc>
                <a:spcPct val="90000"/>
              </a:lnSpc>
            </a:pPr>
            <a:r>
              <a:rPr lang="en-AU" b="1" smtClean="0"/>
              <a:t>If the drug is manufactured under a name which belongs to another drug</a:t>
            </a:r>
          </a:p>
          <a:p>
            <a:pPr algn="just">
              <a:lnSpc>
                <a:spcPct val="90000"/>
              </a:lnSpc>
            </a:pPr>
            <a:r>
              <a:rPr lang="en-AU" b="1" smtClean="0"/>
              <a:t>If the drug resembles another drug in it’s label or appearance</a:t>
            </a:r>
          </a:p>
          <a:p>
            <a:pPr algn="just">
              <a:lnSpc>
                <a:spcPct val="90000"/>
              </a:lnSpc>
            </a:pPr>
            <a:r>
              <a:rPr lang="en-AU" b="1" smtClean="0"/>
              <a:t>If the label bears the name of an individual or company which does not exist</a:t>
            </a:r>
          </a:p>
          <a:p>
            <a:pPr algn="just">
              <a:lnSpc>
                <a:spcPct val="90000"/>
              </a:lnSpc>
            </a:pPr>
            <a:r>
              <a:rPr lang="en-AU" b="1" smtClean="0"/>
              <a:t>If the drug is claimed to be the product of a manufacturer of whom it is not truly a product</a:t>
            </a:r>
          </a:p>
        </p:txBody>
      </p:sp>
      <p:sp>
        <p:nvSpPr>
          <p:cNvPr id="12292"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
        <p:nvSpPr>
          <p:cNvPr id="12293" name="Line 7"/>
          <p:cNvSpPr>
            <a:spLocks noChangeShapeType="1"/>
          </p:cNvSpPr>
          <p:nvPr/>
        </p:nvSpPr>
        <p:spPr bwMode="auto">
          <a:xfrm>
            <a:off x="0" y="1143000"/>
            <a:ext cx="9144000" cy="0"/>
          </a:xfrm>
          <a:prstGeom prst="line">
            <a:avLst/>
          </a:prstGeom>
          <a:noFill/>
          <a:ln w="9525">
            <a:solidFill>
              <a:schemeClr val="accent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sz="quarter" idx="1"/>
          </p:nvPr>
        </p:nvSpPr>
        <p:spPr>
          <a:xfrm>
            <a:off x="304800" y="685800"/>
            <a:ext cx="8534400" cy="5410200"/>
          </a:xfrm>
        </p:spPr>
        <p:txBody>
          <a:bodyPr/>
          <a:lstStyle/>
          <a:p>
            <a:pPr algn="ctr">
              <a:lnSpc>
                <a:spcPct val="120000"/>
              </a:lnSpc>
              <a:buFontTx/>
              <a:buNone/>
            </a:pPr>
            <a:r>
              <a:rPr lang="en-US" b="1" smtClean="0"/>
              <a:t>According to Part II, 'The Central Drugs </a:t>
            </a:r>
          </a:p>
          <a:p>
            <a:pPr algn="ctr">
              <a:lnSpc>
                <a:spcPct val="120000"/>
              </a:lnSpc>
              <a:buFontTx/>
              <a:buNone/>
            </a:pPr>
            <a:r>
              <a:rPr lang="en-US" b="1" smtClean="0"/>
              <a:t>Laboratory', the functions of the laboratory </a:t>
            </a:r>
          </a:p>
          <a:p>
            <a:pPr algn="ctr">
              <a:lnSpc>
                <a:spcPct val="120000"/>
              </a:lnSpc>
              <a:buFontTx/>
              <a:buNone/>
            </a:pPr>
            <a:r>
              <a:rPr lang="en-US" b="1" smtClean="0"/>
              <a:t>in respect of Homoeopathic medicines </a:t>
            </a:r>
          </a:p>
          <a:p>
            <a:pPr algn="ctr">
              <a:lnSpc>
                <a:spcPct val="120000"/>
              </a:lnSpc>
              <a:buFontTx/>
              <a:buNone/>
            </a:pPr>
            <a:r>
              <a:rPr lang="en-US" b="1" smtClean="0"/>
              <a:t>shall be carried out at the Homoeopathic </a:t>
            </a:r>
          </a:p>
          <a:p>
            <a:pPr algn="ctr">
              <a:lnSpc>
                <a:spcPct val="120000"/>
              </a:lnSpc>
              <a:buFontTx/>
              <a:buNone/>
            </a:pPr>
            <a:r>
              <a:rPr lang="en-US" b="1" smtClean="0"/>
              <a:t>Pharmacopoeia Laboratory, Ghaziabad </a:t>
            </a:r>
          </a:p>
          <a:p>
            <a:pPr algn="ctr">
              <a:lnSpc>
                <a:spcPct val="120000"/>
              </a:lnSpc>
              <a:buFontTx/>
              <a:buNone/>
            </a:pPr>
            <a:r>
              <a:rPr lang="en-US" b="1" smtClean="0"/>
              <a:t>and the functions of the Director in respect </a:t>
            </a:r>
          </a:p>
          <a:p>
            <a:pPr algn="ctr">
              <a:lnSpc>
                <a:spcPct val="120000"/>
              </a:lnSpc>
              <a:buFontTx/>
              <a:buNone/>
            </a:pPr>
            <a:r>
              <a:rPr lang="en-US" b="1" smtClean="0"/>
              <a:t>of the Homoeopathic medicines shall be </a:t>
            </a:r>
          </a:p>
          <a:p>
            <a:pPr algn="ctr">
              <a:lnSpc>
                <a:spcPct val="120000"/>
              </a:lnSpc>
              <a:buFontTx/>
              <a:buNone/>
            </a:pPr>
            <a:r>
              <a:rPr lang="en-US" b="1" smtClean="0"/>
              <a:t>exercised by the Director of the laboratory.</a:t>
            </a:r>
            <a:endParaRPr lang="en-AU" b="1" smtClean="0"/>
          </a:p>
        </p:txBody>
      </p:sp>
      <p:sp>
        <p:nvSpPr>
          <p:cNvPr id="13315" name="Rectangle 4"/>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0"/>
            <a:ext cx="8229600" cy="1143000"/>
          </a:xfrm>
          <a:solidFill>
            <a:srgbClr val="942300"/>
          </a:solidFill>
        </p:spPr>
        <p:txBody>
          <a:bodyPr/>
          <a:lstStyle/>
          <a:p>
            <a:pPr fontAlgn="auto">
              <a:spcAft>
                <a:spcPts val="0"/>
              </a:spcAft>
              <a:defRPr/>
            </a:pPr>
            <a:r>
              <a:rPr lang="en-US" sz="3200" smtClean="0">
                <a:solidFill>
                  <a:schemeClr val="tx1"/>
                </a:solidFill>
                <a:latin typeface="Times New Roman" pitchFamily="18" charset="0"/>
              </a:rPr>
              <a:t>THE DRUGS AND COSMETICS ACT, 1940 </a:t>
            </a:r>
            <a:br>
              <a:rPr lang="en-US" sz="3200" smtClean="0">
                <a:solidFill>
                  <a:schemeClr val="tx1"/>
                </a:solidFill>
                <a:latin typeface="Times New Roman" pitchFamily="18" charset="0"/>
              </a:rPr>
            </a:br>
            <a:r>
              <a:rPr lang="en-US" sz="3200" smtClean="0">
                <a:solidFill>
                  <a:schemeClr val="tx1"/>
                </a:solidFill>
                <a:latin typeface="Times New Roman" pitchFamily="18" charset="0"/>
              </a:rPr>
              <a:t>PART  I</a:t>
            </a:r>
            <a:endParaRPr lang="en-AU" sz="3200" smtClean="0">
              <a:solidFill>
                <a:schemeClr val="tx1"/>
              </a:solidFill>
              <a:latin typeface="Times New Roman" pitchFamily="18" charset="0"/>
            </a:endParaRPr>
          </a:p>
        </p:txBody>
      </p:sp>
      <p:sp>
        <p:nvSpPr>
          <p:cNvPr id="14339" name="Rectangle 3"/>
          <p:cNvSpPr>
            <a:spLocks noGrp="1" noChangeArrowheads="1"/>
          </p:cNvSpPr>
          <p:nvPr>
            <p:ph sz="quarter" idx="1"/>
          </p:nvPr>
        </p:nvSpPr>
        <p:spPr>
          <a:xfrm>
            <a:off x="381000" y="1371600"/>
            <a:ext cx="8305800" cy="4830763"/>
          </a:xfrm>
        </p:spPr>
        <p:txBody>
          <a:bodyPr/>
          <a:lstStyle/>
          <a:p>
            <a:pPr algn="just">
              <a:lnSpc>
                <a:spcPct val="90000"/>
              </a:lnSpc>
            </a:pPr>
            <a:r>
              <a:rPr lang="en-AU" b="1" smtClean="0"/>
              <a:t>SHORT TITLE : Drugs and Cosmetics Act , 1940</a:t>
            </a:r>
          </a:p>
          <a:p>
            <a:pPr algn="just">
              <a:lnSpc>
                <a:spcPct val="90000"/>
              </a:lnSpc>
            </a:pPr>
            <a:r>
              <a:rPr lang="en-AU" b="1" smtClean="0"/>
              <a:t>EXTENTION : Whole  India</a:t>
            </a:r>
          </a:p>
          <a:p>
            <a:pPr algn="just">
              <a:lnSpc>
                <a:spcPct val="90000"/>
              </a:lnSpc>
            </a:pPr>
            <a:r>
              <a:rPr lang="en-AU" b="1" smtClean="0"/>
              <a:t>COMMENCEMENT : 10 -04 – 1940</a:t>
            </a:r>
          </a:p>
          <a:p>
            <a:pPr algn="just">
              <a:lnSpc>
                <a:spcPct val="90000"/>
              </a:lnSpc>
            </a:pPr>
            <a:r>
              <a:rPr lang="en-AU" b="1" smtClean="0"/>
              <a:t>The act passed by central Government after notification in official gazette, Appoint</a:t>
            </a:r>
          </a:p>
          <a:p>
            <a:pPr algn="just">
              <a:lnSpc>
                <a:spcPct val="90000"/>
              </a:lnSpc>
            </a:pPr>
            <a:r>
              <a:rPr lang="en-AU" b="1" smtClean="0"/>
              <a:t>DEFINITIONS : Homoeopathic Medicine, Registered Homoeopathic Medical Practitioner</a:t>
            </a:r>
          </a:p>
        </p:txBody>
      </p:sp>
      <p:sp>
        <p:nvSpPr>
          <p:cNvPr id="14340" name="Rectangle 5"/>
          <p:cNvSpPr>
            <a:spLocks noChangeArrowheads="1"/>
          </p:cNvSpPr>
          <p:nvPr/>
        </p:nvSpPr>
        <p:spPr bwMode="auto">
          <a:xfrm>
            <a:off x="0" y="6705600"/>
            <a:ext cx="9144000" cy="152400"/>
          </a:xfrm>
          <a:prstGeom prst="rect">
            <a:avLst/>
          </a:prstGeom>
          <a:solidFill>
            <a:srgbClr val="942300"/>
          </a:solidFill>
          <a:ln w="9525">
            <a:noFill/>
            <a:miter lim="800000"/>
            <a:headEnd/>
            <a:tailEnd/>
          </a:ln>
        </p:spPr>
        <p:txBody>
          <a:bodyPr wrap="none" anchor="ctr"/>
          <a:lstStyle/>
          <a:p>
            <a:endParaRPr lang="en-US"/>
          </a:p>
        </p:txBody>
      </p:sp>
      <p:sp>
        <p:nvSpPr>
          <p:cNvPr id="14341" name="Line 7"/>
          <p:cNvSpPr>
            <a:spLocks noChangeShapeType="1"/>
          </p:cNvSpPr>
          <p:nvPr/>
        </p:nvSpPr>
        <p:spPr bwMode="auto">
          <a:xfrm>
            <a:off x="0" y="1143000"/>
            <a:ext cx="9144000" cy="0"/>
          </a:xfrm>
          <a:prstGeom prst="line">
            <a:avLst/>
          </a:prstGeom>
          <a:noFill/>
          <a:ln w="9525">
            <a:solidFill>
              <a:schemeClr val="accent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2750</Words>
  <Application>Microsoft Office PowerPoint</Application>
  <PresentationFormat>On-screen Show (4:3)</PresentationFormat>
  <Paragraphs>239</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Equity</vt:lpstr>
      <vt:lpstr>LEGISLATION  OF  HOMOEOPATHIC  PHARMACY  IN INDIA </vt:lpstr>
      <vt:lpstr>LEGISLATION OF HOMOEOPATHIC PHARMACY</vt:lpstr>
      <vt:lpstr>THE DRUGS AND COSMETICS ACT, 1940 (  10TH April, 1940)</vt:lpstr>
      <vt:lpstr>THE DRUGS AND COSMETICS ACT, 1940 </vt:lpstr>
      <vt:lpstr>MISBRANDED  DRUG</vt:lpstr>
      <vt:lpstr>ADULTERATED DRUG</vt:lpstr>
      <vt:lpstr>SPURIOUS   DRUG</vt:lpstr>
      <vt:lpstr>Slide 8</vt:lpstr>
      <vt:lpstr>THE DRUGS AND COSMETICS ACT, 1940  PART  I</vt:lpstr>
      <vt:lpstr>THE DRUGS AND COSMETIC ACT, 194O </vt:lpstr>
      <vt:lpstr>THE DRUGS AND COSMETIC ACT, 194O </vt:lpstr>
      <vt:lpstr> PART IV</vt:lpstr>
      <vt:lpstr>Slide 13</vt:lpstr>
      <vt:lpstr>Slide 14</vt:lpstr>
      <vt:lpstr>  SALE OF HOMOEOPATHIC MEDICINES</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SCHEDULES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LEGISLATION  OF  HOMOEOPATHIC  PHARMACY  IN INDIA </dc:title>
  <dc:creator>New</dc:creator>
  <cp:lastModifiedBy>New</cp:lastModifiedBy>
  <cp:revision>2</cp:revision>
  <dcterms:created xsi:type="dcterms:W3CDTF">2019-10-30T05:29:42Z</dcterms:created>
  <dcterms:modified xsi:type="dcterms:W3CDTF">2019-10-30T05:30:46Z</dcterms:modified>
</cp:coreProperties>
</file>