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269" r:id="rId4"/>
    <p:sldId id="260" r:id="rId5"/>
    <p:sldId id="259" r:id="rId6"/>
    <p:sldId id="273" r:id="rId7"/>
    <p:sldId id="274" r:id="rId8"/>
    <p:sldId id="265" r:id="rId9"/>
    <p:sldId id="275" r:id="rId10"/>
    <p:sldId id="266" r:id="rId11"/>
    <p:sldId id="263" r:id="rId12"/>
    <p:sldId id="264" r:id="rId13"/>
    <p:sldId id="277" r:id="rId14"/>
    <p:sldId id="278" r:id="rId15"/>
    <p:sldId id="279" r:id="rId16"/>
    <p:sldId id="268" r:id="rId17"/>
    <p:sldId id="280" r:id="rId18"/>
    <p:sldId id="281" r:id="rId19"/>
    <p:sldId id="282" r:id="rId20"/>
    <p:sldId id="283" r:id="rId21"/>
    <p:sldId id="28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LEISHMANIASIS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RESHMA REGHU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DEPT OF COMMUNITY MEDICINE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image.slidesharecdn.com/leshmaniasis-180813132922/95/leshmaniasis-or-kala-azar-15-638.jpg?cb=1534167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87630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image.slidesharecdn.com/kalaazar-170829065935/95/leishmaniasis-kala-azar-19-638.jpg?cb=15039903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image.slidesharecdn.com/22015-12-28-170626162930/95/kala-azar-9-638.jpg?cb=14984947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 smtClean="0"/>
              <a:t>CUTANEOUS LEISHMANIASIS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38200"/>
            <a:ext cx="5257800" cy="6019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Several forms of </a:t>
            </a:r>
            <a:r>
              <a:rPr lang="en-US" dirty="0" err="1" smtClean="0"/>
              <a:t>cutaneous</a:t>
            </a:r>
            <a:r>
              <a:rPr lang="en-US" dirty="0" smtClean="0"/>
              <a:t> </a:t>
            </a:r>
            <a:r>
              <a:rPr lang="en-US" dirty="0" err="1" smtClean="0"/>
              <a:t>leishmaniasis</a:t>
            </a:r>
            <a:r>
              <a:rPr lang="en-US" dirty="0" smtClean="0"/>
              <a:t> are</a:t>
            </a:r>
          </a:p>
          <a:p>
            <a:pPr algn="just"/>
            <a:r>
              <a:rPr lang="en-US" dirty="0" err="1" smtClean="0">
                <a:solidFill>
                  <a:srgbClr val="00B050"/>
                </a:solidFill>
              </a:rPr>
              <a:t>Anthrponotic</a:t>
            </a:r>
            <a:r>
              <a:rPr lang="en-US" dirty="0" smtClean="0">
                <a:solidFill>
                  <a:srgbClr val="00B050"/>
                </a:solidFill>
              </a:rPr>
              <a:t> or Urban </a:t>
            </a:r>
            <a:r>
              <a:rPr lang="en-US" dirty="0" err="1" smtClean="0">
                <a:solidFill>
                  <a:srgbClr val="00B050"/>
                </a:solidFill>
              </a:rPr>
              <a:t>cutaneous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leishmaniasis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 algn="just"/>
            <a:r>
              <a:rPr lang="en-US" dirty="0" err="1" smtClean="0">
                <a:solidFill>
                  <a:srgbClr val="00B050"/>
                </a:solidFill>
              </a:rPr>
              <a:t>Zoonotic</a:t>
            </a:r>
            <a:r>
              <a:rPr lang="en-US" dirty="0" smtClean="0">
                <a:solidFill>
                  <a:srgbClr val="00B050"/>
                </a:solidFill>
              </a:rPr>
              <a:t> or Rural </a:t>
            </a:r>
            <a:r>
              <a:rPr lang="en-US" dirty="0" err="1" smtClean="0">
                <a:solidFill>
                  <a:srgbClr val="00B050"/>
                </a:solidFill>
              </a:rPr>
              <a:t>cutaneous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leishmaniasis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 algn="just"/>
            <a:r>
              <a:rPr lang="en-US" dirty="0" smtClean="0">
                <a:solidFill>
                  <a:srgbClr val="00B050"/>
                </a:solidFill>
              </a:rPr>
              <a:t>Diffuse </a:t>
            </a:r>
            <a:r>
              <a:rPr lang="en-US" dirty="0" err="1" smtClean="0">
                <a:solidFill>
                  <a:srgbClr val="00B050"/>
                </a:solidFill>
              </a:rPr>
              <a:t>cutaneous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leishmaniasis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 algn="just"/>
            <a:r>
              <a:rPr lang="en-US" dirty="0" smtClean="0"/>
              <a:t>The diseases are </a:t>
            </a:r>
            <a:r>
              <a:rPr lang="en-US" dirty="0" err="1" smtClean="0"/>
              <a:t>characterised</a:t>
            </a:r>
            <a:r>
              <a:rPr lang="en-US" dirty="0" smtClean="0"/>
              <a:t> by painful ulcers in the body parts exposed to </a:t>
            </a:r>
            <a:r>
              <a:rPr lang="en-US" dirty="0" err="1" smtClean="0"/>
              <a:t>sandfly</a:t>
            </a:r>
            <a:r>
              <a:rPr lang="en-US" dirty="0" smtClean="0"/>
              <a:t> bites (legs, arms or face) resulting in disabilities.</a:t>
            </a:r>
          </a:p>
          <a:p>
            <a:pPr algn="just"/>
            <a:r>
              <a:rPr lang="en-US" dirty="0" smtClean="0"/>
              <a:t>Condition can be mistaken for Leprosy.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err="1" smtClean="0"/>
              <a:t>Muco</a:t>
            </a:r>
            <a:r>
              <a:rPr lang="en-US" dirty="0" smtClean="0"/>
              <a:t>- </a:t>
            </a:r>
            <a:r>
              <a:rPr lang="en-US" dirty="0" err="1" smtClean="0"/>
              <a:t>cutaneous</a:t>
            </a:r>
            <a:r>
              <a:rPr lang="en-US" dirty="0" smtClean="0"/>
              <a:t> </a:t>
            </a:r>
            <a:r>
              <a:rPr lang="en-US" dirty="0" err="1" smtClean="0"/>
              <a:t>leishmaniasis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6096000" cy="5715000"/>
          </a:xfrm>
        </p:spPr>
        <p:txBody>
          <a:bodyPr/>
          <a:lstStyle/>
          <a:p>
            <a:r>
              <a:rPr lang="en-US" dirty="0" smtClean="0"/>
              <a:t>Ulcers similar to oriental sore appear around the margin of nose and mouth.</a:t>
            </a:r>
          </a:p>
          <a:p>
            <a:r>
              <a:rPr lang="en-US" dirty="0" smtClean="0"/>
              <a:t>It can mutilate the face so badly.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dirty="0" smtClean="0"/>
              <a:t>1. PARASITOLOGICAL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en-US" dirty="0" smtClean="0"/>
              <a:t>Parasite LD bodies in the aspirates of spleen, liver, bone marrow, lymph nodes, skin to confirm VL and CL .</a:t>
            </a:r>
          </a:p>
          <a:p>
            <a:r>
              <a:rPr lang="en-US" dirty="0" smtClean="0"/>
              <a:t>Parasites must be isolated in culture to confirm the identity of the parasite.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s://image.slidesharecdn.com/leishmaniasis-commed-160816140040/95/leishmaniasis-27-638.jpg?cb=14713560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Serological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agglutination test</a:t>
            </a:r>
          </a:p>
          <a:p>
            <a:r>
              <a:rPr lang="en-US" dirty="0" smtClean="0"/>
              <a:t>Rk39 dipstick test</a:t>
            </a:r>
          </a:p>
          <a:p>
            <a:r>
              <a:rPr lang="en-US" dirty="0" smtClean="0"/>
              <a:t>ELISA Test</a:t>
            </a:r>
          </a:p>
          <a:p>
            <a:r>
              <a:rPr lang="en-US" dirty="0" smtClean="0"/>
              <a:t>Indirect fluorescent antibody test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err="1" smtClean="0"/>
              <a:t>Haematological</a:t>
            </a:r>
            <a:r>
              <a:rPr lang="en-US" dirty="0" smtClean="0"/>
              <a:t>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dirty="0" smtClean="0"/>
              <a:t>Leucopenia</a:t>
            </a:r>
          </a:p>
          <a:p>
            <a:r>
              <a:rPr lang="en-US" dirty="0" err="1" smtClean="0"/>
              <a:t>Anaemia</a:t>
            </a:r>
            <a:endParaRPr lang="en-US" dirty="0" smtClean="0"/>
          </a:p>
          <a:p>
            <a:r>
              <a:rPr lang="en-US" dirty="0" smtClean="0"/>
              <a:t>Reversed albumin- globulin ratio with increased </a:t>
            </a:r>
            <a:r>
              <a:rPr lang="en-US" dirty="0" err="1" smtClean="0"/>
              <a:t>IgG</a:t>
            </a:r>
            <a:r>
              <a:rPr lang="en-US" dirty="0" smtClean="0"/>
              <a:t>.</a:t>
            </a:r>
          </a:p>
          <a:p>
            <a:r>
              <a:rPr lang="en-US" dirty="0" smtClean="0"/>
              <a:t>WBC: RBC ratio is 1: 1500</a:t>
            </a:r>
          </a:p>
          <a:p>
            <a:r>
              <a:rPr lang="en-US" dirty="0" smtClean="0"/>
              <a:t>ESR increased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 smtClean="0"/>
              <a:t>1. CONTROL OF RESERVOIR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TREATMENT</a:t>
            </a:r>
          </a:p>
          <a:p>
            <a:pPr>
              <a:buFontTx/>
              <a:buChar char="-"/>
            </a:pPr>
            <a:r>
              <a:rPr lang="en-US" dirty="0" smtClean="0"/>
              <a:t>First line drugs- short term</a:t>
            </a:r>
          </a:p>
          <a:p>
            <a:pPr>
              <a:buFontTx/>
              <a:buChar char="-"/>
            </a:pPr>
            <a:r>
              <a:rPr lang="en-US" dirty="0" smtClean="0"/>
              <a:t>First line drugs- long term</a:t>
            </a:r>
          </a:p>
          <a:p>
            <a:pPr>
              <a:buFontTx/>
              <a:buChar char="-"/>
            </a:pPr>
            <a:r>
              <a:rPr lang="en-US" dirty="0" smtClean="0"/>
              <a:t>Second line drugs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ANIMAL RESERVOIR</a:t>
            </a:r>
          </a:p>
          <a:p>
            <a:pPr>
              <a:buNone/>
            </a:pPr>
            <a:r>
              <a:rPr lang="en-US" dirty="0" smtClean="0"/>
              <a:t>-Appropriate control measures against them should be undertaken.</a:t>
            </a:r>
          </a:p>
          <a:p>
            <a:pPr>
              <a:buNone/>
            </a:pPr>
            <a:r>
              <a:rPr lang="en-US" dirty="0" smtClean="0"/>
              <a:t>-Rodent control can reduce the human cases.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image.slidesharecdn.com/kalaazar-170829065935/95/leishmaniasis-kala-azar-3-638.jpg?cb=15039903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dirty="0" smtClean="0"/>
              <a:t>SAND FLY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just"/>
            <a:r>
              <a:rPr lang="en-US" dirty="0" smtClean="0"/>
              <a:t>DDT is the first choice </a:t>
            </a:r>
          </a:p>
          <a:p>
            <a:pPr algn="just"/>
            <a:r>
              <a:rPr lang="en-US" dirty="0" smtClean="0"/>
              <a:t>Insecticidal spraying should be undertaken in human dwellings.</a:t>
            </a:r>
          </a:p>
          <a:p>
            <a:pPr algn="just"/>
            <a:r>
              <a:rPr lang="en-US" dirty="0" smtClean="0"/>
              <a:t>Insecticidal spraying should be combined with sanitation measures </a:t>
            </a:r>
            <a:r>
              <a:rPr lang="en-US" dirty="0" err="1" smtClean="0"/>
              <a:t>viz</a:t>
            </a:r>
            <a:r>
              <a:rPr lang="en-US" dirty="0" smtClean="0"/>
              <a:t> elimination of breeding places, cattle sheds distant from human dwellings, improvement of housing and general sanitation.</a:t>
            </a:r>
          </a:p>
          <a:p>
            <a:pPr algn="just"/>
            <a:r>
              <a:rPr lang="en-US" dirty="0" smtClean="0"/>
              <a:t>BHC as second chance of </a:t>
            </a:r>
            <a:r>
              <a:rPr lang="en-US" dirty="0" err="1" smtClean="0"/>
              <a:t>defence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PROPHYLAXIS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education</a:t>
            </a:r>
          </a:p>
          <a:p>
            <a:r>
              <a:rPr lang="en-US" dirty="0" smtClean="0"/>
              <a:t>Individual protective measures</a:t>
            </a:r>
          </a:p>
          <a:p>
            <a:r>
              <a:rPr lang="en-US" dirty="0" smtClean="0"/>
              <a:t>Insect repellents</a:t>
            </a:r>
          </a:p>
          <a:p>
            <a:r>
              <a:rPr lang="en-US" dirty="0" smtClean="0"/>
              <a:t>Environmental clean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image.slidesharecdn.com/leishmaniasis-181101051608/95/leishmaniasis-28-638.jpg?cb=15410493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image.slidesharecdn.com/kalaazar-150107234338-conversion-gate01/95/kala-azar-6-638.jpg?cb=14206749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image.slideserve.com/1397026/epidemiological-features-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"/>
            <a:ext cx="8991600" cy="6743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HOST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AGE</a:t>
            </a:r>
            <a:r>
              <a:rPr lang="en-US" dirty="0" smtClean="0">
                <a:solidFill>
                  <a:schemeClr val="accent5"/>
                </a:solidFill>
              </a:rPr>
              <a:t>:</a:t>
            </a:r>
            <a:r>
              <a:rPr lang="en-US" dirty="0" smtClean="0"/>
              <a:t> Kala- </a:t>
            </a:r>
            <a:r>
              <a:rPr lang="en-US" dirty="0" err="1" smtClean="0"/>
              <a:t>azar</a:t>
            </a:r>
            <a:r>
              <a:rPr lang="en-US" dirty="0" smtClean="0"/>
              <a:t> occur in all age groups including children below 1 year. In India, the peak age </a:t>
            </a:r>
            <a:r>
              <a:rPr lang="en-US" dirty="0" smtClean="0">
                <a:solidFill>
                  <a:srgbClr val="FF0000"/>
                </a:solidFill>
              </a:rPr>
              <a:t>is 5 to 9 years.</a:t>
            </a:r>
          </a:p>
          <a:p>
            <a:r>
              <a:rPr lang="en-US" b="1" dirty="0" smtClean="0">
                <a:solidFill>
                  <a:schemeClr val="accent5"/>
                </a:solidFill>
              </a:rPr>
              <a:t>SEX:</a:t>
            </a:r>
            <a:r>
              <a:rPr lang="en-US" b="1" dirty="0" smtClean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Males</a:t>
            </a:r>
            <a:r>
              <a:rPr lang="en-US" dirty="0" smtClean="0"/>
              <a:t> are affected </a:t>
            </a:r>
          </a:p>
          <a:p>
            <a:r>
              <a:rPr lang="en-US" b="1" dirty="0" smtClean="0">
                <a:solidFill>
                  <a:schemeClr val="accent5"/>
                </a:solidFill>
              </a:rPr>
              <a:t>POPULATION MOVEMENT: </a:t>
            </a:r>
            <a:r>
              <a:rPr lang="en-US" dirty="0" smtClean="0"/>
              <a:t>Movement of population between endemic and non- endemic areas increase the spread.</a:t>
            </a:r>
          </a:p>
          <a:p>
            <a:r>
              <a:rPr lang="en-US" b="1" dirty="0" smtClean="0">
                <a:solidFill>
                  <a:schemeClr val="accent5"/>
                </a:solidFill>
              </a:rPr>
              <a:t>SOCIO-ECONOMIC STATUS: </a:t>
            </a:r>
            <a:r>
              <a:rPr lang="en-US" dirty="0" smtClean="0">
                <a:solidFill>
                  <a:srgbClr val="FF0000"/>
                </a:solidFill>
              </a:rPr>
              <a:t>Poverty</a:t>
            </a:r>
            <a:r>
              <a:rPr lang="en-US" dirty="0" smtClean="0"/>
              <a:t> increases the risk of Kala- </a:t>
            </a:r>
            <a:r>
              <a:rPr lang="en-US" dirty="0" err="1" smtClean="0"/>
              <a:t>azar</a:t>
            </a:r>
            <a:r>
              <a:rPr lang="en-US" dirty="0" smtClean="0"/>
              <a:t>. Poor housing and sanitary conditions increase the breeding and distribution of sand- flies. </a:t>
            </a:r>
            <a:r>
              <a:rPr lang="en-US" dirty="0" smtClean="0">
                <a:solidFill>
                  <a:srgbClr val="FF0000"/>
                </a:solidFill>
              </a:rPr>
              <a:t>Human </a:t>
            </a:r>
            <a:r>
              <a:rPr lang="en-US" dirty="0" err="1" smtClean="0">
                <a:solidFill>
                  <a:srgbClr val="FF0000"/>
                </a:solidFill>
              </a:rPr>
              <a:t>behaviours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like sleeping outsides also increases the risk.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</a:rPr>
              <a:t>MALNUTRITION: </a:t>
            </a:r>
            <a:r>
              <a:rPr lang="en-US" dirty="0" smtClean="0"/>
              <a:t>Diet lacking </a:t>
            </a:r>
            <a:r>
              <a:rPr lang="en-US" dirty="0" smtClean="0">
                <a:solidFill>
                  <a:srgbClr val="FF0000"/>
                </a:solidFill>
              </a:rPr>
              <a:t>protein energy, iron, Vitamin A and zinc</a:t>
            </a:r>
            <a:r>
              <a:rPr lang="en-US" dirty="0" smtClean="0"/>
              <a:t> increases the risk of infection.</a:t>
            </a:r>
          </a:p>
          <a:p>
            <a:pPr algn="just"/>
            <a:r>
              <a:rPr lang="en-US" b="1" dirty="0" smtClean="0">
                <a:solidFill>
                  <a:schemeClr val="accent5"/>
                </a:solidFill>
              </a:rPr>
              <a:t>OCCUPATION: </a:t>
            </a:r>
            <a:r>
              <a:rPr lang="en-US" dirty="0" smtClean="0"/>
              <a:t>People who works in forests, various farms, mining, fishing are having greater risk of bitten by </a:t>
            </a:r>
            <a:r>
              <a:rPr lang="en-US" dirty="0" err="1" smtClean="0"/>
              <a:t>sandflies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>
                <a:solidFill>
                  <a:schemeClr val="accent5"/>
                </a:solidFill>
              </a:rPr>
              <a:t>IMMUNITY: </a:t>
            </a:r>
            <a:r>
              <a:rPr lang="en-US" dirty="0" smtClean="0"/>
              <a:t>Recovery from Kala- </a:t>
            </a:r>
            <a:r>
              <a:rPr lang="en-US" dirty="0" err="1" smtClean="0"/>
              <a:t>azar</a:t>
            </a:r>
            <a:r>
              <a:rPr lang="en-US" dirty="0" smtClean="0"/>
              <a:t> and oriental sores gives lasting immunity. In the active phase of Kala- </a:t>
            </a:r>
            <a:r>
              <a:rPr lang="en-US" dirty="0" err="1" smtClean="0"/>
              <a:t>azar</a:t>
            </a:r>
            <a:r>
              <a:rPr lang="en-US" dirty="0" smtClean="0"/>
              <a:t> there is impairment in cell- mediated immunity.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image.slidesharecdn.com/leshmaniasis-180813132922/95/leshmaniasis-or-kala-azar-13-638.jpg?cb=1534167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Climatic changes</a:t>
            </a:r>
            <a:r>
              <a:rPr lang="en-US" dirty="0" smtClean="0"/>
              <a:t>: </a:t>
            </a:r>
          </a:p>
          <a:p>
            <a:pPr algn="just"/>
            <a:r>
              <a:rPr lang="en-US" dirty="0" smtClean="0"/>
              <a:t>Kala- </a:t>
            </a:r>
            <a:r>
              <a:rPr lang="en-US" dirty="0" err="1" smtClean="0"/>
              <a:t>azar</a:t>
            </a:r>
            <a:r>
              <a:rPr lang="en-US" dirty="0" smtClean="0"/>
              <a:t> is climatic sensitive and strongly affected by changes in rainfall, temperature &amp; humidity. </a:t>
            </a:r>
          </a:p>
          <a:p>
            <a:pPr algn="just"/>
            <a:r>
              <a:rPr lang="en-US" dirty="0" smtClean="0"/>
              <a:t>Global warming and land degradation affects the epidemiology of </a:t>
            </a:r>
            <a:r>
              <a:rPr lang="en-US" dirty="0" err="1" smtClean="0"/>
              <a:t>kala</a:t>
            </a:r>
            <a:r>
              <a:rPr lang="en-US" dirty="0" smtClean="0"/>
              <a:t>- </a:t>
            </a:r>
            <a:r>
              <a:rPr lang="en-US" dirty="0" err="1" smtClean="0"/>
              <a:t>azar</a:t>
            </a:r>
            <a:r>
              <a:rPr lang="en-US" dirty="0" smtClean="0"/>
              <a:t> in many ways. It can have strong effects on vector and reservoir hosts by altering their distribution and influence their survival. </a:t>
            </a:r>
          </a:p>
          <a:p>
            <a:pPr algn="just"/>
            <a:r>
              <a:rPr lang="en-US" dirty="0" smtClean="0"/>
              <a:t>Drought famine and flood result from climatic changes can lead to massive displacement and migration of people to areas with transmission of Kala- </a:t>
            </a:r>
            <a:r>
              <a:rPr lang="en-US" dirty="0" err="1" smtClean="0"/>
              <a:t>azar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507</Words>
  <Application>Microsoft Office PowerPoint</Application>
  <PresentationFormat>On-screen Show (4:3)</PresentationFormat>
  <Paragraphs>58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LEISHMANIASIS</vt:lpstr>
      <vt:lpstr>Slide 2</vt:lpstr>
      <vt:lpstr>Slide 3</vt:lpstr>
      <vt:lpstr>Slide 4</vt:lpstr>
      <vt:lpstr>Slide 5</vt:lpstr>
      <vt:lpstr>HOST FACTORS</vt:lpstr>
      <vt:lpstr>Slide 7</vt:lpstr>
      <vt:lpstr>Slide 8</vt:lpstr>
      <vt:lpstr>Slide 9</vt:lpstr>
      <vt:lpstr>Slide 10</vt:lpstr>
      <vt:lpstr>Slide 11</vt:lpstr>
      <vt:lpstr>Slide 12</vt:lpstr>
      <vt:lpstr>CUTANEOUS LEISHMANIASIS</vt:lpstr>
      <vt:lpstr>Muco- cutaneous leishmaniasis</vt:lpstr>
      <vt:lpstr>1. PARASITOLOGICAL DIAGNOSIS</vt:lpstr>
      <vt:lpstr>Slide 16</vt:lpstr>
      <vt:lpstr>3. Serological test</vt:lpstr>
      <vt:lpstr>Haematological findings</vt:lpstr>
      <vt:lpstr>1. CONTROL OF RESERVOIR</vt:lpstr>
      <vt:lpstr>SAND FLY CONTROL</vt:lpstr>
      <vt:lpstr>PERSONAL PROPHYLAXIS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Dept. Of CM</cp:lastModifiedBy>
  <cp:revision>28</cp:revision>
  <dcterms:created xsi:type="dcterms:W3CDTF">2006-08-16T00:00:00Z</dcterms:created>
  <dcterms:modified xsi:type="dcterms:W3CDTF">2020-11-05T05:46:32Z</dcterms:modified>
</cp:coreProperties>
</file>