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0" r:id="rId8"/>
    <p:sldId id="262" r:id="rId9"/>
    <p:sldId id="263" r:id="rId10"/>
    <p:sldId id="264" r:id="rId11"/>
    <p:sldId id="267" r:id="rId12"/>
    <p:sldId id="265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eckdiabetes.org/ketogenesis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namarta28/lipoproteins-structure-classification-metabolism-and-clinical-significanc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namarta28/lipoproteins-structure-classification-metabolism-and-clinical-significanc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namarta28/lipoproteins-structure-classification-metabolism-and-clinical-significanc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LIPOPROTEINS,KETOGENESIS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Dr.Deepa.G.S</a:t>
            </a:r>
          </a:p>
          <a:p>
            <a:pPr algn="r">
              <a:spcBef>
                <a:spcPts val="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 algn="r">
              <a:spcBef>
                <a:spcPts val="0"/>
              </a:spcBef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Dept.of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Physiology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Lipoproteins-Classification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4.High density lipoprotein-HDL</a:t>
            </a:r>
          </a:p>
          <a:p>
            <a:pPr>
              <a:buNone/>
            </a:pPr>
            <a:r>
              <a:rPr lang="en-US" b="1" dirty="0" smtClean="0"/>
              <a:t>Synthesis: </a:t>
            </a:r>
            <a:r>
              <a:rPr lang="en-US" dirty="0" smtClean="0"/>
              <a:t>mostly in liver</a:t>
            </a:r>
          </a:p>
          <a:p>
            <a:pPr algn="just">
              <a:buNone/>
            </a:pPr>
            <a:r>
              <a:rPr lang="en-US" dirty="0" smtClean="0"/>
              <a:t>Three fractions-HDL 1,2 and 3</a:t>
            </a:r>
          </a:p>
          <a:p>
            <a:pPr algn="just">
              <a:buNone/>
            </a:pPr>
            <a:r>
              <a:rPr lang="en-US" b="1" dirty="0" smtClean="0"/>
              <a:t>Function:</a:t>
            </a:r>
          </a:p>
          <a:p>
            <a:pPr algn="just"/>
            <a:r>
              <a:rPr lang="en-US" dirty="0" smtClean="0"/>
              <a:t>Transport cholesterol from </a:t>
            </a:r>
            <a:r>
              <a:rPr lang="en-US" b="1" dirty="0" smtClean="0"/>
              <a:t>peripheral</a:t>
            </a:r>
            <a:r>
              <a:rPr lang="en-US" dirty="0" smtClean="0"/>
              <a:t> </a:t>
            </a:r>
            <a:r>
              <a:rPr lang="en-US" b="1" dirty="0" smtClean="0"/>
              <a:t>tissues to</a:t>
            </a:r>
          </a:p>
          <a:p>
            <a:pPr algn="just">
              <a:buNone/>
            </a:pPr>
            <a:r>
              <a:rPr lang="en-US" b="1" dirty="0" smtClean="0"/>
              <a:t>     Liver (Reverse cholesterol transport)</a:t>
            </a:r>
          </a:p>
          <a:p>
            <a:pPr algn="just"/>
            <a:r>
              <a:rPr lang="en-US" dirty="0" smtClean="0"/>
              <a:t>Cholesterol from liver is excreted through bile</a:t>
            </a:r>
          </a:p>
          <a:p>
            <a:pPr algn="just">
              <a:buNone/>
            </a:pPr>
            <a:r>
              <a:rPr lang="en-US" dirty="0" smtClean="0"/>
              <a:t>    which is the only excretory route for cholesterol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Lipoproteins-Classificatio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sz="3900" b="1" dirty="0" smtClean="0"/>
              <a:t>Clinical significance:</a:t>
            </a:r>
          </a:p>
          <a:p>
            <a:pPr algn="just"/>
            <a:r>
              <a:rPr lang="en-US" sz="3900" dirty="0" smtClean="0"/>
              <a:t>Level of HDL is inversely related to MI </a:t>
            </a:r>
          </a:p>
          <a:p>
            <a:pPr algn="just"/>
            <a:r>
              <a:rPr lang="en-US" sz="3900" dirty="0" smtClean="0"/>
              <a:t>Above 60 mg/dl protects ,below 35mg/dl increases the risk</a:t>
            </a:r>
          </a:p>
          <a:p>
            <a:pPr algn="just"/>
            <a:r>
              <a:rPr lang="en-US" sz="3900" b="1" dirty="0" smtClean="0"/>
              <a:t>Highly desirable lipoprotein or Good Cholesterol</a:t>
            </a:r>
          </a:p>
          <a:p>
            <a:pPr>
              <a:buNone/>
            </a:pPr>
            <a:r>
              <a:rPr lang="en-US" sz="3900" b="1" dirty="0" smtClean="0"/>
              <a:t>5.Freefatty acids-albumin</a:t>
            </a:r>
          </a:p>
          <a:p>
            <a:r>
              <a:rPr lang="en-US" sz="3900" dirty="0" err="1" smtClean="0"/>
              <a:t>Fattyacids</a:t>
            </a:r>
            <a:r>
              <a:rPr lang="en-US" sz="3900" dirty="0" smtClean="0"/>
              <a:t> bound to albumin</a:t>
            </a:r>
          </a:p>
          <a:p>
            <a:r>
              <a:rPr lang="en-US" sz="3900" dirty="0" smtClean="0"/>
              <a:t>I molecule of albumin can hold 20-30 molecules of free fatty acids</a:t>
            </a:r>
          </a:p>
          <a:p>
            <a:r>
              <a:rPr lang="en-US" sz="3900" dirty="0" smtClean="0"/>
              <a:t>FFA are either </a:t>
            </a:r>
            <a:r>
              <a:rPr lang="en-US" sz="3900" dirty="0" err="1" smtClean="0"/>
              <a:t>oxidised</a:t>
            </a:r>
            <a:r>
              <a:rPr lang="en-US" sz="3900" dirty="0" smtClean="0"/>
              <a:t> to supply energy or</a:t>
            </a:r>
          </a:p>
          <a:p>
            <a:pPr>
              <a:buNone/>
            </a:pPr>
            <a:r>
              <a:rPr lang="en-US" sz="3900" dirty="0" smtClean="0"/>
              <a:t>    incorporated to tissue lipid by </a:t>
            </a:r>
            <a:r>
              <a:rPr lang="en-US" sz="3900" dirty="0" err="1" smtClean="0"/>
              <a:t>esterification</a:t>
            </a:r>
            <a:endParaRPr lang="en-US" sz="39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Apolipoprotein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protein component of lipoproteins are</a:t>
            </a:r>
          </a:p>
          <a:p>
            <a:pPr>
              <a:buNone/>
            </a:pPr>
            <a:r>
              <a:rPr lang="en-US" dirty="0" smtClean="0"/>
              <a:t> known as </a:t>
            </a:r>
            <a:r>
              <a:rPr lang="en-US" dirty="0" err="1" smtClean="0"/>
              <a:t>apolipoproteins</a:t>
            </a:r>
            <a:r>
              <a:rPr lang="en-US" dirty="0" smtClean="0"/>
              <a:t> or </a:t>
            </a:r>
            <a:r>
              <a:rPr lang="en-US" dirty="0" err="1" smtClean="0"/>
              <a:t>apoproteins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Functions:</a:t>
            </a:r>
          </a:p>
          <a:p>
            <a:r>
              <a:rPr lang="en-US" dirty="0" smtClean="0"/>
              <a:t>Structural component of lipoprotein</a:t>
            </a:r>
          </a:p>
          <a:p>
            <a:r>
              <a:rPr lang="en-US" dirty="0" smtClean="0"/>
              <a:t>Recognize cell membrane surface receptor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Plasma Lipid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Total Cholesterol-150-200mg/dl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HDL-Cholesterol-30- 60mg/dl(male)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                              35-75mg/dl(females)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LDL-Cholesterol-  80-130mg/dl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Triglycerides      -  50-150mg/dl(males)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                               40-150mg/dl(females)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Hyperlipidemia</a:t>
            </a:r>
            <a:r>
              <a:rPr lang="en-US" b="1" dirty="0" smtClean="0"/>
              <a:t>-Complications </a:t>
            </a:r>
            <a:endParaRPr lang="en-US" b="1" dirty="0"/>
          </a:p>
        </p:txBody>
      </p:sp>
      <p:pic>
        <p:nvPicPr>
          <p:cNvPr id="1026" name="Picture 2" descr="C:\Users\Windows\Desktop\diagrams-human-blood-vessels-arter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82" y="1371600"/>
            <a:ext cx="3439053" cy="2514600"/>
          </a:xfrm>
          <a:prstGeom prst="rect">
            <a:avLst/>
          </a:prstGeom>
          <a:noFill/>
        </p:spPr>
      </p:pic>
      <p:pic>
        <p:nvPicPr>
          <p:cNvPr id="1027" name="Picture 3" descr="C:\Users\Windows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114800"/>
            <a:ext cx="3200400" cy="2286000"/>
          </a:xfrm>
          <a:prstGeom prst="rect">
            <a:avLst/>
          </a:prstGeom>
          <a:noFill/>
        </p:spPr>
      </p:pic>
      <p:pic>
        <p:nvPicPr>
          <p:cNvPr id="1028" name="Picture 4" descr="C:\Users\Windows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191000"/>
            <a:ext cx="2981325" cy="2209800"/>
          </a:xfrm>
          <a:prstGeom prst="rect">
            <a:avLst/>
          </a:prstGeom>
          <a:noFill/>
        </p:spPr>
      </p:pic>
      <p:sp>
        <p:nvSpPr>
          <p:cNvPr id="1030" name="AutoShape 6" descr="Complications of Atheroscleros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1219200"/>
            <a:ext cx="2971800" cy="268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47800" y="6477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XANTHOMA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6477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ARCUS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Phospholipid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Phospholipids are complex lipids which contain phosphoric acid and a nitrogenous base in addition with alcohol and </a:t>
            </a:r>
            <a:r>
              <a:rPr lang="en-US" dirty="0" err="1" smtClean="0"/>
              <a:t>fattyacids</a:t>
            </a:r>
            <a:endParaRPr lang="en-US" dirty="0" smtClean="0"/>
          </a:p>
          <a:p>
            <a:r>
              <a:rPr lang="en-US" dirty="0" err="1" smtClean="0"/>
              <a:t>Glycerophospholipids</a:t>
            </a:r>
            <a:r>
              <a:rPr lang="en-US" dirty="0" smtClean="0"/>
              <a:t>-theses contain glycerol as alcohol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eg:lecithin,cephalin,cardiolipn,Phosphotidyl</a:t>
            </a:r>
            <a:r>
              <a:rPr lang="en-US" dirty="0" smtClean="0"/>
              <a:t> </a:t>
            </a:r>
            <a:r>
              <a:rPr lang="en-US" dirty="0" err="1" smtClean="0"/>
              <a:t>inositol</a:t>
            </a:r>
            <a:endParaRPr lang="en-US" dirty="0" smtClean="0"/>
          </a:p>
          <a:p>
            <a:r>
              <a:rPr lang="en-US" dirty="0" err="1" smtClean="0"/>
              <a:t>Sphingophospholipids-Sphongisine</a:t>
            </a:r>
            <a:r>
              <a:rPr lang="en-US" dirty="0" smtClean="0"/>
              <a:t> is the alcohol in this group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eg:sphingomyelin-imnportant</a:t>
            </a:r>
            <a:r>
              <a:rPr lang="en-US" dirty="0" smtClean="0"/>
              <a:t> constituent of myelin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Phospholipids-function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Structural component of membrane and membrane </a:t>
            </a:r>
            <a:r>
              <a:rPr lang="en-US" dirty="0" err="1" smtClean="0"/>
              <a:t>permeabilitty</a:t>
            </a:r>
            <a:endParaRPr lang="en-US" dirty="0" smtClean="0"/>
          </a:p>
          <a:p>
            <a:r>
              <a:rPr lang="en-US" dirty="0" err="1" smtClean="0"/>
              <a:t>Lecithin,cephalin,cardiolipin</a:t>
            </a:r>
            <a:r>
              <a:rPr lang="en-US" dirty="0" smtClean="0"/>
              <a:t>-maintain conformation of ETC</a:t>
            </a:r>
          </a:p>
          <a:p>
            <a:r>
              <a:rPr lang="en-US" dirty="0" smtClean="0"/>
              <a:t>Absorption of fat from intestine</a:t>
            </a:r>
          </a:p>
          <a:p>
            <a:r>
              <a:rPr lang="en-US" dirty="0" smtClean="0"/>
              <a:t>Synthesis of lipoproteins</a:t>
            </a:r>
          </a:p>
          <a:p>
            <a:r>
              <a:rPr lang="en-US" dirty="0" smtClean="0"/>
              <a:t>Avoid </a:t>
            </a:r>
            <a:r>
              <a:rPr lang="en-US" dirty="0" err="1" smtClean="0"/>
              <a:t>faftty</a:t>
            </a:r>
            <a:r>
              <a:rPr lang="en-US" dirty="0" smtClean="0"/>
              <a:t> liver</a:t>
            </a:r>
          </a:p>
          <a:p>
            <a:r>
              <a:rPr lang="en-US" dirty="0" smtClean="0"/>
              <a:t>Synthesis of </a:t>
            </a:r>
            <a:r>
              <a:rPr lang="en-US" dirty="0" err="1" smtClean="0"/>
              <a:t>eicasanoids</a:t>
            </a:r>
            <a:endParaRPr lang="en-US" dirty="0" smtClean="0"/>
          </a:p>
          <a:p>
            <a:r>
              <a:rPr lang="en-US" dirty="0" smtClean="0"/>
              <a:t>Acts as surfactant</a:t>
            </a:r>
          </a:p>
          <a:p>
            <a:r>
              <a:rPr lang="en-US" dirty="0" err="1" smtClean="0"/>
              <a:t>Cpehalins</a:t>
            </a:r>
            <a:r>
              <a:rPr lang="en-US" dirty="0" smtClean="0"/>
              <a:t>-blood clotting</a:t>
            </a:r>
          </a:p>
          <a:p>
            <a:r>
              <a:rPr lang="en-US" dirty="0" err="1" smtClean="0"/>
              <a:t>Phosphotidyl</a:t>
            </a:r>
            <a:r>
              <a:rPr lang="en-US" dirty="0" smtClean="0"/>
              <a:t> </a:t>
            </a:r>
            <a:r>
              <a:rPr lang="en-US" dirty="0" err="1" smtClean="0"/>
              <a:t>inositol</a:t>
            </a:r>
            <a:r>
              <a:rPr lang="en-US" dirty="0" smtClean="0"/>
              <a:t>-second messenger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Essential fatty acids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Linolic</a:t>
            </a:r>
            <a:r>
              <a:rPr lang="en-US" dirty="0" smtClean="0"/>
              <a:t> acids</a:t>
            </a:r>
          </a:p>
          <a:p>
            <a:r>
              <a:rPr lang="en-US" dirty="0" err="1" smtClean="0"/>
              <a:t>Linoleic</a:t>
            </a:r>
            <a:r>
              <a:rPr lang="en-US" dirty="0" smtClean="0"/>
              <a:t> acid</a:t>
            </a:r>
          </a:p>
          <a:p>
            <a:r>
              <a:rPr lang="en-US" dirty="0" err="1" smtClean="0"/>
              <a:t>Aracidonic</a:t>
            </a:r>
            <a:r>
              <a:rPr lang="en-US" dirty="0" smtClean="0"/>
              <a:t> acids</a:t>
            </a:r>
          </a:p>
          <a:p>
            <a:pPr>
              <a:buNone/>
            </a:pPr>
            <a:r>
              <a:rPr lang="en-US" b="1" dirty="0" smtClean="0"/>
              <a:t>Functions</a:t>
            </a:r>
          </a:p>
          <a:p>
            <a:r>
              <a:rPr lang="en-US" dirty="0" smtClean="0"/>
              <a:t>Membrane structure and function</a:t>
            </a:r>
          </a:p>
          <a:p>
            <a:r>
              <a:rPr lang="en-US" dirty="0" smtClean="0"/>
              <a:t>Transport of cholesterol</a:t>
            </a:r>
          </a:p>
          <a:p>
            <a:r>
              <a:rPr lang="en-US" dirty="0" smtClean="0"/>
              <a:t>Lipoprotein formation</a:t>
            </a:r>
          </a:p>
          <a:p>
            <a:r>
              <a:rPr lang="en-US" dirty="0" smtClean="0"/>
              <a:t>Prevents fatty liver</a:t>
            </a:r>
          </a:p>
          <a:p>
            <a:r>
              <a:rPr lang="en-US" dirty="0" smtClean="0"/>
              <a:t>Synthesis of </a:t>
            </a:r>
            <a:r>
              <a:rPr lang="en-US" dirty="0" err="1" smtClean="0"/>
              <a:t>eicosanoids</a:t>
            </a:r>
            <a:r>
              <a:rPr lang="en-US" dirty="0" smtClean="0"/>
              <a:t> (</a:t>
            </a:r>
            <a:r>
              <a:rPr lang="en-US" dirty="0" err="1" smtClean="0"/>
              <a:t>Prostaglandins,leukotrienes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Deficiency</a:t>
            </a:r>
          </a:p>
          <a:p>
            <a:r>
              <a:rPr lang="en-US" dirty="0" err="1" smtClean="0"/>
              <a:t>Phrynoderma</a:t>
            </a:r>
            <a:r>
              <a:rPr lang="en-US" dirty="0" smtClean="0"/>
              <a:t> (Toad skin)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err="1" smtClean="0"/>
              <a:t>Ketone</a:t>
            </a:r>
            <a:r>
              <a:rPr lang="en-US" b="1" dirty="0" smtClean="0"/>
              <a:t> bodies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Acetone</a:t>
            </a:r>
          </a:p>
          <a:p>
            <a:r>
              <a:rPr lang="en-US" dirty="0" err="1" smtClean="0"/>
              <a:t>Acetoacetate</a:t>
            </a:r>
            <a:endParaRPr lang="en-US" dirty="0" smtClean="0"/>
          </a:p>
          <a:p>
            <a:r>
              <a:rPr lang="en-US" dirty="0" smtClean="0"/>
              <a:t>Beta-</a:t>
            </a:r>
            <a:r>
              <a:rPr lang="en-US" dirty="0" err="1" smtClean="0"/>
              <a:t>hydroxybutyrate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Ketogenesis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Site:</a:t>
            </a:r>
            <a:r>
              <a:rPr lang="en-US" b="1" dirty="0" err="1" smtClean="0"/>
              <a:t>Liver</a:t>
            </a:r>
            <a:endParaRPr lang="en-US" b="1" dirty="0" smtClean="0"/>
          </a:p>
          <a:p>
            <a:r>
              <a:rPr lang="en-US" dirty="0" smtClean="0"/>
              <a:t>Enzymes located in </a:t>
            </a:r>
            <a:r>
              <a:rPr lang="en-US" b="1" dirty="0" smtClean="0"/>
              <a:t>mitochondrial </a:t>
            </a:r>
            <a:r>
              <a:rPr lang="en-US" dirty="0" smtClean="0"/>
              <a:t>matrix</a:t>
            </a:r>
          </a:p>
          <a:p>
            <a:r>
              <a:rPr lang="en-US" dirty="0" smtClean="0"/>
              <a:t>Precursor-Acetyl-coA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Lipoproteins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 complexes that consists of lipids and proteins</a:t>
            </a:r>
          </a:p>
          <a:p>
            <a:r>
              <a:rPr lang="en-US" dirty="0" smtClean="0"/>
              <a:t>They function as transport vehicles for lipids in plasma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Ketogenesis</a:t>
            </a:r>
            <a:endParaRPr lang="en-US" b="1" dirty="0"/>
          </a:p>
        </p:txBody>
      </p:sp>
      <p:pic>
        <p:nvPicPr>
          <p:cNvPr id="4" name="Content Placeholder 3" descr="ketogenic-pathway.image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954308"/>
            <a:ext cx="3962400" cy="5397392"/>
          </a:xfrm>
        </p:spPr>
      </p:pic>
      <p:sp>
        <p:nvSpPr>
          <p:cNvPr id="5" name="Rectangle 4"/>
          <p:cNvSpPr/>
          <p:nvPr/>
        </p:nvSpPr>
        <p:spPr>
          <a:xfrm>
            <a:off x="3048000" y="6596390"/>
            <a:ext cx="233429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hlinkClick r:id="rId3"/>
              </a:rPr>
              <a:t>https://www.checkdiabetes.org/ketogenesis</a:t>
            </a:r>
            <a:r>
              <a:rPr lang="en-US" sz="1100" dirty="0" smtClean="0">
                <a:hlinkClick r:id="rId3"/>
              </a:rPr>
              <a:t>/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Ketone</a:t>
            </a:r>
            <a:r>
              <a:rPr lang="en-US" dirty="0" smtClean="0"/>
              <a:t> bodies-utilization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Acetoacetate</a:t>
            </a:r>
            <a:r>
              <a:rPr lang="en-US" dirty="0" smtClean="0"/>
              <a:t> and beta </a:t>
            </a:r>
            <a:r>
              <a:rPr lang="en-US" dirty="0" err="1" smtClean="0"/>
              <a:t>hydroxybutyrate</a:t>
            </a:r>
            <a:r>
              <a:rPr lang="en-US" dirty="0" smtClean="0"/>
              <a:t> are the important source of energy for peripheral tissue</a:t>
            </a:r>
          </a:p>
          <a:p>
            <a:r>
              <a:rPr lang="en-US" dirty="0" smtClean="0"/>
              <a:t>More significant in starvation and DM</a:t>
            </a:r>
          </a:p>
          <a:p>
            <a:r>
              <a:rPr lang="en-US" dirty="0" smtClean="0"/>
              <a:t>Major fuel source of brain during starvation,</a:t>
            </a:r>
          </a:p>
          <a:p>
            <a:pPr>
              <a:buNone/>
            </a:pPr>
            <a:r>
              <a:rPr lang="en-US" dirty="0" smtClean="0"/>
              <a:t>    meet 50-70% of energy needs by brain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Ketone</a:t>
            </a:r>
            <a:r>
              <a:rPr lang="en-US" sz="4000" b="1" dirty="0" smtClean="0"/>
              <a:t> bodies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Normal-1mg/dl</a:t>
            </a:r>
          </a:p>
          <a:p>
            <a:r>
              <a:rPr lang="en-US" dirty="0" smtClean="0"/>
              <a:t>Excretion in urine-undetectable(</a:t>
            </a:r>
            <a:r>
              <a:rPr lang="en-US" dirty="0" err="1" smtClean="0"/>
              <a:t>Rothera’s</a:t>
            </a:r>
            <a:r>
              <a:rPr lang="en-US" dirty="0" smtClean="0"/>
              <a:t> test)</a:t>
            </a:r>
          </a:p>
          <a:p>
            <a:r>
              <a:rPr lang="en-US" dirty="0" err="1" smtClean="0"/>
              <a:t>Ketonemia</a:t>
            </a:r>
            <a:r>
              <a:rPr lang="en-US" dirty="0" smtClean="0"/>
              <a:t>-Increased concentration of </a:t>
            </a:r>
            <a:r>
              <a:rPr lang="en-US" dirty="0" err="1" smtClean="0"/>
              <a:t>ketone</a:t>
            </a:r>
            <a:r>
              <a:rPr lang="en-US" dirty="0" smtClean="0"/>
              <a:t> bodies in blood</a:t>
            </a:r>
          </a:p>
          <a:p>
            <a:r>
              <a:rPr lang="en-US" dirty="0" err="1" smtClean="0"/>
              <a:t>Ketonuria</a:t>
            </a:r>
            <a:r>
              <a:rPr lang="en-US" dirty="0" smtClean="0"/>
              <a:t>- excretion of </a:t>
            </a:r>
            <a:r>
              <a:rPr lang="en-US" dirty="0" err="1" smtClean="0"/>
              <a:t>ketone</a:t>
            </a:r>
            <a:r>
              <a:rPr lang="en-US" dirty="0" smtClean="0"/>
              <a:t> bodies in urine</a:t>
            </a:r>
          </a:p>
          <a:p>
            <a:r>
              <a:rPr lang="en-US" dirty="0" smtClean="0"/>
              <a:t>Ketosis-</a:t>
            </a:r>
            <a:r>
              <a:rPr lang="en-US" dirty="0" err="1" smtClean="0"/>
              <a:t>ketonemia</a:t>
            </a:r>
            <a:r>
              <a:rPr lang="en-US" dirty="0" smtClean="0"/>
              <a:t> and </a:t>
            </a:r>
            <a:r>
              <a:rPr lang="en-US" dirty="0" err="1" smtClean="0"/>
              <a:t>ketnuria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Acetone smell in breath</a:t>
            </a:r>
          </a:p>
          <a:p>
            <a:r>
              <a:rPr lang="en-US" dirty="0" smtClean="0"/>
              <a:t>Common conditions-DM ,starvation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Ketoacidosis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Acetoacetate</a:t>
            </a:r>
            <a:r>
              <a:rPr lang="en-US" dirty="0" smtClean="0"/>
              <a:t> and beta </a:t>
            </a:r>
            <a:r>
              <a:rPr lang="en-US" dirty="0" err="1" smtClean="0"/>
              <a:t>hydroxybutyrate</a:t>
            </a:r>
            <a:r>
              <a:rPr lang="en-US" dirty="0" smtClean="0"/>
              <a:t> are </a:t>
            </a:r>
            <a:r>
              <a:rPr lang="en-US" dirty="0" err="1" smtClean="0"/>
              <a:t>acids,when</a:t>
            </a:r>
            <a:r>
              <a:rPr lang="en-US" dirty="0" smtClean="0"/>
              <a:t> increased leads to </a:t>
            </a:r>
            <a:r>
              <a:rPr lang="en-US" dirty="0" err="1" smtClean="0"/>
              <a:t>ketoacidosis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Common condition-DM –leads to coma and death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/>
              <a:t>Reference: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1.Biochemistry,U </a:t>
            </a:r>
            <a:r>
              <a:rPr lang="en-US" sz="2400" dirty="0" err="1" smtClean="0"/>
              <a:t>satyanarayanan</a:t>
            </a:r>
            <a:r>
              <a:rPr lang="en-US" sz="2400" dirty="0" smtClean="0"/>
              <a:t>, U.Chakrapani,3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edition.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2.Text book of Biochemistry for medical students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/>
              <a:t>    DM </a:t>
            </a:r>
            <a:r>
              <a:rPr lang="en-US" sz="2400" dirty="0" err="1" smtClean="0"/>
              <a:t>Vasudevan,Sreekumari</a:t>
            </a:r>
            <a:r>
              <a:rPr lang="en-US" sz="2400" dirty="0" smtClean="0"/>
              <a:t> S </a:t>
            </a:r>
            <a:r>
              <a:rPr lang="en-US" sz="2400" smtClean="0"/>
              <a:t>5</a:t>
            </a:r>
            <a:r>
              <a:rPr lang="en-US" sz="2400" baseline="30000" smtClean="0"/>
              <a:t>Th</a:t>
            </a:r>
            <a:r>
              <a:rPr lang="en-US" sz="2400" smtClean="0"/>
              <a:t> </a:t>
            </a:r>
            <a:r>
              <a:rPr lang="en-US" sz="2400" smtClean="0"/>
              <a:t>edition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b="1" dirty="0" smtClean="0"/>
              <a:t>Thank you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Lipoproteins-Structure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1.Neutral core</a:t>
            </a:r>
          </a:p>
          <a:p>
            <a:r>
              <a:rPr lang="en-US" dirty="0" err="1" smtClean="0"/>
              <a:t>Triacylglycerol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Cholesteryl</a:t>
            </a:r>
            <a:r>
              <a:rPr lang="en-US" dirty="0" smtClean="0"/>
              <a:t> ester</a:t>
            </a:r>
          </a:p>
          <a:p>
            <a:pPr marL="514350" indent="-514350">
              <a:buNone/>
            </a:pPr>
            <a:r>
              <a:rPr lang="en-US" b="1" dirty="0" smtClean="0"/>
              <a:t>2.Shell</a:t>
            </a:r>
          </a:p>
          <a:p>
            <a:pPr marL="514350" indent="-514350"/>
            <a:r>
              <a:rPr lang="en-US" dirty="0" smtClean="0"/>
              <a:t>Phospholipids</a:t>
            </a:r>
          </a:p>
          <a:p>
            <a:pPr marL="514350" indent="-514350"/>
            <a:r>
              <a:rPr lang="en-US" dirty="0" err="1" smtClean="0"/>
              <a:t>Apoproteins</a:t>
            </a:r>
            <a:endParaRPr lang="en-US" dirty="0" smtClean="0"/>
          </a:p>
          <a:p>
            <a:pPr marL="514350" indent="-514350"/>
            <a:r>
              <a:rPr lang="en-US" dirty="0" smtClean="0"/>
              <a:t>cholesterol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Windows\Desktop\lipoproteins-structure-classification-metabolism-and-clinical-significance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307100"/>
            <a:ext cx="9657531" cy="71651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6611779"/>
            <a:ext cx="647700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https://www.slideshare.net/namarta28/lipoproteins-structure-classification-metabolism-and-clinical-significance</a:t>
            </a:r>
            <a:endParaRPr lang="en-US" sz="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Lipoproteins-Classification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Based on Density five major classes of lipoproteins</a:t>
            </a:r>
          </a:p>
          <a:p>
            <a:pPr marL="514350" indent="-514350">
              <a:buNone/>
            </a:pPr>
            <a:r>
              <a:rPr lang="en-US" b="1" dirty="0" smtClean="0"/>
              <a:t>1.Chylomicrons</a:t>
            </a:r>
          </a:p>
          <a:p>
            <a:pPr>
              <a:buNone/>
            </a:pPr>
            <a:r>
              <a:rPr lang="en-US" dirty="0" err="1" smtClean="0"/>
              <a:t>Synthesis:in</a:t>
            </a:r>
            <a:r>
              <a:rPr lang="en-US" dirty="0" smtClean="0"/>
              <a:t> intestinal mucosal cells</a:t>
            </a:r>
          </a:p>
          <a:p>
            <a:r>
              <a:rPr lang="en-US" dirty="0" smtClean="0"/>
              <a:t>Lipid-99% (highest)</a:t>
            </a:r>
          </a:p>
          <a:p>
            <a:r>
              <a:rPr lang="en-US" dirty="0" smtClean="0"/>
              <a:t>Protein-1% (Lowest)</a:t>
            </a:r>
          </a:p>
          <a:p>
            <a:r>
              <a:rPr lang="en-US" dirty="0" smtClean="0"/>
              <a:t>Density-Least</a:t>
            </a:r>
          </a:p>
          <a:p>
            <a:r>
              <a:rPr lang="en-US" dirty="0" smtClean="0"/>
              <a:t>Size-largest</a:t>
            </a:r>
          </a:p>
          <a:p>
            <a:pPr>
              <a:buNone/>
            </a:pPr>
            <a:r>
              <a:rPr lang="en-US" b="1" dirty="0" smtClean="0"/>
              <a:t>Function:</a:t>
            </a:r>
          </a:p>
          <a:p>
            <a:pPr>
              <a:buNone/>
            </a:pPr>
            <a:r>
              <a:rPr lang="en-US" dirty="0" smtClean="0"/>
              <a:t>Transport exogenous </a:t>
            </a:r>
            <a:r>
              <a:rPr lang="en-US" dirty="0" err="1" smtClean="0"/>
              <a:t>triacylglycerol</a:t>
            </a:r>
            <a:r>
              <a:rPr lang="en-US" dirty="0" smtClean="0"/>
              <a:t> from intestine </a:t>
            </a:r>
          </a:p>
          <a:p>
            <a:pPr>
              <a:buNone/>
            </a:pPr>
            <a:r>
              <a:rPr lang="en-US" dirty="0" smtClean="0"/>
              <a:t> to various tissue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ipoproteins-structure-classification-metabolism-and-clinical-significance-8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599"/>
            <a:ext cx="8229600" cy="6178649"/>
          </a:xfrm>
        </p:spPr>
      </p:pic>
      <p:sp>
        <p:nvSpPr>
          <p:cNvPr id="6" name="Rectangle 5"/>
          <p:cNvSpPr/>
          <p:nvPr/>
        </p:nvSpPr>
        <p:spPr>
          <a:xfrm>
            <a:off x="1676400" y="6477000"/>
            <a:ext cx="6172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hlinkClick r:id="rId3"/>
              </a:rPr>
              <a:t>https://www.slideshare.net/namarta28/lipoproteins-structure-classification-metabolism-and-clinical-significance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ipoproteins-structure-classification-metabolism-and-clinical-significance-1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9218"/>
            <a:ext cx="9143999" cy="6967217"/>
          </a:xfrm>
        </p:spPr>
      </p:pic>
      <p:sp>
        <p:nvSpPr>
          <p:cNvPr id="5" name="Rectangle 4"/>
          <p:cNvSpPr/>
          <p:nvPr/>
        </p:nvSpPr>
        <p:spPr>
          <a:xfrm>
            <a:off x="1447800" y="6627168"/>
            <a:ext cx="54864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https://www.slideshare.net/namarta28/lipoproteins-structure-classification-metabolism-and-clinical-significance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Lipoproteins-Classification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2.Very low density lipoprotein-VLDL</a:t>
            </a:r>
          </a:p>
          <a:p>
            <a:pPr>
              <a:buNone/>
            </a:pPr>
            <a:r>
              <a:rPr lang="en-US" dirty="0" smtClean="0"/>
              <a:t>Synthesis- in Liver </a:t>
            </a:r>
          </a:p>
          <a:p>
            <a:pPr>
              <a:buNone/>
            </a:pPr>
            <a:r>
              <a:rPr lang="en-US" b="1" dirty="0" smtClean="0"/>
              <a:t>Function</a:t>
            </a:r>
            <a:r>
              <a:rPr lang="en-US" dirty="0" smtClean="0"/>
              <a:t>: Transport endogenous </a:t>
            </a:r>
            <a:r>
              <a:rPr lang="en-US" dirty="0" err="1" smtClean="0"/>
              <a:t>triacylglycerol</a:t>
            </a:r>
            <a:r>
              <a:rPr lang="en-US" dirty="0" smtClean="0"/>
              <a:t> to various tissue</a:t>
            </a:r>
          </a:p>
          <a:p>
            <a:pPr>
              <a:buNone/>
            </a:pPr>
            <a:r>
              <a:rPr lang="en-US" b="1" dirty="0" smtClean="0"/>
              <a:t>3.Low density lipoprotein-LDL</a:t>
            </a:r>
          </a:p>
          <a:p>
            <a:pPr>
              <a:buNone/>
            </a:pPr>
            <a:r>
              <a:rPr lang="en-US" dirty="0" smtClean="0"/>
              <a:t>Formed from VLDL in blood</a:t>
            </a:r>
          </a:p>
          <a:p>
            <a:pPr>
              <a:buNone/>
            </a:pPr>
            <a:r>
              <a:rPr lang="en-US" b="1" dirty="0" smtClean="0"/>
              <a:t>Function:</a:t>
            </a:r>
            <a:r>
              <a:rPr lang="en-US" dirty="0" smtClean="0"/>
              <a:t> Transport cholesterol from liver to other tissues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Lipoproteins-Classification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Clinical significance-(Lethally dangerous-Bad Cholesterol)</a:t>
            </a:r>
          </a:p>
          <a:p>
            <a:r>
              <a:rPr lang="en-US" dirty="0" err="1" smtClean="0"/>
              <a:t>Chlolesterol</a:t>
            </a:r>
            <a:r>
              <a:rPr lang="en-US" dirty="0" smtClean="0"/>
              <a:t> (75% plasma cholesterol) rich lipoprotein</a:t>
            </a:r>
          </a:p>
          <a:p>
            <a:r>
              <a:rPr lang="en-US" dirty="0" smtClean="0"/>
              <a:t>Concentration in blood has positive </a:t>
            </a:r>
            <a:r>
              <a:rPr lang="en-US" dirty="0" err="1" smtClean="0"/>
              <a:t>corelation</a:t>
            </a:r>
            <a:r>
              <a:rPr lang="en-US" dirty="0" smtClean="0"/>
              <a:t> with cardiovascular diseases(Atherosclerosis)</a:t>
            </a:r>
          </a:p>
          <a:p>
            <a:r>
              <a:rPr lang="en-US" dirty="0" err="1" smtClean="0"/>
              <a:t>Lp</a:t>
            </a:r>
            <a:r>
              <a:rPr lang="en-US" dirty="0" smtClean="0"/>
              <a:t>(a)-Seen in high levels (&lt;30mg/dl) in some persons associated with LDL-Strongly associated with MI(impairs fibrinolysis)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552</Words>
  <Application>Microsoft Office PowerPoint</Application>
  <PresentationFormat>On-screen Show (4:3)</PresentationFormat>
  <Paragraphs>139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LIPOPROTEINS,KETOGENESIS</vt:lpstr>
      <vt:lpstr>Lipoproteins</vt:lpstr>
      <vt:lpstr>Lipoproteins-Structure </vt:lpstr>
      <vt:lpstr>Slide 4</vt:lpstr>
      <vt:lpstr>Lipoproteins-Classification</vt:lpstr>
      <vt:lpstr>Slide 6</vt:lpstr>
      <vt:lpstr>Slide 7</vt:lpstr>
      <vt:lpstr>Lipoproteins-Classification</vt:lpstr>
      <vt:lpstr>Lipoproteins-Classification</vt:lpstr>
      <vt:lpstr>Lipoproteins-Classification</vt:lpstr>
      <vt:lpstr>Lipoproteins-Classification</vt:lpstr>
      <vt:lpstr>Apolipoprotein</vt:lpstr>
      <vt:lpstr>Plasma Lipid profile</vt:lpstr>
      <vt:lpstr>Hyperlipidemia-Complications </vt:lpstr>
      <vt:lpstr>Phospholipids</vt:lpstr>
      <vt:lpstr>Phospholipids-function</vt:lpstr>
      <vt:lpstr>Essential fatty acids</vt:lpstr>
      <vt:lpstr>Ketone bodies</vt:lpstr>
      <vt:lpstr>Ketogenesis</vt:lpstr>
      <vt:lpstr>Ketogenesis</vt:lpstr>
      <vt:lpstr>Ketone bodies-utilization</vt:lpstr>
      <vt:lpstr>Ketone bodies</vt:lpstr>
      <vt:lpstr>Ketoacidosis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Lipoproteins</dc:title>
  <dc:creator>Dept of Physiology.</dc:creator>
  <cp:lastModifiedBy>Windows</cp:lastModifiedBy>
  <cp:revision>35</cp:revision>
  <dcterms:created xsi:type="dcterms:W3CDTF">2006-08-16T00:00:00Z</dcterms:created>
  <dcterms:modified xsi:type="dcterms:W3CDTF">2020-08-20T09:19:21Z</dcterms:modified>
</cp:coreProperties>
</file>