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832267-095F-4CA7-B746-F43A1AA53AF5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138814-C74E-43E6-B447-187C5354D6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32267-095F-4CA7-B746-F43A1AA53AF5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138814-C74E-43E6-B447-187C5354D6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32267-095F-4CA7-B746-F43A1AA53AF5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138814-C74E-43E6-B447-187C5354D6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32267-095F-4CA7-B746-F43A1AA53AF5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138814-C74E-43E6-B447-187C5354D6E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32267-095F-4CA7-B746-F43A1AA53AF5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138814-C74E-43E6-B447-187C5354D6E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32267-095F-4CA7-B746-F43A1AA53AF5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138814-C74E-43E6-B447-187C5354D6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32267-095F-4CA7-B746-F43A1AA53AF5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138814-C74E-43E6-B447-187C5354D6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32267-095F-4CA7-B746-F43A1AA53AF5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138814-C74E-43E6-B447-187C5354D6E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32267-095F-4CA7-B746-F43A1AA53AF5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138814-C74E-43E6-B447-187C5354D6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832267-095F-4CA7-B746-F43A1AA53AF5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138814-C74E-43E6-B447-187C5354D6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832267-095F-4CA7-B746-F43A1AA53AF5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138814-C74E-43E6-B447-187C5354D6E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832267-095F-4CA7-B746-F43A1AA53AF5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F138814-C74E-43E6-B447-187C5354D6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7200" b="1" smtClean="0"/>
              <a:t>MEASLES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962400" y="4572000"/>
            <a:ext cx="4876800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/>
              <a:t>DR.T.AJAYAN</a:t>
            </a:r>
          </a:p>
          <a:p>
            <a:pPr eaLnBrk="1" hangingPunct="1">
              <a:spcBef>
                <a:spcPct val="20000"/>
              </a:spcBef>
            </a:pPr>
            <a:r>
              <a:rPr lang="en-US"/>
              <a:t>PROF. &amp; H.O.D.</a:t>
            </a:r>
          </a:p>
          <a:p>
            <a:pPr eaLnBrk="1" hangingPunct="1">
              <a:spcBef>
                <a:spcPct val="20000"/>
              </a:spcBef>
            </a:pPr>
            <a:r>
              <a:rPr lang="en-US"/>
              <a:t>PRACTICE OF MEDICINE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5438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Maculo papular rash.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Initially starts in face       forehead-   trunk-          extrimities-palms and soles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Disappear in the order of appearance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General symptoms disappear 1-2 days after the appearance of skin rash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ERUPTIVE STAGE</a:t>
            </a:r>
            <a:br>
              <a:rPr lang="en-US" altLang="en-US" sz="3800" smtClean="0"/>
            </a:br>
            <a:endParaRPr lang="en-US" altLang="en-US" sz="3800" smtClean="0"/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>
            <a:off x="6400800" y="2438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3" name="Line 7"/>
          <p:cNvSpPr>
            <a:spLocks noChangeShapeType="1"/>
          </p:cNvSpPr>
          <p:nvPr/>
        </p:nvSpPr>
        <p:spPr bwMode="auto">
          <a:xfrm flipH="1">
            <a:off x="4724400" y="24384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4" name="Line 8"/>
          <p:cNvSpPr>
            <a:spLocks noChangeShapeType="1"/>
          </p:cNvSpPr>
          <p:nvPr/>
        </p:nvSpPr>
        <p:spPr bwMode="auto">
          <a:xfrm>
            <a:off x="4800600" y="2438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5" name="Line 9"/>
          <p:cNvSpPr>
            <a:spLocks noChangeShapeType="1"/>
          </p:cNvSpPr>
          <p:nvPr/>
        </p:nvSpPr>
        <p:spPr bwMode="auto">
          <a:xfrm>
            <a:off x="7086600" y="2438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Line 10"/>
          <p:cNvSpPr>
            <a:spLocks noChangeShapeType="1"/>
          </p:cNvSpPr>
          <p:nvPr/>
        </p:nvSpPr>
        <p:spPr bwMode="auto">
          <a:xfrm>
            <a:off x="2286000" y="2895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38412" y="3542951"/>
            <a:ext cx="467175" cy="402336"/>
          </a:xfrm>
          <a:noFill/>
        </p:spPr>
      </p:pic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0986" y="1481138"/>
            <a:ext cx="3922027" cy="4525962"/>
          </a:xfrm>
          <a:noFill/>
        </p:spPr>
      </p:pic>
      <p:sp>
        <p:nvSpPr>
          <p:cNvPr id="1433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66963" y="533400"/>
            <a:ext cx="4360862" cy="5867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3200" y="2477675"/>
            <a:ext cx="3657600" cy="25328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0900" y="2205831"/>
            <a:ext cx="2362200" cy="30765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2" y="1481138"/>
            <a:ext cx="6034616" cy="45259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91307" y="1481138"/>
            <a:ext cx="2961385" cy="45259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6487" y="2282031"/>
            <a:ext cx="4391025" cy="29241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Syndrome in adults who received live measles vaccine before 12 months age who develop hypersensitivity.</a:t>
            </a:r>
          </a:p>
          <a:p>
            <a:pPr eaLnBrk="1" hangingPunct="1"/>
            <a:r>
              <a:rPr lang="en-US" altLang="en-US" smtClean="0"/>
              <a:t>When infected later with mild measles virus develo potentially fatal illness.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Atypical measles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Acute, highly contageous viral infection of man spread by aerolized droplets.</a:t>
            </a:r>
          </a:p>
          <a:p>
            <a:pPr eaLnBrk="1" hangingPunct="1"/>
            <a:endParaRPr lang="en-US" altLang="en-US" sz="400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smtClean="0"/>
              <a:t>DEFINITION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CNS;</a:t>
            </a:r>
          </a:p>
          <a:p>
            <a:pPr eaLnBrk="1" hangingPunct="1"/>
            <a:r>
              <a:rPr lang="en-US" altLang="en-US" smtClean="0"/>
              <a:t>    Encephalitis</a:t>
            </a:r>
          </a:p>
          <a:p>
            <a:pPr eaLnBrk="1" hangingPunct="1"/>
            <a:r>
              <a:rPr lang="en-US" altLang="en-US" smtClean="0"/>
              <a:t>    Convulsions</a:t>
            </a:r>
          </a:p>
          <a:p>
            <a:pPr eaLnBrk="1" hangingPunct="1"/>
            <a:r>
              <a:rPr lang="en-US" altLang="en-US" smtClean="0"/>
              <a:t>     Coma</a:t>
            </a:r>
          </a:p>
          <a:p>
            <a:pPr eaLnBrk="1" hangingPunct="1"/>
            <a:r>
              <a:rPr lang="en-US" altLang="en-US" smtClean="0"/>
              <a:t>     Seizures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Complications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066800"/>
            <a:ext cx="7467600" cy="4876800"/>
          </a:xfrm>
        </p:spPr>
        <p:txBody>
          <a:bodyPr/>
          <a:lstStyle/>
          <a:p>
            <a:pPr eaLnBrk="1" hangingPunct="1"/>
            <a:r>
              <a:rPr lang="en-US" altLang="en-US" smtClean="0"/>
              <a:t>R.S.:</a:t>
            </a:r>
          </a:p>
          <a:p>
            <a:pPr eaLnBrk="1" hangingPunct="1"/>
            <a:r>
              <a:rPr lang="en-US" altLang="en-US" smtClean="0"/>
              <a:t>    Bronchitis</a:t>
            </a:r>
          </a:p>
          <a:p>
            <a:pPr eaLnBrk="1" hangingPunct="1"/>
            <a:r>
              <a:rPr lang="en-US" altLang="en-US" smtClean="0"/>
              <a:t>     Bronchopneumonia</a:t>
            </a:r>
          </a:p>
          <a:p>
            <a:pPr eaLnBrk="1" hangingPunct="1"/>
            <a:r>
              <a:rPr lang="en-US" altLang="en-US" smtClean="0"/>
              <a:t>     Laryngitis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7543800" cy="4495800"/>
          </a:xfrm>
        </p:spPr>
        <p:txBody>
          <a:bodyPr/>
          <a:lstStyle/>
          <a:p>
            <a:pPr eaLnBrk="1" hangingPunct="1"/>
            <a:r>
              <a:rPr lang="en-US" altLang="en-US" smtClean="0"/>
              <a:t>GIT:</a:t>
            </a:r>
          </a:p>
          <a:p>
            <a:pPr eaLnBrk="1" hangingPunct="1"/>
            <a:r>
              <a:rPr lang="en-US" altLang="en-US" smtClean="0"/>
              <a:t>   Gasteroenteritis</a:t>
            </a:r>
          </a:p>
          <a:p>
            <a:pPr eaLnBrk="1" hangingPunct="1"/>
            <a:r>
              <a:rPr lang="en-US" altLang="en-US" smtClean="0"/>
              <a:t>    Hepatitis</a:t>
            </a:r>
          </a:p>
          <a:p>
            <a:pPr eaLnBrk="1" hangingPunct="1"/>
            <a:r>
              <a:rPr lang="en-US" altLang="en-US" smtClean="0"/>
              <a:t>    Appendicitis</a:t>
            </a:r>
          </a:p>
          <a:p>
            <a:pPr eaLnBrk="1" hangingPunct="1"/>
            <a:r>
              <a:rPr lang="en-US" altLang="en-US" smtClean="0"/>
              <a:t>    Ileocolitis</a:t>
            </a:r>
          </a:p>
          <a:p>
            <a:pPr eaLnBrk="1" hangingPunct="1"/>
            <a:r>
              <a:rPr lang="en-US" altLang="en-US" smtClean="0"/>
              <a:t>Mesenteric adenitis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Myocarditis</a:t>
            </a:r>
          </a:p>
          <a:p>
            <a:pPr eaLnBrk="1" hangingPunct="1"/>
            <a:r>
              <a:rPr lang="en-US" altLang="en-US" smtClean="0"/>
              <a:t>Glomerulo nephritis</a:t>
            </a:r>
          </a:p>
          <a:p>
            <a:pPr eaLnBrk="1" hangingPunct="1"/>
            <a:r>
              <a:rPr lang="en-US" altLang="en-US" smtClean="0"/>
              <a:t>Post infectious thrombocytic perpura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Other rare complications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Blood:-Lymphopenia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            Neutropenia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proteinuria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Fourfold rise in s.hemagglutination inhibition ab supports diagnosis.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Specific-immunoflurosent staining for ag.      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Lab diagnosis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GENERAL;</a:t>
            </a:r>
          </a:p>
          <a:p>
            <a:pPr eaLnBrk="1" hangingPunct="1"/>
            <a:r>
              <a:rPr lang="en-US" altLang="en-US" smtClean="0"/>
              <a:t>Isolation</a:t>
            </a:r>
          </a:p>
          <a:p>
            <a:pPr eaLnBrk="1" hangingPunct="1"/>
            <a:r>
              <a:rPr lang="en-US" altLang="en-US" smtClean="0"/>
              <a:t>Bed rest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5438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Aconite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Bell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Bry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Ferr.phos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Gels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Phos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Puls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Sulph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Ver.vir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Homoeopathic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     </a:t>
            </a:r>
            <a:r>
              <a:rPr lang="en-US" altLang="en-US" sz="4400" smtClean="0"/>
              <a:t>Paramyxovirus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800" b="1" smtClean="0"/>
              <a:t>Etiologic agent: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Commonly seen in children 2-6 years age.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Incidence-increased in winter and spring.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Spread by droplet infection.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Communicability is increased in Pre eruptive and Catarrhal stage.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Epidemiology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CLINICAL FEATURES</a:t>
            </a:r>
          </a:p>
        </p:txBody>
      </p:sp>
      <p:sp>
        <p:nvSpPr>
          <p:cNvPr id="7171" name="Oval 4"/>
          <p:cNvSpPr>
            <a:spLocks noChangeArrowheads="1"/>
          </p:cNvSpPr>
          <p:nvPr/>
        </p:nvSpPr>
        <p:spPr bwMode="auto">
          <a:xfrm>
            <a:off x="1447800" y="2895600"/>
            <a:ext cx="33528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endParaRPr lang="en-IN"/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2133600" y="3429000"/>
            <a:ext cx="2057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Typical</a:t>
            </a:r>
          </a:p>
        </p:txBody>
      </p:sp>
      <p:sp>
        <p:nvSpPr>
          <p:cNvPr id="7173" name="Oval 6"/>
          <p:cNvSpPr>
            <a:spLocks noChangeArrowheads="1"/>
          </p:cNvSpPr>
          <p:nvPr/>
        </p:nvSpPr>
        <p:spPr bwMode="auto">
          <a:xfrm>
            <a:off x="5181600" y="2895600"/>
            <a:ext cx="32004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endParaRPr lang="en-IN"/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5715000" y="3352800"/>
            <a:ext cx="2209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Atypical</a:t>
            </a:r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 flipH="1">
            <a:off x="3886200" y="1752600"/>
            <a:ext cx="990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>
            <a:off x="4876800" y="1752600"/>
            <a:ext cx="1524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7" name="Line 11"/>
          <p:cNvSpPr>
            <a:spLocks noChangeShapeType="1"/>
          </p:cNvSpPr>
          <p:nvPr/>
        </p:nvSpPr>
        <p:spPr bwMode="auto">
          <a:xfrm flipH="1">
            <a:off x="1447800" y="4038600"/>
            <a:ext cx="1524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8" name="Line 12"/>
          <p:cNvSpPr>
            <a:spLocks noChangeShapeType="1"/>
          </p:cNvSpPr>
          <p:nvPr/>
        </p:nvSpPr>
        <p:spPr bwMode="auto">
          <a:xfrm>
            <a:off x="2971800" y="4038600"/>
            <a:ext cx="434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9" name="Text Box 13"/>
          <p:cNvSpPr txBox="1">
            <a:spLocks noChangeArrowheads="1"/>
          </p:cNvSpPr>
          <p:nvPr/>
        </p:nvSpPr>
        <p:spPr bwMode="auto">
          <a:xfrm>
            <a:off x="990600" y="5029200"/>
            <a:ext cx="3276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Pre eruptive and catarrhal stage</a:t>
            </a:r>
          </a:p>
        </p:txBody>
      </p:sp>
      <p:sp>
        <p:nvSpPr>
          <p:cNvPr id="7180" name="Text Box 14"/>
          <p:cNvSpPr txBox="1">
            <a:spLocks noChangeArrowheads="1"/>
          </p:cNvSpPr>
          <p:nvPr/>
        </p:nvSpPr>
        <p:spPr bwMode="auto">
          <a:xfrm>
            <a:off x="4648200" y="5105400"/>
            <a:ext cx="449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Eruptive/exanthematous stage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5438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A)Pre eruptive and catarrhal stage: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 Fever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Malaise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Rhinorrhoea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Cough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Conjunctivitis with increased lachrymation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KOPLIK’S SPOTS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Typical measles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4675" y="2667794"/>
            <a:ext cx="2914650" cy="2152650"/>
          </a:xfrm>
          <a:noFill/>
        </p:spPr>
      </p:pic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Koplik’s spots</a:t>
            </a:r>
          </a:p>
        </p:txBody>
      </p:sp>
      <p:sp>
        <p:nvSpPr>
          <p:cNvPr id="9220" name="Line 7"/>
          <p:cNvSpPr>
            <a:spLocks noChangeShapeType="1"/>
          </p:cNvSpPr>
          <p:nvPr/>
        </p:nvSpPr>
        <p:spPr bwMode="auto">
          <a:xfrm flipV="1">
            <a:off x="1066800" y="41910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1" name="Line 8"/>
          <p:cNvSpPr>
            <a:spLocks noChangeShapeType="1"/>
          </p:cNvSpPr>
          <p:nvPr/>
        </p:nvSpPr>
        <p:spPr bwMode="auto">
          <a:xfrm flipV="1">
            <a:off x="1066800" y="5029200"/>
            <a:ext cx="2514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0"/>
            <a:ext cx="7696200" cy="518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Line 8"/>
          <p:cNvSpPr>
            <a:spLocks noChangeShapeType="1"/>
          </p:cNvSpPr>
          <p:nvPr/>
        </p:nvSpPr>
        <p:spPr bwMode="auto">
          <a:xfrm flipV="1">
            <a:off x="1752600" y="4191000"/>
            <a:ext cx="1981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" name="Line 9"/>
          <p:cNvSpPr>
            <a:spLocks noChangeShapeType="1"/>
          </p:cNvSpPr>
          <p:nvPr/>
        </p:nvSpPr>
        <p:spPr bwMode="auto">
          <a:xfrm flipV="1">
            <a:off x="1981200" y="3505200"/>
            <a:ext cx="2057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0" y="2601119"/>
            <a:ext cx="3048000" cy="2286000"/>
          </a:xfrm>
          <a:noFill/>
        </p:spPr>
      </p:pic>
      <p:sp>
        <p:nvSpPr>
          <p:cNvPr id="11267" name="Line 7"/>
          <p:cNvSpPr>
            <a:spLocks noChangeShapeType="1"/>
          </p:cNvSpPr>
          <p:nvPr/>
        </p:nvSpPr>
        <p:spPr bwMode="auto">
          <a:xfrm flipV="1">
            <a:off x="1371600" y="4495800"/>
            <a:ext cx="403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232</Words>
  <Application>Microsoft Office PowerPoint</Application>
  <PresentationFormat>On-screen Show (4:3)</PresentationFormat>
  <Paragraphs>75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MEASLES</vt:lpstr>
      <vt:lpstr>DEFINITION</vt:lpstr>
      <vt:lpstr>Etiologic agent:</vt:lpstr>
      <vt:lpstr>Epidemiology</vt:lpstr>
      <vt:lpstr>CLINICAL FEATURES</vt:lpstr>
      <vt:lpstr>Typical measles</vt:lpstr>
      <vt:lpstr>Koplik’s spots</vt:lpstr>
      <vt:lpstr>Slide 8</vt:lpstr>
      <vt:lpstr>Slide 9</vt:lpstr>
      <vt:lpstr>ERUPTIVE STAGE 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Atypical measles</vt:lpstr>
      <vt:lpstr>Complications</vt:lpstr>
      <vt:lpstr>Slide 21</vt:lpstr>
      <vt:lpstr>Slide 22</vt:lpstr>
      <vt:lpstr>Other rare complications</vt:lpstr>
      <vt:lpstr>Lab diagnosis</vt:lpstr>
      <vt:lpstr>MANAGEMENT</vt:lpstr>
      <vt:lpstr>Homoeopathic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MEASLES</dc:title>
  <dc:creator>New</dc:creator>
  <cp:lastModifiedBy>New</cp:lastModifiedBy>
  <cp:revision>1</cp:revision>
  <dcterms:created xsi:type="dcterms:W3CDTF">2021-03-08T09:37:14Z</dcterms:created>
  <dcterms:modified xsi:type="dcterms:W3CDTF">2021-03-08T09:38:14Z</dcterms:modified>
</cp:coreProperties>
</file>