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52462B-7DDE-4689-9107-096C1828AA09}" type="datetimeFigureOut">
              <a:rPr lang="en-US" smtClean="0"/>
              <a:pPr/>
              <a:t>20-May-19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6F5BA8-6E6A-4CFD-A41C-1B520EC10439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METROLOGY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 smtClean="0"/>
              <a:t>Prepared By</a:t>
            </a:r>
          </a:p>
          <a:p>
            <a:pPr algn="ctr"/>
            <a:r>
              <a:rPr lang="en-IN" dirty="0" err="1" smtClean="0"/>
              <a:t>Dr.SREEJA.S</a:t>
            </a:r>
            <a:r>
              <a:rPr lang="en-IN" dirty="0" smtClean="0"/>
              <a:t>.</a:t>
            </a:r>
          </a:p>
          <a:p>
            <a:pPr algn="ctr"/>
            <a:r>
              <a:rPr lang="en-IN" dirty="0" err="1" smtClean="0"/>
              <a:t>H.o.D</a:t>
            </a:r>
            <a:r>
              <a:rPr lang="en-IN" dirty="0" smtClean="0"/>
              <a:t>, Dept of Homoeopathic Pharmacy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819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METRIC LINEAR MEASURES- LENGTH: UNIT: </a:t>
            </a:r>
            <a:r>
              <a:rPr lang="en-US" b="1" dirty="0" err="1" smtClean="0"/>
              <a:t>metre</a:t>
            </a:r>
            <a:r>
              <a:rPr lang="en-US" b="1" dirty="0" smtClean="0"/>
              <a:t> (m)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1kilometre =1000m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1hectometre =100m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1dekametre =10m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1decimetre =1/10m =0.1m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1centimetre =1/100m =0.01m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1millimetre =1/1000m =0.001m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1micron =1/1000mm =0.000001m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1nanometre=1/1000micron =0.000000001m</a:t>
            </a:r>
            <a:r>
              <a:rPr lang="en-US" dirty="0" smtClean="0"/>
              <a:t>  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           RELATION OF CAPACITY TO WEIGHT: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  1 liter (l) =1000 milliliters (ml) = 997.18grams (g) ≈1kilogram (kg)</a:t>
            </a:r>
            <a:endParaRPr lang="en-IN" b="1" dirty="0" smtClean="0">
              <a:latin typeface="+mj-lt"/>
            </a:endParaRPr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3909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IMPERIAL SYSTEM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r>
              <a:rPr lang="en-US" b="1" dirty="0" smtClean="0"/>
              <a:t>AVOIRDUPOIS WEIGHT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r>
              <a:rPr lang="en-US" dirty="0" smtClean="0"/>
              <a:t>  </a:t>
            </a:r>
            <a:r>
              <a:rPr lang="en-US" b="1" dirty="0" smtClean="0">
                <a:latin typeface="+mj-lt"/>
              </a:rPr>
              <a:t>1ounce(oz) = 437.5grains(</a:t>
            </a:r>
            <a:r>
              <a:rPr lang="en-US" b="1" dirty="0" err="1" smtClean="0">
                <a:latin typeface="+mj-lt"/>
              </a:rPr>
              <a:t>gr</a:t>
            </a:r>
            <a:r>
              <a:rPr lang="en-US" b="1" dirty="0" smtClean="0">
                <a:latin typeface="+mj-lt"/>
              </a:rPr>
              <a:t>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1pound(lb) = 16 ounces(oz)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1stone = 14 pounds (lb)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1ton =20 hundred weights (cwt)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 </a:t>
            </a:r>
            <a:endParaRPr lang="en-IN" b="1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AVOIRDUPOIS MEASURES (IMPERIAL MEASURES)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 1fluid </a:t>
            </a:r>
            <a:r>
              <a:rPr lang="en-US" b="1" dirty="0" err="1" smtClean="0">
                <a:latin typeface="+mj-lt"/>
              </a:rPr>
              <a:t>drachm</a:t>
            </a:r>
            <a:r>
              <a:rPr lang="en-US" b="1" dirty="0" smtClean="0">
                <a:latin typeface="+mj-lt"/>
              </a:rPr>
              <a:t>(</a:t>
            </a:r>
            <a:r>
              <a:rPr lang="en-US" b="1" dirty="0" err="1" smtClean="0">
                <a:latin typeface="+mj-lt"/>
              </a:rPr>
              <a:t>fl.dr</a:t>
            </a:r>
            <a:r>
              <a:rPr lang="en-US" b="1" dirty="0" smtClean="0">
                <a:latin typeface="+mj-lt"/>
              </a:rPr>
              <a:t>) = 60minims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1fluid ounce(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= 8fluid drachms(</a:t>
            </a:r>
            <a:r>
              <a:rPr lang="en-US" b="1" dirty="0" err="1" smtClean="0">
                <a:latin typeface="+mj-lt"/>
              </a:rPr>
              <a:t>fl.dr</a:t>
            </a:r>
            <a:r>
              <a:rPr lang="en-US" b="1" dirty="0" smtClean="0">
                <a:latin typeface="+mj-lt"/>
              </a:rPr>
              <a:t>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1pint = 20fluid ounces(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1gallon =8pints =160fluid ounces(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APOTHECARY WEIGHT 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 1scruple =20grains(</a:t>
            </a:r>
            <a:r>
              <a:rPr lang="en-US" b="1" dirty="0" err="1" smtClean="0">
                <a:latin typeface="+mj-lt"/>
              </a:rPr>
              <a:t>gr</a:t>
            </a:r>
            <a:r>
              <a:rPr lang="en-US" b="1" dirty="0" smtClean="0">
                <a:latin typeface="+mj-lt"/>
              </a:rPr>
              <a:t>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1drachm(</a:t>
            </a:r>
            <a:r>
              <a:rPr lang="en-US" b="1" dirty="0" err="1" smtClean="0">
                <a:latin typeface="+mj-lt"/>
              </a:rPr>
              <a:t>dr</a:t>
            </a:r>
            <a:r>
              <a:rPr lang="en-US" b="1" dirty="0" smtClean="0">
                <a:latin typeface="+mj-lt"/>
              </a:rPr>
              <a:t>) =3scruples =60grains(</a:t>
            </a:r>
            <a:r>
              <a:rPr lang="en-US" b="1" dirty="0" err="1" smtClean="0">
                <a:latin typeface="+mj-lt"/>
              </a:rPr>
              <a:t>gr</a:t>
            </a:r>
            <a:r>
              <a:rPr lang="en-US" b="1" dirty="0" smtClean="0">
                <a:latin typeface="+mj-lt"/>
              </a:rPr>
              <a:t>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1ounce(oz) =8drachms(</a:t>
            </a:r>
            <a:r>
              <a:rPr lang="en-US" b="1" dirty="0" err="1" smtClean="0">
                <a:latin typeface="+mj-lt"/>
              </a:rPr>
              <a:t>dr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1pound(lb) =12ounces(oz)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1hundred weight(cwt) =100pounds(lb)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1ton =20hudred weights(cwt) </a:t>
            </a:r>
            <a:endParaRPr lang="en-IN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 </a:t>
            </a:r>
            <a:endParaRPr lang="en-IN" b="1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AOTHECARY MEASURES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 1fluid </a:t>
            </a:r>
            <a:r>
              <a:rPr lang="en-US" b="1" dirty="0" err="1" smtClean="0">
                <a:latin typeface="+mj-lt"/>
              </a:rPr>
              <a:t>drachm</a:t>
            </a:r>
            <a:r>
              <a:rPr lang="en-US" b="1" dirty="0" smtClean="0">
                <a:latin typeface="+mj-lt"/>
              </a:rPr>
              <a:t>(</a:t>
            </a:r>
            <a:r>
              <a:rPr lang="en-US" b="1" dirty="0" err="1" smtClean="0">
                <a:latin typeface="+mj-lt"/>
              </a:rPr>
              <a:t>fl.dr</a:t>
            </a:r>
            <a:r>
              <a:rPr lang="en-US" b="1" dirty="0" smtClean="0">
                <a:latin typeface="+mj-lt"/>
              </a:rPr>
              <a:t>) =60minims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1fluid ounce(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=8fluid drachms(</a:t>
            </a:r>
            <a:r>
              <a:rPr lang="en-US" b="1" dirty="0" err="1" smtClean="0">
                <a:latin typeface="+mj-lt"/>
              </a:rPr>
              <a:t>fl.dr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1pint =16fluid ounces(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1quart(qt) =2pints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1gallon =8pints =128fluid ounces(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1barrel =31gallons</a:t>
            </a:r>
            <a:endParaRPr lang="en-IN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                            </a:t>
            </a:r>
            <a:endParaRPr lang="en-IN" b="1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RELATIONSHIP OF WEIGHTS AND MEASURES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LINEAR MEASURES 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 1metre(m) =39.4inch(39.37 in.)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1centimetre(cm) =0.39370 inch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1inch =2.54 </a:t>
            </a:r>
            <a:r>
              <a:rPr lang="en-US" b="1" dirty="0" err="1" smtClean="0">
                <a:latin typeface="+mj-lt"/>
              </a:rPr>
              <a:t>centimetre</a:t>
            </a:r>
            <a:r>
              <a:rPr lang="en-US" b="1" dirty="0" smtClean="0">
                <a:latin typeface="+mj-lt"/>
              </a:rPr>
              <a:t>(cm)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1foot =304.8millimetre(mm)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1yard =914.4millimetre(mm)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1mile =1.6kilometre(km)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1kilometre(km) =0.6214mile</a:t>
            </a:r>
            <a:endParaRPr lang="en-IN" b="1" dirty="0" smtClean="0">
              <a:latin typeface="+mj-lt"/>
            </a:endParaRPr>
          </a:p>
          <a:p>
            <a:pPr>
              <a:buNone/>
            </a:pPr>
            <a:endParaRPr lang="en-IN" b="1" dirty="0">
              <a:latin typeface="+mj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en-IN" dirty="0" smtClean="0"/>
          </a:p>
          <a:p>
            <a:r>
              <a:rPr lang="en-US" b="1" dirty="0" smtClean="0"/>
              <a:t>LIQUID MEASURES</a:t>
            </a:r>
            <a:endParaRPr lang="en-IN" dirty="0" smtClean="0"/>
          </a:p>
          <a:p>
            <a:r>
              <a:rPr lang="en-US" dirty="0" smtClean="0"/>
              <a:t>  </a:t>
            </a:r>
            <a:r>
              <a:rPr lang="en-US" b="1" dirty="0" smtClean="0">
                <a:latin typeface="+mj-lt"/>
              </a:rPr>
              <a:t>1milliliter(ml) =16.2minims(16.23minims)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1fluid </a:t>
            </a:r>
            <a:r>
              <a:rPr lang="en-US" b="1" dirty="0" err="1" smtClean="0">
                <a:latin typeface="+mj-lt"/>
              </a:rPr>
              <a:t>drachm</a:t>
            </a:r>
            <a:r>
              <a:rPr lang="en-US" b="1" dirty="0" smtClean="0">
                <a:latin typeface="+mj-lt"/>
              </a:rPr>
              <a:t> =4milliliter(ml)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1fluid ounce(</a:t>
            </a:r>
            <a:r>
              <a:rPr lang="en-US" b="1" dirty="0" err="1" smtClean="0">
                <a:latin typeface="+mj-lt"/>
              </a:rPr>
              <a:t>fl.oz</a:t>
            </a:r>
            <a:r>
              <a:rPr lang="en-US" b="1" dirty="0" smtClean="0">
                <a:latin typeface="+mj-lt"/>
              </a:rPr>
              <a:t>) =30milliliters(ml)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1pint =473milliliters(ml)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1gallon =3785milliliters(ml) =3.7853liters(l)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1gallon =4543milliliters(ml) =4.5436liters(l)</a:t>
            </a:r>
            <a:endParaRPr lang="en-IN" b="1" dirty="0" smtClean="0">
              <a:latin typeface="+mj-lt"/>
            </a:endParaRPr>
          </a:p>
          <a:p>
            <a:endParaRPr lang="en-IN" b="1" dirty="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endParaRPr lang="en-IN" dirty="0" smtClean="0"/>
          </a:p>
          <a:p>
            <a:r>
              <a:rPr lang="en-US" b="1" dirty="0" smtClean="0"/>
              <a:t>WEIGHT</a:t>
            </a:r>
            <a:endParaRPr lang="en-IN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IN" dirty="0" smtClean="0"/>
          </a:p>
          <a:p>
            <a:r>
              <a:rPr lang="en-US" b="1" dirty="0" smtClean="0">
                <a:latin typeface="+mj-lt"/>
              </a:rPr>
              <a:t> 1kilogram(kg) =2.2046pounds(lb)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1pound avoirdupois =454 grams(g)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1ounce avoirdupois =28.4grams(g)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1ounce apothecary =31.1gram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1gram(g) =15.4grains(</a:t>
            </a:r>
            <a:r>
              <a:rPr lang="en-US" b="1" dirty="0" err="1" smtClean="0">
                <a:latin typeface="+mj-lt"/>
              </a:rPr>
              <a:t>gr</a:t>
            </a:r>
            <a:r>
              <a:rPr lang="en-US" b="1" dirty="0" smtClean="0">
                <a:latin typeface="+mj-lt"/>
              </a:rPr>
              <a:t>)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1grain(</a:t>
            </a:r>
            <a:r>
              <a:rPr lang="en-US" b="1" dirty="0" err="1" smtClean="0">
                <a:latin typeface="+mj-lt"/>
              </a:rPr>
              <a:t>gr</a:t>
            </a:r>
            <a:r>
              <a:rPr lang="en-US" b="1" dirty="0" smtClean="0">
                <a:latin typeface="+mj-lt"/>
              </a:rPr>
              <a:t>) =65milligram(mg)</a:t>
            </a:r>
            <a:endParaRPr lang="en-IN" b="1" dirty="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DOMESTIC MEASURES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 </a:t>
            </a:r>
            <a:r>
              <a:rPr lang="en-US" b="1" dirty="0" smtClean="0">
                <a:latin typeface="+mj-lt"/>
              </a:rPr>
              <a:t>1 drop = I minim = 0.6 ml</a:t>
            </a:r>
          </a:p>
          <a:p>
            <a:r>
              <a:rPr lang="en-US" b="1" dirty="0" smtClean="0">
                <a:latin typeface="+mj-lt"/>
              </a:rPr>
              <a:t>1 teas spoonful = 4-5 ml</a:t>
            </a:r>
          </a:p>
          <a:p>
            <a:r>
              <a:rPr lang="en-US" b="1" dirty="0" smtClean="0">
                <a:latin typeface="+mj-lt"/>
              </a:rPr>
              <a:t>1 desert spoonful = 2 ml</a:t>
            </a:r>
          </a:p>
          <a:p>
            <a:r>
              <a:rPr lang="en-US" b="1" dirty="0" smtClean="0">
                <a:latin typeface="+mj-lt"/>
              </a:rPr>
              <a:t>1 table spoonful = 15 ml</a:t>
            </a:r>
          </a:p>
          <a:p>
            <a:r>
              <a:rPr lang="en-US" b="1" dirty="0" smtClean="0">
                <a:latin typeface="+mj-lt"/>
              </a:rPr>
              <a:t>1 wineglass = 60 ml</a:t>
            </a:r>
          </a:p>
          <a:p>
            <a:r>
              <a:rPr lang="en-US" b="1" dirty="0" smtClean="0">
                <a:latin typeface="+mj-lt"/>
              </a:rPr>
              <a:t>1 teacupful = 120 ml</a:t>
            </a:r>
          </a:p>
          <a:p>
            <a:r>
              <a:rPr lang="en-US" b="1" dirty="0" smtClean="0">
                <a:latin typeface="+mj-lt"/>
              </a:rPr>
              <a:t>1 </a:t>
            </a:r>
            <a:r>
              <a:rPr lang="en-US" b="1" dirty="0" err="1" smtClean="0">
                <a:latin typeface="+mj-lt"/>
              </a:rPr>
              <a:t>tumblerful</a:t>
            </a:r>
            <a:r>
              <a:rPr lang="en-US" b="1" dirty="0" smtClean="0">
                <a:latin typeface="+mj-lt"/>
              </a:rPr>
              <a:t>(small) = 240 ml</a:t>
            </a:r>
          </a:p>
          <a:p>
            <a:r>
              <a:rPr lang="en-US" b="1" dirty="0" smtClean="0">
                <a:latin typeface="+mj-lt"/>
              </a:rPr>
              <a:t>1 </a:t>
            </a:r>
            <a:r>
              <a:rPr lang="en-US" b="1" dirty="0" err="1" smtClean="0">
                <a:latin typeface="+mj-lt"/>
              </a:rPr>
              <a:t>tumblerful</a:t>
            </a:r>
            <a:r>
              <a:rPr lang="en-US" b="1" dirty="0" smtClean="0">
                <a:latin typeface="+mj-lt"/>
              </a:rPr>
              <a:t>(large) = 300 ml </a:t>
            </a:r>
            <a:endParaRPr lang="en-IN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STANDARD DROP</a:t>
            </a:r>
            <a:endParaRPr lang="en-IN" dirty="0" smtClean="0"/>
          </a:p>
          <a:p>
            <a:pPr>
              <a:buNone/>
            </a:pPr>
            <a:r>
              <a:rPr lang="en-US" b="1" dirty="0" smtClean="0">
                <a:latin typeface="+mj-lt"/>
              </a:rPr>
              <a:t>                                  It should be emphasized that one drop is not equivalent to 1 minim  and that 60 drops are not equivalent to 1 fluid </a:t>
            </a:r>
            <a:r>
              <a:rPr lang="en-US" b="1" dirty="0" err="1" smtClean="0">
                <a:latin typeface="+mj-lt"/>
              </a:rPr>
              <a:t>drachm</a:t>
            </a:r>
            <a:r>
              <a:rPr lang="en-US" b="1" smtClean="0">
                <a:latin typeface="+mj-lt"/>
              </a:rPr>
              <a:t>.</a:t>
            </a:r>
            <a:endParaRPr lang="en-US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	External diameter at the delivery end is 3 mm</a:t>
            </a:r>
          </a:p>
          <a:p>
            <a:pPr>
              <a:buNone/>
            </a:pPr>
            <a:r>
              <a:rPr lang="en-US" b="1" dirty="0" smtClean="0">
                <a:latin typeface="+mj-lt"/>
              </a:rPr>
              <a:t>	20 drops of water weighs 0.1 – 0.9 g at 15 degree </a:t>
            </a:r>
            <a:r>
              <a:rPr lang="en-US" b="1" dirty="0" err="1" smtClean="0">
                <a:latin typeface="+mj-lt"/>
              </a:rPr>
              <a:t>celsius</a:t>
            </a:r>
            <a:endParaRPr lang="en-IN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DEFINITION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Metrology is the science of weights and measures.</a:t>
            </a:r>
          </a:p>
          <a:p>
            <a:r>
              <a:rPr lang="en-US" b="1" dirty="0" smtClean="0"/>
              <a:t> It encompasses a study of the various systems of weights and measures, their relationships and knowledge of the  mathematics involved. </a:t>
            </a:r>
          </a:p>
          <a:p>
            <a:r>
              <a:rPr lang="en-US" b="1" dirty="0" smtClean="0"/>
              <a:t>Weights and measures are an accumulation of facts concerning the  various systems, with tables of conversion factors and practical equivalents.</a:t>
            </a:r>
            <a:endParaRPr lang="en-IN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DIFFERENT SYSTEMS OF WEIGHTS AND MEASURES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METRIC  SYSTEM – Internationally accepted system</a:t>
            </a:r>
          </a:p>
          <a:p>
            <a:endParaRPr lang="en-US" b="1" dirty="0" smtClean="0"/>
          </a:p>
          <a:p>
            <a:r>
              <a:rPr lang="en-US" b="1" dirty="0" smtClean="0"/>
              <a:t>IMPERIAL SYSTEM – Used in United Kingdom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r>
              <a:rPr lang="en-US" b="1" dirty="0" smtClean="0"/>
              <a:t>APOTHECARY’S SYSTEM – Used by the pharmacists before 1979  in USA</a:t>
            </a:r>
          </a:p>
          <a:p>
            <a:endParaRPr lang="en-IN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WEIGHTS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It is the measure of the respective gravitational force acting upon a particular body.</a:t>
            </a:r>
          </a:p>
          <a:p>
            <a:endParaRPr lang="en-US" b="1" dirty="0" smtClean="0"/>
          </a:p>
          <a:p>
            <a:r>
              <a:rPr lang="en-US" b="1" dirty="0" smtClean="0"/>
              <a:t>It is directly proportional to its mass.</a:t>
            </a:r>
          </a:p>
          <a:p>
            <a:endParaRPr lang="en-US" b="1" dirty="0" smtClean="0"/>
          </a:p>
          <a:p>
            <a:r>
              <a:rPr lang="en-US" b="1" dirty="0" smtClean="0"/>
              <a:t>Temperature, </a:t>
            </a:r>
            <a:r>
              <a:rPr lang="en-US" b="1" dirty="0" err="1" smtClean="0"/>
              <a:t>pressure,altitude</a:t>
            </a:r>
            <a:r>
              <a:rPr lang="en-US" b="1" dirty="0" smtClean="0"/>
              <a:t> and latitude are</a:t>
            </a:r>
            <a:endParaRPr lang="en-IN" b="1" dirty="0" smtClean="0"/>
          </a:p>
          <a:p>
            <a:pPr>
              <a:buNone/>
            </a:pPr>
            <a:r>
              <a:rPr lang="en-US" b="1" dirty="0" smtClean="0"/>
              <a:t> not considered except in cases of very precise weight.</a:t>
            </a:r>
            <a:endParaRPr lang="en-IN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MEASURES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It is the determination of volume or extent a particular body occupies.</a:t>
            </a:r>
          </a:p>
          <a:p>
            <a:endParaRPr lang="en-US" dirty="0" smtClean="0"/>
          </a:p>
          <a:p>
            <a:r>
              <a:rPr lang="en-US" b="1" dirty="0" smtClean="0"/>
              <a:t>Body  temperature and pressure have a profound effect, especially in gases and liquids</a:t>
            </a:r>
            <a:endParaRPr lang="en-IN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METRIC SYSTEM</a:t>
            </a:r>
            <a:br>
              <a:rPr lang="en-US" b="1" dirty="0" smtClean="0"/>
            </a:br>
            <a:r>
              <a:rPr lang="en-US" b="1" dirty="0" smtClean="0"/>
              <a:t>FUNDAMENTAL UNITS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UNIT OF LENGTH – </a:t>
            </a:r>
            <a:r>
              <a:rPr lang="en-US" b="1" dirty="0" smtClean="0">
                <a:solidFill>
                  <a:srgbClr val="FF0000"/>
                </a:solidFill>
              </a:rPr>
              <a:t>METRE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Is  defined as the distance between two lines at zero  degree  Celsius on a  platinum  and iridium bar, known as, International  Prototype  </a:t>
            </a:r>
            <a:r>
              <a:rPr lang="en-US" b="1" dirty="0" err="1" smtClean="0"/>
              <a:t>Metre</a:t>
            </a:r>
            <a:r>
              <a:rPr lang="en-US" b="1" dirty="0" smtClean="0"/>
              <a:t>   which is situated  at the International Bureau of Weights and Measures in Paris</a:t>
            </a:r>
            <a:endParaRPr lang="en-IN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>
                <a:latin typeface="+mj-lt"/>
              </a:rPr>
              <a:t>UNIT  OF  CAPACITY –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LITRE</a:t>
            </a:r>
          </a:p>
          <a:p>
            <a:pPr lvl="1" algn="ctr"/>
            <a:r>
              <a:rPr lang="en-US" b="1" dirty="0" smtClean="0">
                <a:latin typeface="+mj-lt"/>
              </a:rPr>
              <a:t>It   is the volume occupied by the mass of a kilogram of water at  4 degree  </a:t>
            </a:r>
            <a:r>
              <a:rPr lang="en-US" b="1" dirty="0" err="1" smtClean="0">
                <a:latin typeface="+mj-lt"/>
              </a:rPr>
              <a:t>celsius</a:t>
            </a:r>
            <a:endParaRPr lang="en-US" b="1" dirty="0" smtClean="0">
              <a:latin typeface="+mj-lt"/>
            </a:endParaRPr>
          </a:p>
          <a:p>
            <a:pPr lvl="1" algn="ctr"/>
            <a:r>
              <a:rPr lang="en-US" b="1" dirty="0" smtClean="0">
                <a:latin typeface="+mj-lt"/>
              </a:rPr>
              <a:t>UNIT  OF WEIGHT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– GRAM</a:t>
            </a:r>
          </a:p>
          <a:p>
            <a:pPr algn="ctr">
              <a:buNone/>
            </a:pPr>
            <a:r>
              <a:rPr lang="en-US" b="1" dirty="0" smtClean="0">
                <a:latin typeface="+mj-lt"/>
              </a:rPr>
              <a:t>It is the weight of 1 ml of water at 4 degree </a:t>
            </a:r>
            <a:r>
              <a:rPr lang="en-US" b="1" dirty="0" err="1" smtClean="0">
                <a:latin typeface="+mj-lt"/>
              </a:rPr>
              <a:t>celsius</a:t>
            </a:r>
            <a:endParaRPr lang="en-US" b="1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 METRIC MEASURES OF MASS-</a:t>
            </a:r>
            <a:r>
              <a:rPr lang="en-US" b="1" dirty="0" err="1" smtClean="0"/>
              <a:t>WEIGHT:UNIT:gram</a:t>
            </a:r>
            <a:r>
              <a:rPr lang="en-US" b="1" dirty="0" smtClean="0"/>
              <a:t> (g)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+mj-lt"/>
              </a:rPr>
              <a:t>1 ton =1000kg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1quintal =100kg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1kilogram =1000g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1hectogram =100g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1dec </a:t>
            </a:r>
            <a:r>
              <a:rPr lang="en-US" b="1" dirty="0" err="1" smtClean="0">
                <a:latin typeface="+mj-lt"/>
              </a:rPr>
              <a:t>agram</a:t>
            </a:r>
            <a:r>
              <a:rPr lang="en-US" b="1" dirty="0" smtClean="0">
                <a:latin typeface="+mj-lt"/>
              </a:rPr>
              <a:t> =10g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1decigram =1/10g =0.1g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1centigram =1/100g =0.01g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1milligram =1/1000g =0.001g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1microgram =1/1000mg =0.000001g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1nanogram =1/1000mcg =0.001mcg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1picogram =1/1000ng =0.001ng</a:t>
            </a:r>
            <a:endParaRPr lang="en-IN" b="1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963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METRIC MEASURES OF CAPACITY-VOLUME :UNIT :liter (l)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1kiloliter =1000 liter 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1hectoliter =100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1dekaliter =10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1deciliter =1/10 liter  =0.1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1centiliter =1/100 liter =0.01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1milliliter =1/1000 liter =0.001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1microliter =1/1000 milliliter =0.000001 liter</a:t>
            </a:r>
            <a:endParaRPr lang="en-IN" b="1" dirty="0" smtClean="0">
              <a:latin typeface="+mj-lt"/>
            </a:endParaRPr>
          </a:p>
          <a:p>
            <a:r>
              <a:rPr lang="en-US" b="1" dirty="0" smtClean="0">
                <a:latin typeface="+mj-lt"/>
              </a:rPr>
              <a:t>  1liter =1000.028cc</a:t>
            </a:r>
            <a:endParaRPr lang="en-IN" b="1" dirty="0" smtClean="0">
              <a:latin typeface="+mj-lt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423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METROLOGY</vt:lpstr>
      <vt:lpstr>DEFINITION</vt:lpstr>
      <vt:lpstr>DIFFERENT SYSTEMS OF WEIGHTS AND MEASURES</vt:lpstr>
      <vt:lpstr>WEIGHTS</vt:lpstr>
      <vt:lpstr>MEASURES</vt:lpstr>
      <vt:lpstr>METRIC SYSTEM FUNDAMENTAL UNITS</vt:lpstr>
      <vt:lpstr>Slide 7</vt:lpstr>
      <vt:lpstr>    METRIC MEASURES OF MASS-WEIGHT:UNIT:gram (g)  </vt:lpstr>
      <vt:lpstr>METRIC MEASURES OF CAPACITY-VOLUME :UNIT :liter (l)   </vt:lpstr>
      <vt:lpstr>METRIC LINEAR MEASURES- LENGTH: UNIT: metre (m) </vt:lpstr>
      <vt:lpstr>THE IMPERIAL SYSTEM   </vt:lpstr>
      <vt:lpstr>Slide 12</vt:lpstr>
      <vt:lpstr>Slide 13</vt:lpstr>
      <vt:lpstr>Slide 14</vt:lpstr>
      <vt:lpstr>RELATIONSHIP OF WEIGHTS AND MEASURES </vt:lpstr>
      <vt:lpstr>Slide 16</vt:lpstr>
      <vt:lpstr>Slide 17</vt:lpstr>
      <vt:lpstr>DOMESTIC MEASURES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METROLOGY</dc:title>
  <dc:creator>NEW</dc:creator>
  <cp:lastModifiedBy>Windows</cp:lastModifiedBy>
  <cp:revision>23</cp:revision>
  <dcterms:created xsi:type="dcterms:W3CDTF">2016-07-21T04:37:00Z</dcterms:created>
  <dcterms:modified xsi:type="dcterms:W3CDTF">2019-05-20T04:32:53Z</dcterms:modified>
</cp:coreProperties>
</file>