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14" r:id="rId3"/>
    <p:sldId id="315" r:id="rId4"/>
    <p:sldId id="317" r:id="rId5"/>
    <p:sldId id="258" r:id="rId6"/>
    <p:sldId id="259" r:id="rId7"/>
    <p:sldId id="262" r:id="rId8"/>
    <p:sldId id="264" r:id="rId9"/>
    <p:sldId id="269" r:id="rId10"/>
    <p:sldId id="270" r:id="rId11"/>
    <p:sldId id="271" r:id="rId12"/>
    <p:sldId id="272" r:id="rId13"/>
    <p:sldId id="267" r:id="rId14"/>
    <p:sldId id="274" r:id="rId15"/>
    <p:sldId id="301" r:id="rId16"/>
    <p:sldId id="278" r:id="rId17"/>
    <p:sldId id="279" r:id="rId18"/>
    <p:sldId id="280" r:id="rId19"/>
    <p:sldId id="281" r:id="rId20"/>
    <p:sldId id="300" r:id="rId21"/>
    <p:sldId id="293" r:id="rId22"/>
    <p:sldId id="299" r:id="rId23"/>
    <p:sldId id="294" r:id="rId24"/>
    <p:sldId id="321" r:id="rId25"/>
    <p:sldId id="320" r:id="rId26"/>
    <p:sldId id="295" r:id="rId27"/>
    <p:sldId id="296" r:id="rId28"/>
    <p:sldId id="297" r:id="rId29"/>
    <p:sldId id="32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varScale="1">
        <p:scale>
          <a:sx n="79" d="100"/>
          <a:sy n="79" d="100"/>
        </p:scale>
        <p:origin x="-342" y="-7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1">
  <dgm:title val=""/>
  <dgm:desc val=""/>
  <dgm:catLst>
    <dgm:cat type="accent1" pri="11500"/>
  </dgm:catLst>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82F9BD2-FE88-4D45-BD8D-65D1F34B0AD4}" type="doc">
      <dgm:prSet loTypeId="urn:microsoft.com/office/officeart/2005/8/layout/vList5" loCatId="list" qsTypeId="urn:microsoft.com/office/officeart/2005/8/quickstyle/simple1#1" qsCatId="simple" csTypeId="urn:microsoft.com/office/officeart/2005/8/colors/accent1_2#1" csCatId="accent1" phldr="0"/>
      <dgm:spPr/>
      <dgm:t>
        <a:bodyPr/>
        <a:lstStyle/>
        <a:p>
          <a:endParaRPr lang="en-US"/>
        </a:p>
      </dgm:t>
    </dgm:pt>
    <dgm:pt modelId="{8DFEF381-1089-498A-A2E9-536EBD00BCA1}">
      <dgm:prSet phldrT="[Text]" phldr="0" custT="0"/>
      <dgm:spPr/>
      <dgm:t>
        <a:bodyPr vert="horz" wrap="square"/>
        <a:lstStyle/>
        <a:p>
          <a:pPr>
            <a:lnSpc>
              <a:spcPct val="100000"/>
            </a:lnSpc>
            <a:spcBef>
              <a:spcPct val="0"/>
            </a:spcBef>
            <a:spcAft>
              <a:spcPct val="35000"/>
            </a:spcAft>
          </a:pPr>
          <a:r>
            <a:rPr lang="en-US">
              <a:solidFill>
                <a:srgbClr val="FF0000"/>
              </a:solidFill>
            </a:rPr>
            <a:t>Stage I</a:t>
          </a:r>
        </a:p>
      </dgm:t>
    </dgm:pt>
    <dgm:pt modelId="{7BB104C5-5E13-4BA2-8795-D771D93EFD0B}" type="parTrans" cxnId="{F5B5FFEB-F6C7-4071-BAC6-DA34633EFF27}">
      <dgm:prSet/>
      <dgm:spPr/>
      <dgm:t>
        <a:bodyPr/>
        <a:lstStyle/>
        <a:p>
          <a:endParaRPr lang="en-US"/>
        </a:p>
      </dgm:t>
    </dgm:pt>
    <dgm:pt modelId="{D8F41DAE-72AA-41BD-884F-BB8861ABB8ED}" type="sibTrans" cxnId="{F5B5FFEB-F6C7-4071-BAC6-DA34633EFF27}">
      <dgm:prSet/>
      <dgm:spPr/>
      <dgm:t>
        <a:bodyPr/>
        <a:lstStyle/>
        <a:p>
          <a:endParaRPr lang="en-US"/>
        </a:p>
      </dgm:t>
    </dgm:pt>
    <dgm:pt modelId="{67856BDB-7B34-4717-A8DD-ED955D6E994B}">
      <dgm:prSet phldrT="[Text]" phldr="0" custT="1"/>
      <dgm:spPr/>
      <dgm:t>
        <a:bodyPr vert="horz" wrap="square"/>
        <a:lstStyle/>
        <a:p>
          <a:pPr>
            <a:lnSpc>
              <a:spcPct val="100000"/>
            </a:lnSpc>
            <a:spcBef>
              <a:spcPct val="0"/>
            </a:spcBef>
            <a:spcAft>
              <a:spcPct val="15000"/>
            </a:spcAft>
          </a:pPr>
          <a:r>
            <a:rPr lang="en-US" sz="2400">
              <a:latin typeface="Times New Roman" panose="02020603050405020304" charset="0"/>
              <a:cs typeface="Times New Roman" panose="02020603050405020304" charset="0"/>
            </a:rPr>
            <a:t>Represent initial rise in I.V.P. (when the first increment in volume are produced ) by about 10 cm H2O when the first volume is produced by about 50 ml.</a:t>
          </a:r>
        </a:p>
      </dgm:t>
    </dgm:pt>
    <dgm:pt modelId="{772BA600-C67E-4B93-B4A5-0C0DECE788A8}" type="parTrans" cxnId="{3C4D3ABE-2C54-4ADE-9C9B-FFBD474860FC}">
      <dgm:prSet/>
      <dgm:spPr/>
      <dgm:t>
        <a:bodyPr/>
        <a:lstStyle/>
        <a:p>
          <a:endParaRPr lang="en-US"/>
        </a:p>
      </dgm:t>
    </dgm:pt>
    <dgm:pt modelId="{6E0A9D10-C2CB-4F7C-BF91-F881E97D27C2}" type="sibTrans" cxnId="{3C4D3ABE-2C54-4ADE-9C9B-FFBD474860FC}">
      <dgm:prSet/>
      <dgm:spPr/>
      <dgm:t>
        <a:bodyPr/>
        <a:lstStyle/>
        <a:p>
          <a:endParaRPr lang="en-US"/>
        </a:p>
      </dgm:t>
    </dgm:pt>
    <dgm:pt modelId="{EB099D45-42E4-4FB3-8BE3-22A72863D5FC}">
      <dgm:prSet phldrT="[Text]" phldr="0" custT="0"/>
      <dgm:spPr/>
      <dgm:t>
        <a:bodyPr vert="horz" wrap="square"/>
        <a:lstStyle/>
        <a:p>
          <a:pPr>
            <a:lnSpc>
              <a:spcPct val="100000"/>
            </a:lnSpc>
            <a:spcBef>
              <a:spcPct val="0"/>
            </a:spcBef>
            <a:spcAft>
              <a:spcPct val="35000"/>
            </a:spcAft>
          </a:pPr>
          <a:r>
            <a:rPr lang="en-US">
              <a:solidFill>
                <a:srgbClr val="FF0000"/>
              </a:solidFill>
            </a:rPr>
            <a:t>Stage II</a:t>
          </a:r>
        </a:p>
      </dgm:t>
    </dgm:pt>
    <dgm:pt modelId="{C2BA91CD-5382-45C0-B4F4-75094723F4D9}" type="parTrans" cxnId="{0D7E35C3-7352-4615-B324-04C14A9A2730}">
      <dgm:prSet/>
      <dgm:spPr/>
      <dgm:t>
        <a:bodyPr/>
        <a:lstStyle/>
        <a:p>
          <a:endParaRPr lang="en-US"/>
        </a:p>
      </dgm:t>
    </dgm:pt>
    <dgm:pt modelId="{973C65EF-E3B8-4CF5-B140-FEC5A74F0B0E}" type="sibTrans" cxnId="{0D7E35C3-7352-4615-B324-04C14A9A2730}">
      <dgm:prSet/>
      <dgm:spPr/>
      <dgm:t>
        <a:bodyPr/>
        <a:lstStyle/>
        <a:p>
          <a:endParaRPr lang="en-US"/>
        </a:p>
      </dgm:t>
    </dgm:pt>
    <dgm:pt modelId="{63116591-D397-40B5-AD45-C8FD7C1AD18F}">
      <dgm:prSet phldrT="[Text]" phldr="0" custT="1"/>
      <dgm:spPr/>
      <dgm:t>
        <a:bodyPr vert="horz" wrap="square"/>
        <a:lstStyle/>
        <a:p>
          <a:pPr>
            <a:lnSpc>
              <a:spcPct val="100000"/>
            </a:lnSpc>
            <a:spcBef>
              <a:spcPct val="0"/>
            </a:spcBef>
            <a:spcAft>
              <a:spcPct val="15000"/>
            </a:spcAft>
          </a:pPr>
          <a:r>
            <a:rPr lang="en-US" sz="2400">
              <a:latin typeface="Times New Roman" panose="02020603050405020304" charset="0"/>
              <a:cs typeface="Times New Roman" panose="02020603050405020304" charset="0"/>
            </a:rPr>
            <a:t>It is a long, nearly flat segment produced by further  in filling up to nearly 150 ml.</a:t>
          </a:r>
        </a:p>
      </dgm:t>
    </dgm:pt>
    <dgm:pt modelId="{35D9FDAB-90FC-4149-8FA1-C2011A738832}" type="parTrans" cxnId="{503E9C6D-9850-49E8-A5FD-15EBBCF456AD}">
      <dgm:prSet/>
      <dgm:spPr/>
      <dgm:t>
        <a:bodyPr/>
        <a:lstStyle/>
        <a:p>
          <a:endParaRPr lang="en-US"/>
        </a:p>
      </dgm:t>
    </dgm:pt>
    <dgm:pt modelId="{B1B09198-8815-4821-8A77-DCC2993E3086}" type="sibTrans" cxnId="{503E9C6D-9850-49E8-A5FD-15EBBCF456AD}">
      <dgm:prSet/>
      <dgm:spPr/>
      <dgm:t>
        <a:bodyPr/>
        <a:lstStyle/>
        <a:p>
          <a:endParaRPr lang="en-US"/>
        </a:p>
      </dgm:t>
    </dgm:pt>
    <dgm:pt modelId="{0C7614AF-FE1B-474B-8B3D-B1D06ACF75F6}">
      <dgm:prSet phldrT="[Text]" phldr="0" custT="0"/>
      <dgm:spPr/>
      <dgm:t>
        <a:bodyPr vert="horz" wrap="square"/>
        <a:lstStyle/>
        <a:p>
          <a:pPr>
            <a:lnSpc>
              <a:spcPct val="100000"/>
            </a:lnSpc>
            <a:spcBef>
              <a:spcPct val="0"/>
            </a:spcBef>
            <a:spcAft>
              <a:spcPct val="35000"/>
            </a:spcAft>
          </a:pPr>
          <a:r>
            <a:rPr lang="en-US">
              <a:solidFill>
                <a:srgbClr val="FF0000"/>
              </a:solidFill>
            </a:rPr>
            <a:t>Stage III</a:t>
          </a:r>
        </a:p>
      </dgm:t>
    </dgm:pt>
    <dgm:pt modelId="{6405A9A7-2A86-4BF1-8D9D-4D36DE3099F5}" type="parTrans" cxnId="{DF76B79C-4E51-4EFC-A61D-BED7D4A9C222}">
      <dgm:prSet/>
      <dgm:spPr/>
      <dgm:t>
        <a:bodyPr/>
        <a:lstStyle/>
        <a:p>
          <a:endParaRPr lang="en-US"/>
        </a:p>
      </dgm:t>
    </dgm:pt>
    <dgm:pt modelId="{2043401E-454D-4886-ADA9-FCC81736E837}" type="sibTrans" cxnId="{DF76B79C-4E51-4EFC-A61D-BED7D4A9C222}">
      <dgm:prSet/>
      <dgm:spPr/>
      <dgm:t>
        <a:bodyPr/>
        <a:lstStyle/>
        <a:p>
          <a:endParaRPr lang="en-US"/>
        </a:p>
      </dgm:t>
    </dgm:pt>
    <dgm:pt modelId="{1595198B-D222-4BF8-83BF-0D3CA5996A3E}">
      <dgm:prSet phldrT="[Text]" phldr="0" custT="1"/>
      <dgm:spPr/>
      <dgm:t>
        <a:bodyPr vert="horz" wrap="square"/>
        <a:lstStyle/>
        <a:p>
          <a:pPr>
            <a:lnSpc>
              <a:spcPct val="100000"/>
            </a:lnSpc>
            <a:spcBef>
              <a:spcPct val="0"/>
            </a:spcBef>
            <a:spcAft>
              <a:spcPct val="15000"/>
            </a:spcAft>
          </a:pPr>
          <a:endParaRPr lang="en-US" sz="1800">
            <a:latin typeface="Times New Roman" panose="02020603050405020304" charset="0"/>
            <a:ea typeface="Malgun Gothic Semilight" panose="020B0502040204020203" charset="-122"/>
            <a:cs typeface="Times New Roman" panose="02020603050405020304" charset="0"/>
          </a:endParaRPr>
        </a:p>
      </dgm:t>
    </dgm:pt>
    <dgm:pt modelId="{9E050DE5-CBC7-4D41-8BB4-8999E754F806}" type="parTrans" cxnId="{424B2A17-8D8F-4A3D-B34A-9A2A77BAB42C}">
      <dgm:prSet/>
      <dgm:spPr/>
      <dgm:t>
        <a:bodyPr/>
        <a:lstStyle/>
        <a:p>
          <a:endParaRPr lang="en-US"/>
        </a:p>
      </dgm:t>
    </dgm:pt>
    <dgm:pt modelId="{1D266B9B-E78F-4C1C-9CA1-FAC55716A8D9}" type="sibTrans" cxnId="{424B2A17-8D8F-4A3D-B34A-9A2A77BAB42C}">
      <dgm:prSet/>
      <dgm:spPr/>
      <dgm:t>
        <a:bodyPr/>
        <a:lstStyle/>
        <a:p>
          <a:endParaRPr lang="en-US"/>
        </a:p>
      </dgm:t>
    </dgm:pt>
    <dgm:pt modelId="{0894DAA2-1D7F-43DC-B28C-882123419543}">
      <dgm:prSet phldr="0" custT="1"/>
      <dgm:spPr/>
      <dgm:t>
        <a:bodyPr vert="horz" wrap="square"/>
        <a:lstStyle/>
        <a:p>
          <a:pPr>
            <a:lnSpc>
              <a:spcPct val="100000"/>
            </a:lnSpc>
            <a:spcBef>
              <a:spcPct val="0"/>
            </a:spcBef>
            <a:spcAft>
              <a:spcPct val="15000"/>
            </a:spcAft>
          </a:pPr>
          <a:r>
            <a:rPr lang="en-US" sz="2400">
              <a:latin typeface="Times New Roman" panose="02020603050405020304" charset="0"/>
              <a:ea typeface="Malgun Gothic Semilight" panose="020B0502040204020203" charset="-122"/>
              <a:cs typeface="Times New Roman" panose="02020603050405020304" charset="0"/>
            </a:rPr>
            <a:t>A sudden, sharp rise in pressure as the micturition reflex is triggere(sense of fullness and   urge to void )</a:t>
          </a:r>
        </a:p>
      </dgm:t>
    </dgm:pt>
    <dgm:pt modelId="{7674866E-8AD2-4D86-8F68-1B2AB2FEED31}" type="parTrans" cxnId="{9555B634-9265-4FD4-AC5A-D5E1FFA68C74}">
      <dgm:prSet/>
      <dgm:spPr/>
    </dgm:pt>
    <dgm:pt modelId="{1C65B28D-A0AA-4C7A-A53C-82A15C533B50}" type="sibTrans" cxnId="{9555B634-9265-4FD4-AC5A-D5E1FFA68C74}">
      <dgm:prSet/>
      <dgm:spPr/>
    </dgm:pt>
    <dgm:pt modelId="{39F49972-27BE-498E-8C39-C0B84FFBA270}">
      <dgm:prSet phldr="0" custT="1"/>
      <dgm:spPr/>
      <dgm:t>
        <a:bodyPr vert="horz" wrap="square"/>
        <a:lstStyle/>
        <a:p>
          <a:pPr>
            <a:lnSpc>
              <a:spcPct val="100000"/>
            </a:lnSpc>
            <a:spcBef>
              <a:spcPct val="0"/>
            </a:spcBef>
            <a:spcAft>
              <a:spcPct val="15000"/>
            </a:spcAft>
          </a:pPr>
          <a:r>
            <a:rPr lang="en-US" sz="2400">
              <a:latin typeface="Times New Roman" panose="02020603050405020304" charset="0"/>
              <a:ea typeface="Malgun Gothic Semilight" panose="020B0502040204020203" charset="-122"/>
              <a:cs typeface="Times New Roman" panose="02020603050405020304" charset="0"/>
            </a:rPr>
            <a:t>This segment is produced by further increment of volume(150 – 400 ml)</a:t>
          </a:r>
        </a:p>
      </dgm:t>
    </dgm:pt>
    <dgm:pt modelId="{FA8C63CA-2E08-4D42-8AA8-11A685C93E6A}" type="parTrans" cxnId="{0F494478-C354-460B-8E89-86B69D29AB0C}">
      <dgm:prSet/>
      <dgm:spPr/>
    </dgm:pt>
    <dgm:pt modelId="{DC0BE84E-579B-4FFC-BFA2-6DDEB5D5A4DC}" type="sibTrans" cxnId="{0F494478-C354-460B-8E89-86B69D29AB0C}">
      <dgm:prSet/>
      <dgm:spPr/>
    </dgm:pt>
    <dgm:pt modelId="{CBB719A3-638C-41E0-B0EC-B22FA0508898}" type="pres">
      <dgm:prSet presAssocID="{982F9BD2-FE88-4D45-BD8D-65D1F34B0AD4}" presName="Name0" presStyleCnt="0">
        <dgm:presLayoutVars>
          <dgm:dir/>
          <dgm:animLvl val="lvl"/>
          <dgm:resizeHandles val="exact"/>
        </dgm:presLayoutVars>
      </dgm:prSet>
      <dgm:spPr/>
      <dgm:t>
        <a:bodyPr/>
        <a:lstStyle/>
        <a:p>
          <a:endParaRPr lang="en-US"/>
        </a:p>
      </dgm:t>
    </dgm:pt>
    <dgm:pt modelId="{53879FB3-2A34-4B19-A163-E7E5A2A61ED1}" type="pres">
      <dgm:prSet presAssocID="{8DFEF381-1089-498A-A2E9-536EBD00BCA1}" presName="linNode" presStyleCnt="0"/>
      <dgm:spPr/>
    </dgm:pt>
    <dgm:pt modelId="{BD6C8DA9-0F3A-464E-ACD2-6660B6C6E5C4}" type="pres">
      <dgm:prSet presAssocID="{8DFEF381-1089-498A-A2E9-536EBD00BCA1}" presName="parentText" presStyleLbl="node1" presStyleIdx="0" presStyleCnt="3">
        <dgm:presLayoutVars>
          <dgm:chMax val="1"/>
          <dgm:bulletEnabled val="1"/>
        </dgm:presLayoutVars>
      </dgm:prSet>
      <dgm:spPr/>
      <dgm:t>
        <a:bodyPr/>
        <a:lstStyle/>
        <a:p>
          <a:endParaRPr lang="en-US"/>
        </a:p>
      </dgm:t>
    </dgm:pt>
    <dgm:pt modelId="{D76AE918-ABC8-47B8-8DD8-96F195BFB5B5}" type="pres">
      <dgm:prSet presAssocID="{8DFEF381-1089-498A-A2E9-536EBD00BCA1}" presName="descendantText" presStyleLbl="alignAccFollowNode1" presStyleIdx="0" presStyleCnt="3">
        <dgm:presLayoutVars>
          <dgm:bulletEnabled val="1"/>
        </dgm:presLayoutVars>
      </dgm:prSet>
      <dgm:spPr/>
      <dgm:t>
        <a:bodyPr/>
        <a:lstStyle/>
        <a:p>
          <a:endParaRPr lang="en-US"/>
        </a:p>
      </dgm:t>
    </dgm:pt>
    <dgm:pt modelId="{FFE0819C-8AC4-4036-9C1A-1EC29F5C921E}" type="pres">
      <dgm:prSet presAssocID="{D8F41DAE-72AA-41BD-884F-BB8861ABB8ED}" presName="sp" presStyleCnt="0"/>
      <dgm:spPr/>
    </dgm:pt>
    <dgm:pt modelId="{F7591D7B-260A-4799-8396-533EFCB75BEB}" type="pres">
      <dgm:prSet presAssocID="{EB099D45-42E4-4FB3-8BE3-22A72863D5FC}" presName="linNode" presStyleCnt="0"/>
      <dgm:spPr/>
    </dgm:pt>
    <dgm:pt modelId="{F8FCFA27-1E37-47F3-819F-CCC620DE8027}" type="pres">
      <dgm:prSet presAssocID="{EB099D45-42E4-4FB3-8BE3-22A72863D5FC}" presName="parentText" presStyleLbl="node1" presStyleIdx="1" presStyleCnt="3">
        <dgm:presLayoutVars>
          <dgm:chMax val="1"/>
          <dgm:bulletEnabled val="1"/>
        </dgm:presLayoutVars>
      </dgm:prSet>
      <dgm:spPr/>
      <dgm:t>
        <a:bodyPr/>
        <a:lstStyle/>
        <a:p>
          <a:endParaRPr lang="en-US"/>
        </a:p>
      </dgm:t>
    </dgm:pt>
    <dgm:pt modelId="{B1799245-8A88-4DFD-8913-C5C978690807}" type="pres">
      <dgm:prSet presAssocID="{EB099D45-42E4-4FB3-8BE3-22A72863D5FC}" presName="descendantText" presStyleLbl="alignAccFollowNode1" presStyleIdx="1" presStyleCnt="3">
        <dgm:presLayoutVars>
          <dgm:bulletEnabled val="1"/>
        </dgm:presLayoutVars>
      </dgm:prSet>
      <dgm:spPr/>
      <dgm:t>
        <a:bodyPr/>
        <a:lstStyle/>
        <a:p>
          <a:endParaRPr lang="en-US"/>
        </a:p>
      </dgm:t>
    </dgm:pt>
    <dgm:pt modelId="{8DCDF6EC-DA1E-4BFB-B25A-DFA57323B4B5}" type="pres">
      <dgm:prSet presAssocID="{973C65EF-E3B8-4CF5-B140-FEC5A74F0B0E}" presName="sp" presStyleCnt="0"/>
      <dgm:spPr/>
    </dgm:pt>
    <dgm:pt modelId="{3F2BB2C1-5788-46C7-BBC7-A198D39677C4}" type="pres">
      <dgm:prSet presAssocID="{0C7614AF-FE1B-474B-8B3D-B1D06ACF75F6}" presName="linNode" presStyleCnt="0"/>
      <dgm:spPr/>
    </dgm:pt>
    <dgm:pt modelId="{F3A1F871-519C-4E76-89EE-B8DB3D0BD125}" type="pres">
      <dgm:prSet presAssocID="{0C7614AF-FE1B-474B-8B3D-B1D06ACF75F6}" presName="parentText" presStyleLbl="node1" presStyleIdx="2" presStyleCnt="3">
        <dgm:presLayoutVars>
          <dgm:chMax val="1"/>
          <dgm:bulletEnabled val="1"/>
        </dgm:presLayoutVars>
      </dgm:prSet>
      <dgm:spPr/>
      <dgm:t>
        <a:bodyPr/>
        <a:lstStyle/>
        <a:p>
          <a:endParaRPr lang="en-US"/>
        </a:p>
      </dgm:t>
    </dgm:pt>
    <dgm:pt modelId="{F00652BC-5530-4BD7-A5E2-D7101737A3B5}" type="pres">
      <dgm:prSet presAssocID="{0C7614AF-FE1B-474B-8B3D-B1D06ACF75F6}" presName="descendantText" presStyleLbl="alignAccFollowNode1" presStyleIdx="2" presStyleCnt="3">
        <dgm:presLayoutVars>
          <dgm:bulletEnabled val="1"/>
        </dgm:presLayoutVars>
      </dgm:prSet>
      <dgm:spPr/>
      <dgm:t>
        <a:bodyPr/>
        <a:lstStyle/>
        <a:p>
          <a:endParaRPr lang="en-US"/>
        </a:p>
      </dgm:t>
    </dgm:pt>
  </dgm:ptLst>
  <dgm:cxnLst>
    <dgm:cxn modelId="{3C4D3ABE-2C54-4ADE-9C9B-FFBD474860FC}" srcId="{8DFEF381-1089-498A-A2E9-536EBD00BCA1}" destId="{67856BDB-7B34-4717-A8DD-ED955D6E994B}" srcOrd="0" destOrd="0" parTransId="{772BA600-C67E-4B93-B4A5-0C0DECE788A8}" sibTransId="{6E0A9D10-C2CB-4F7C-BF91-F881E97D27C2}"/>
    <dgm:cxn modelId="{F5B5FFEB-F6C7-4071-BAC6-DA34633EFF27}" srcId="{982F9BD2-FE88-4D45-BD8D-65D1F34B0AD4}" destId="{8DFEF381-1089-498A-A2E9-536EBD00BCA1}" srcOrd="0" destOrd="0" parTransId="{7BB104C5-5E13-4BA2-8795-D771D93EFD0B}" sibTransId="{D8F41DAE-72AA-41BD-884F-BB8861ABB8ED}"/>
    <dgm:cxn modelId="{11DA9777-D0E1-41EF-8A9E-42D33952D364}" type="presOf" srcId="{0C7614AF-FE1B-474B-8B3D-B1D06ACF75F6}" destId="{F3A1F871-519C-4E76-89EE-B8DB3D0BD125}" srcOrd="0" destOrd="0" presId="urn:microsoft.com/office/officeart/2005/8/layout/vList5"/>
    <dgm:cxn modelId="{0D7E35C3-7352-4615-B324-04C14A9A2730}" srcId="{982F9BD2-FE88-4D45-BD8D-65D1F34B0AD4}" destId="{EB099D45-42E4-4FB3-8BE3-22A72863D5FC}" srcOrd="1" destOrd="0" parTransId="{C2BA91CD-5382-45C0-B4F4-75094723F4D9}" sibTransId="{973C65EF-E3B8-4CF5-B140-FEC5A74F0B0E}"/>
    <dgm:cxn modelId="{9555B634-9265-4FD4-AC5A-D5E1FFA68C74}" srcId="{0C7614AF-FE1B-474B-8B3D-B1D06ACF75F6}" destId="{0894DAA2-1D7F-43DC-B28C-882123419543}" srcOrd="1" destOrd="0" parTransId="{7674866E-8AD2-4D86-8F68-1B2AB2FEED31}" sibTransId="{1C65B28D-A0AA-4C7A-A53C-82A15C533B50}"/>
    <dgm:cxn modelId="{503E9C6D-9850-49E8-A5FD-15EBBCF456AD}" srcId="{EB099D45-42E4-4FB3-8BE3-22A72863D5FC}" destId="{63116591-D397-40B5-AD45-C8FD7C1AD18F}" srcOrd="0" destOrd="0" parTransId="{35D9FDAB-90FC-4149-8FA1-C2011A738832}" sibTransId="{B1B09198-8815-4821-8A77-DCC2993E3086}"/>
    <dgm:cxn modelId="{F4E0AF25-6DAC-4301-867B-5D493B0B110E}" type="presOf" srcId="{1595198B-D222-4BF8-83BF-0D3CA5996A3E}" destId="{F00652BC-5530-4BD7-A5E2-D7101737A3B5}" srcOrd="0" destOrd="0" presId="urn:microsoft.com/office/officeart/2005/8/layout/vList5"/>
    <dgm:cxn modelId="{87EF5A42-2172-4B13-AF6A-C0E131257668}" type="presOf" srcId="{0894DAA2-1D7F-43DC-B28C-882123419543}" destId="{F00652BC-5530-4BD7-A5E2-D7101737A3B5}" srcOrd="0" destOrd="1" presId="urn:microsoft.com/office/officeart/2005/8/layout/vList5"/>
    <dgm:cxn modelId="{8C271723-C777-47DD-A8BF-173C55BC253A}" type="presOf" srcId="{39F49972-27BE-498E-8C39-C0B84FFBA270}" destId="{F00652BC-5530-4BD7-A5E2-D7101737A3B5}" srcOrd="0" destOrd="2" presId="urn:microsoft.com/office/officeart/2005/8/layout/vList5"/>
    <dgm:cxn modelId="{DF76B79C-4E51-4EFC-A61D-BED7D4A9C222}" srcId="{982F9BD2-FE88-4D45-BD8D-65D1F34B0AD4}" destId="{0C7614AF-FE1B-474B-8B3D-B1D06ACF75F6}" srcOrd="2" destOrd="0" parTransId="{6405A9A7-2A86-4BF1-8D9D-4D36DE3099F5}" sibTransId="{2043401E-454D-4886-ADA9-FCC81736E837}"/>
    <dgm:cxn modelId="{9C40D58B-1B44-4F1F-8421-E3359DA82538}" type="presOf" srcId="{63116591-D397-40B5-AD45-C8FD7C1AD18F}" destId="{B1799245-8A88-4DFD-8913-C5C978690807}" srcOrd="0" destOrd="0" presId="urn:microsoft.com/office/officeart/2005/8/layout/vList5"/>
    <dgm:cxn modelId="{0F494478-C354-460B-8E89-86B69D29AB0C}" srcId="{0C7614AF-FE1B-474B-8B3D-B1D06ACF75F6}" destId="{39F49972-27BE-498E-8C39-C0B84FFBA270}" srcOrd="2" destOrd="0" parTransId="{FA8C63CA-2E08-4D42-8AA8-11A685C93E6A}" sibTransId="{DC0BE84E-579B-4FFC-BFA2-6DDEB5D5A4DC}"/>
    <dgm:cxn modelId="{424B2A17-8D8F-4A3D-B34A-9A2A77BAB42C}" srcId="{0C7614AF-FE1B-474B-8B3D-B1D06ACF75F6}" destId="{1595198B-D222-4BF8-83BF-0D3CA5996A3E}" srcOrd="0" destOrd="0" parTransId="{9E050DE5-CBC7-4D41-8BB4-8999E754F806}" sibTransId="{1D266B9B-E78F-4C1C-9CA1-FAC55716A8D9}"/>
    <dgm:cxn modelId="{E3FD816D-AA6D-4FCF-9287-0BD017F71E64}" type="presOf" srcId="{67856BDB-7B34-4717-A8DD-ED955D6E994B}" destId="{D76AE918-ABC8-47B8-8DD8-96F195BFB5B5}" srcOrd="0" destOrd="0" presId="urn:microsoft.com/office/officeart/2005/8/layout/vList5"/>
    <dgm:cxn modelId="{9A2B9D18-F2C5-4D77-8EB9-8D0B385B6E0D}" type="presOf" srcId="{8DFEF381-1089-498A-A2E9-536EBD00BCA1}" destId="{BD6C8DA9-0F3A-464E-ACD2-6660B6C6E5C4}" srcOrd="0" destOrd="0" presId="urn:microsoft.com/office/officeart/2005/8/layout/vList5"/>
    <dgm:cxn modelId="{10EAB23D-06C3-4F7C-9955-F0D3B3A392E9}" type="presOf" srcId="{EB099D45-42E4-4FB3-8BE3-22A72863D5FC}" destId="{F8FCFA27-1E37-47F3-819F-CCC620DE8027}" srcOrd="0" destOrd="0" presId="urn:microsoft.com/office/officeart/2005/8/layout/vList5"/>
    <dgm:cxn modelId="{281948EB-7B41-4459-AB96-B1BD88C89B06}" type="presOf" srcId="{982F9BD2-FE88-4D45-BD8D-65D1F34B0AD4}" destId="{CBB719A3-638C-41E0-B0EC-B22FA0508898}" srcOrd="0" destOrd="0" presId="urn:microsoft.com/office/officeart/2005/8/layout/vList5"/>
    <dgm:cxn modelId="{2126C0D1-22B0-4109-A785-86143AE3C49E}" type="presParOf" srcId="{CBB719A3-638C-41E0-B0EC-B22FA0508898}" destId="{53879FB3-2A34-4B19-A163-E7E5A2A61ED1}" srcOrd="0" destOrd="0" presId="urn:microsoft.com/office/officeart/2005/8/layout/vList5"/>
    <dgm:cxn modelId="{C4FCEEFA-3B79-471D-8862-452C64FBB621}" type="presParOf" srcId="{53879FB3-2A34-4B19-A163-E7E5A2A61ED1}" destId="{BD6C8DA9-0F3A-464E-ACD2-6660B6C6E5C4}" srcOrd="0" destOrd="0" presId="urn:microsoft.com/office/officeart/2005/8/layout/vList5"/>
    <dgm:cxn modelId="{896CCABC-6D2D-4FFC-8BF2-E5AE8E8DC449}" type="presParOf" srcId="{53879FB3-2A34-4B19-A163-E7E5A2A61ED1}" destId="{D76AE918-ABC8-47B8-8DD8-96F195BFB5B5}" srcOrd="1" destOrd="0" presId="urn:microsoft.com/office/officeart/2005/8/layout/vList5"/>
    <dgm:cxn modelId="{85A59276-5564-4D48-ABF6-25616E420317}" type="presParOf" srcId="{CBB719A3-638C-41E0-B0EC-B22FA0508898}" destId="{FFE0819C-8AC4-4036-9C1A-1EC29F5C921E}" srcOrd="1" destOrd="0" presId="urn:microsoft.com/office/officeart/2005/8/layout/vList5"/>
    <dgm:cxn modelId="{B1521EE0-5169-4B0A-A68C-E62F47576767}" type="presParOf" srcId="{CBB719A3-638C-41E0-B0EC-B22FA0508898}" destId="{F7591D7B-260A-4799-8396-533EFCB75BEB}" srcOrd="2" destOrd="0" presId="urn:microsoft.com/office/officeart/2005/8/layout/vList5"/>
    <dgm:cxn modelId="{DDDD6C17-FD03-4FDC-9415-AE85F85313FE}" type="presParOf" srcId="{F7591D7B-260A-4799-8396-533EFCB75BEB}" destId="{F8FCFA27-1E37-47F3-819F-CCC620DE8027}" srcOrd="0" destOrd="0" presId="urn:microsoft.com/office/officeart/2005/8/layout/vList5"/>
    <dgm:cxn modelId="{6DD687BE-0F89-454E-A107-A0D43F51C379}" type="presParOf" srcId="{F7591D7B-260A-4799-8396-533EFCB75BEB}" destId="{B1799245-8A88-4DFD-8913-C5C978690807}" srcOrd="1" destOrd="0" presId="urn:microsoft.com/office/officeart/2005/8/layout/vList5"/>
    <dgm:cxn modelId="{FF5F9EAC-B342-40E8-8C85-D9A5B2C86081}" type="presParOf" srcId="{CBB719A3-638C-41E0-B0EC-B22FA0508898}" destId="{8DCDF6EC-DA1E-4BFB-B25A-DFA57323B4B5}" srcOrd="3" destOrd="0" presId="urn:microsoft.com/office/officeart/2005/8/layout/vList5"/>
    <dgm:cxn modelId="{E3BD6BAC-965F-4141-845A-5545608587CC}" type="presParOf" srcId="{CBB719A3-638C-41E0-B0EC-B22FA0508898}" destId="{3F2BB2C1-5788-46C7-BBC7-A198D39677C4}" srcOrd="4" destOrd="0" presId="urn:microsoft.com/office/officeart/2005/8/layout/vList5"/>
    <dgm:cxn modelId="{508C4C08-069E-40A9-A3C3-80F8C458138C}" type="presParOf" srcId="{3F2BB2C1-5788-46C7-BBC7-A198D39677C4}" destId="{F3A1F871-519C-4E76-89EE-B8DB3D0BD125}" srcOrd="0" destOrd="0" presId="urn:microsoft.com/office/officeart/2005/8/layout/vList5"/>
    <dgm:cxn modelId="{B88FC7E8-BDA6-4578-B0BE-B04E9749BAD1}" type="presParOf" srcId="{3F2BB2C1-5788-46C7-BBC7-A198D39677C4}" destId="{F00652BC-5530-4BD7-A5E2-D7101737A3B5}" srcOrd="1" destOrd="0" presId="urn:microsoft.com/office/officeart/2005/8/layout/vList5"/>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B84C11-07A7-41F5-8B9A-39D0ACB1BF53}" type="doc">
      <dgm:prSet loTypeId="urn:microsoft.com/office/officeart/2005/8/layout/vProcess5" loCatId="process" qsTypeId="urn:microsoft.com/office/officeart/2005/8/quickstyle/simple1#2" qsCatId="simple" csTypeId="urn:microsoft.com/office/officeart/2005/8/colors/accent1_5#1" csCatId="accent1" phldr="0"/>
      <dgm:spPr/>
      <dgm:t>
        <a:bodyPr/>
        <a:lstStyle/>
        <a:p>
          <a:endParaRPr lang="en-US"/>
        </a:p>
      </dgm:t>
    </dgm:pt>
    <dgm:pt modelId="{97A8C2AA-AE5F-4DE0-91B1-F0E85C273E74}">
      <dgm:prSet phldrT="[Text]" phldr="0" custT="1"/>
      <dgm:spPr/>
      <dgm:t>
        <a:bodyPr vert="horz" wrap="square"/>
        <a:lstStyle/>
        <a:p>
          <a:pPr>
            <a:lnSpc>
              <a:spcPct val="100000"/>
            </a:lnSpc>
            <a:spcBef>
              <a:spcPct val="0"/>
            </a:spcBef>
            <a:spcAft>
              <a:spcPct val="35000"/>
            </a:spcAft>
          </a:pPr>
          <a:r>
            <a:rPr lang="en-US" sz="2400">
              <a:solidFill>
                <a:srgbClr val="FF0000"/>
              </a:solidFill>
              <a:latin typeface="Times New Roman" panose="02020603050405020304" charset="0"/>
              <a:cs typeface="Times New Roman" panose="02020603050405020304" charset="0"/>
            </a:rPr>
            <a:t>Stage 1 : U.V 150-300 ml 1ST urge to void urine</a:t>
          </a:r>
        </a:p>
      </dgm:t>
    </dgm:pt>
    <dgm:pt modelId="{5477065E-AD40-40AD-B851-169D32D6F57B}" type="parTrans" cxnId="{C7AFDAEE-71B0-48E4-B8DA-8E7B6A8A0E47}">
      <dgm:prSet/>
      <dgm:spPr/>
      <dgm:t>
        <a:bodyPr/>
        <a:lstStyle/>
        <a:p>
          <a:endParaRPr lang="en-US"/>
        </a:p>
      </dgm:t>
    </dgm:pt>
    <dgm:pt modelId="{DD01B2A3-2986-44EB-899A-2EB74CB0A2FA}" type="sibTrans" cxnId="{C7AFDAEE-71B0-48E4-B8DA-8E7B6A8A0E47}">
      <dgm:prSet/>
      <dgm:spPr/>
      <dgm:t>
        <a:bodyPr/>
        <a:lstStyle/>
        <a:p>
          <a:endParaRPr lang="en-US"/>
        </a:p>
      </dgm:t>
    </dgm:pt>
    <dgm:pt modelId="{8ED20423-F7C2-4DAC-B9CC-17F08874BF3A}">
      <dgm:prSet phldrT="[Text]" phldr="0" custT="1"/>
      <dgm:spPr/>
      <dgm:t>
        <a:bodyPr vert="horz" wrap="square"/>
        <a:lstStyle/>
        <a:p>
          <a:pPr>
            <a:lnSpc>
              <a:spcPct val="100000"/>
            </a:lnSpc>
            <a:spcBef>
              <a:spcPct val="0"/>
            </a:spcBef>
            <a:spcAft>
              <a:spcPct val="35000"/>
            </a:spcAft>
          </a:pPr>
          <a:r>
            <a:rPr lang="en-US" sz="2000">
              <a:solidFill>
                <a:srgbClr val="FF0000"/>
              </a:solidFill>
              <a:latin typeface="Times New Roman" panose="02020603050405020304" charset="0"/>
              <a:cs typeface="Times New Roman" panose="02020603050405020304" charset="0"/>
            </a:rPr>
            <a:t>Stage 2 : U.V 300-400 ml sense of fullness of U.B</a:t>
          </a:r>
        </a:p>
      </dgm:t>
    </dgm:pt>
    <dgm:pt modelId="{6A6DCCB9-B9C9-4F02-8372-40D5BB3E2726}" type="parTrans" cxnId="{48E41605-A040-4021-946E-4F9ABAE8F4E2}">
      <dgm:prSet/>
      <dgm:spPr/>
      <dgm:t>
        <a:bodyPr/>
        <a:lstStyle/>
        <a:p>
          <a:endParaRPr lang="en-US"/>
        </a:p>
      </dgm:t>
    </dgm:pt>
    <dgm:pt modelId="{183EE679-6E63-4B49-9665-FE19B4A2F12A}" type="sibTrans" cxnId="{48E41605-A040-4021-946E-4F9ABAE8F4E2}">
      <dgm:prSet/>
      <dgm:spPr/>
      <dgm:t>
        <a:bodyPr/>
        <a:lstStyle/>
        <a:p>
          <a:endParaRPr lang="en-US"/>
        </a:p>
      </dgm:t>
    </dgm:pt>
    <dgm:pt modelId="{C1F7DC30-C06A-40C8-A226-5B58147A08DC}">
      <dgm:prSet phldr="0" custT="1"/>
      <dgm:spPr/>
      <dgm:t>
        <a:bodyPr vert="horz" wrap="square"/>
        <a:lstStyle/>
        <a:p>
          <a:pPr>
            <a:lnSpc>
              <a:spcPct val="100000"/>
            </a:lnSpc>
            <a:spcBef>
              <a:spcPct val="0"/>
            </a:spcBef>
            <a:spcAft>
              <a:spcPct val="35000"/>
            </a:spcAft>
          </a:pPr>
          <a:r>
            <a:rPr altLang="en-US" sz="2000">
              <a:solidFill>
                <a:srgbClr val="FF0000"/>
              </a:solidFill>
              <a:latin typeface="Times New Roman" panose="02020603050405020304" charset="0"/>
              <a:cs typeface="Times New Roman" panose="02020603050405020304" charset="0"/>
            </a:rPr>
            <a:t>Stage 3	: U.V 400-600 ml sense of discomfo</a:t>
          </a:r>
          <a:r>
            <a:rPr altLang="en-US" sz="2000">
              <a:solidFill>
                <a:srgbClr val="FF0000"/>
              </a:solidFill>
            </a:rPr>
            <a:t>rt</a:t>
          </a:r>
        </a:p>
      </dgm:t>
    </dgm:pt>
    <dgm:pt modelId="{8C31AE2D-D567-4A37-B79F-2E8A4DA14179}" type="parTrans" cxnId="{EC080570-7B76-41CC-A6C4-887CBD7AE275}">
      <dgm:prSet/>
      <dgm:spPr/>
    </dgm:pt>
    <dgm:pt modelId="{6CEF2F24-35D5-41CB-BD63-0A60678C6B6A}" type="sibTrans" cxnId="{EC080570-7B76-41CC-A6C4-887CBD7AE275}">
      <dgm:prSet/>
      <dgm:spPr/>
      <dgm:t>
        <a:bodyPr/>
        <a:lstStyle/>
        <a:p>
          <a:endParaRPr lang="en-US"/>
        </a:p>
      </dgm:t>
    </dgm:pt>
    <dgm:pt modelId="{D4BD55C7-AC3C-43FC-8A67-85D9B43F95ED}">
      <dgm:prSet phldrT="[Text]" phldr="0" custT="0"/>
      <dgm:spPr/>
      <dgm:t>
        <a:bodyPr vert="horz" wrap="square"/>
        <a:lstStyle/>
        <a:p>
          <a:pPr>
            <a:lnSpc>
              <a:spcPct val="100000"/>
            </a:lnSpc>
            <a:spcBef>
              <a:spcPct val="0"/>
            </a:spcBef>
            <a:spcAft>
              <a:spcPct val="35000"/>
            </a:spcAft>
          </a:pPr>
          <a:r>
            <a:rPr lang="en-US">
              <a:solidFill>
                <a:srgbClr val="FF0000"/>
              </a:solidFill>
              <a:latin typeface="Times New Roman" panose="02020603050405020304" charset="0"/>
              <a:cs typeface="Times New Roman" panose="02020603050405020304" charset="0"/>
            </a:rPr>
            <a:t>Stage 4	: U.V 600-700 ml sense of pain</a:t>
          </a:r>
        </a:p>
      </dgm:t>
    </dgm:pt>
    <dgm:pt modelId="{0E3D13F2-5377-4EE3-8062-8626E5770718}" type="parTrans" cxnId="{E3465C81-DB10-4511-9299-26F68B0811A5}">
      <dgm:prSet/>
      <dgm:spPr/>
      <dgm:t>
        <a:bodyPr/>
        <a:lstStyle/>
        <a:p>
          <a:endParaRPr lang="en-US"/>
        </a:p>
      </dgm:t>
    </dgm:pt>
    <dgm:pt modelId="{767768A6-72C8-4B98-98E5-B01A1C804B6A}" type="sibTrans" cxnId="{E3465C81-DB10-4511-9299-26F68B0811A5}">
      <dgm:prSet/>
      <dgm:spPr/>
      <dgm:t>
        <a:bodyPr/>
        <a:lstStyle/>
        <a:p>
          <a:endParaRPr lang="en-US"/>
        </a:p>
      </dgm:t>
    </dgm:pt>
    <dgm:pt modelId="{2EFDECBB-41E2-4674-BF45-6BF79E2320FE}">
      <dgm:prSet phldr="0" custT="0"/>
      <dgm:spPr/>
      <dgm:t>
        <a:bodyPr vert="horz" wrap="square"/>
        <a:lstStyle/>
        <a:p>
          <a:pPr>
            <a:lnSpc>
              <a:spcPct val="100000"/>
            </a:lnSpc>
            <a:spcBef>
              <a:spcPct val="0"/>
            </a:spcBef>
            <a:spcAft>
              <a:spcPct val="35000"/>
            </a:spcAft>
          </a:pPr>
          <a:r>
            <a:rPr altLang="en-US">
              <a:solidFill>
                <a:srgbClr val="FF0000"/>
              </a:solidFill>
              <a:latin typeface="Times New Roman" panose="02020603050405020304" charset="0"/>
              <a:cs typeface="Times New Roman" panose="02020603050405020304" charset="0"/>
            </a:rPr>
            <a:t>Break point : U.V 700 ml micturition can’t be suppressed</a:t>
          </a:r>
        </a:p>
      </dgm:t>
    </dgm:pt>
    <dgm:pt modelId="{BD471ED1-7F3D-40F8-A132-70BA76CA9EC8}" type="parTrans" cxnId="{493FFD50-DCFC-44AB-875F-EFE0923FB189}">
      <dgm:prSet/>
      <dgm:spPr/>
    </dgm:pt>
    <dgm:pt modelId="{4CC1E06B-112D-49BA-8818-1189614AEB6B}" type="sibTrans" cxnId="{493FFD50-DCFC-44AB-875F-EFE0923FB189}">
      <dgm:prSet/>
      <dgm:spPr/>
    </dgm:pt>
    <dgm:pt modelId="{EBE81508-B149-4B3C-B231-97BF5F08472D}" type="pres">
      <dgm:prSet presAssocID="{46B84C11-07A7-41F5-8B9A-39D0ACB1BF53}" presName="outerComposite" presStyleCnt="0">
        <dgm:presLayoutVars>
          <dgm:chMax val="5"/>
          <dgm:dir/>
          <dgm:resizeHandles val="exact"/>
        </dgm:presLayoutVars>
      </dgm:prSet>
      <dgm:spPr/>
      <dgm:t>
        <a:bodyPr/>
        <a:lstStyle/>
        <a:p>
          <a:endParaRPr lang="en-US"/>
        </a:p>
      </dgm:t>
    </dgm:pt>
    <dgm:pt modelId="{526F08A7-0F36-4A10-9552-DD6C2051F03D}" type="pres">
      <dgm:prSet presAssocID="{46B84C11-07A7-41F5-8B9A-39D0ACB1BF53}" presName="dummyMaxCanvas" presStyleCnt="0">
        <dgm:presLayoutVars/>
      </dgm:prSet>
      <dgm:spPr/>
    </dgm:pt>
    <dgm:pt modelId="{1E65EB37-6109-410B-B769-C1A56CDB8AC4}" type="pres">
      <dgm:prSet presAssocID="{46B84C11-07A7-41F5-8B9A-39D0ACB1BF53}" presName="FiveNodes_1" presStyleLbl="node1" presStyleIdx="0" presStyleCnt="5">
        <dgm:presLayoutVars>
          <dgm:bulletEnabled val="1"/>
        </dgm:presLayoutVars>
      </dgm:prSet>
      <dgm:spPr/>
      <dgm:t>
        <a:bodyPr/>
        <a:lstStyle/>
        <a:p>
          <a:endParaRPr lang="en-US"/>
        </a:p>
      </dgm:t>
    </dgm:pt>
    <dgm:pt modelId="{CBF24B3E-1E13-4D02-90E8-464DB64AEC68}" type="pres">
      <dgm:prSet presAssocID="{46B84C11-07A7-41F5-8B9A-39D0ACB1BF53}" presName="FiveNodes_2" presStyleLbl="node1" presStyleIdx="1" presStyleCnt="5">
        <dgm:presLayoutVars>
          <dgm:bulletEnabled val="1"/>
        </dgm:presLayoutVars>
      </dgm:prSet>
      <dgm:spPr/>
      <dgm:t>
        <a:bodyPr/>
        <a:lstStyle/>
        <a:p>
          <a:endParaRPr lang="en-US"/>
        </a:p>
      </dgm:t>
    </dgm:pt>
    <dgm:pt modelId="{5077E275-EB48-4165-BF61-5F50EC9C4D0F}" type="pres">
      <dgm:prSet presAssocID="{46B84C11-07A7-41F5-8B9A-39D0ACB1BF53}" presName="FiveNodes_3" presStyleLbl="node1" presStyleIdx="2" presStyleCnt="5">
        <dgm:presLayoutVars>
          <dgm:bulletEnabled val="1"/>
        </dgm:presLayoutVars>
      </dgm:prSet>
      <dgm:spPr/>
      <dgm:t>
        <a:bodyPr/>
        <a:lstStyle/>
        <a:p>
          <a:endParaRPr lang="en-US"/>
        </a:p>
      </dgm:t>
    </dgm:pt>
    <dgm:pt modelId="{BF40E981-9862-4ED4-BE72-E46889C4185D}" type="pres">
      <dgm:prSet presAssocID="{46B84C11-07A7-41F5-8B9A-39D0ACB1BF53}" presName="FiveNodes_4" presStyleLbl="node1" presStyleIdx="3" presStyleCnt="5">
        <dgm:presLayoutVars>
          <dgm:bulletEnabled val="1"/>
        </dgm:presLayoutVars>
      </dgm:prSet>
      <dgm:spPr/>
      <dgm:t>
        <a:bodyPr/>
        <a:lstStyle/>
        <a:p>
          <a:endParaRPr lang="en-US"/>
        </a:p>
      </dgm:t>
    </dgm:pt>
    <dgm:pt modelId="{D071B50B-95F9-4505-9C1C-0B6C99BF270E}" type="pres">
      <dgm:prSet presAssocID="{46B84C11-07A7-41F5-8B9A-39D0ACB1BF53}" presName="FiveNodes_5" presStyleLbl="node1" presStyleIdx="4" presStyleCnt="5">
        <dgm:presLayoutVars>
          <dgm:bulletEnabled val="1"/>
        </dgm:presLayoutVars>
      </dgm:prSet>
      <dgm:spPr/>
      <dgm:t>
        <a:bodyPr/>
        <a:lstStyle/>
        <a:p>
          <a:endParaRPr lang="en-US"/>
        </a:p>
      </dgm:t>
    </dgm:pt>
    <dgm:pt modelId="{619AFCD0-8EB9-4B3A-9DAC-A86F6E576725}" type="pres">
      <dgm:prSet presAssocID="{46B84C11-07A7-41F5-8B9A-39D0ACB1BF53}" presName="FiveConn_1-2" presStyleLbl="fgAccFollowNode1" presStyleIdx="0" presStyleCnt="4">
        <dgm:presLayoutVars>
          <dgm:bulletEnabled val="1"/>
        </dgm:presLayoutVars>
      </dgm:prSet>
      <dgm:spPr/>
      <dgm:t>
        <a:bodyPr/>
        <a:lstStyle/>
        <a:p>
          <a:endParaRPr lang="en-US"/>
        </a:p>
      </dgm:t>
    </dgm:pt>
    <dgm:pt modelId="{9557D7D2-3F58-4B93-8031-797460DA6DF0}" type="pres">
      <dgm:prSet presAssocID="{46B84C11-07A7-41F5-8B9A-39D0ACB1BF53}" presName="FiveConn_2-3" presStyleLbl="fgAccFollowNode1" presStyleIdx="1" presStyleCnt="4">
        <dgm:presLayoutVars>
          <dgm:bulletEnabled val="1"/>
        </dgm:presLayoutVars>
      </dgm:prSet>
      <dgm:spPr/>
      <dgm:t>
        <a:bodyPr/>
        <a:lstStyle/>
        <a:p>
          <a:endParaRPr lang="en-US"/>
        </a:p>
      </dgm:t>
    </dgm:pt>
    <dgm:pt modelId="{5DB9EC26-2223-4369-AE36-DA77CD1D56E6}" type="pres">
      <dgm:prSet presAssocID="{46B84C11-07A7-41F5-8B9A-39D0ACB1BF53}" presName="FiveConn_3-4" presStyleLbl="fgAccFollowNode1" presStyleIdx="2" presStyleCnt="4">
        <dgm:presLayoutVars>
          <dgm:bulletEnabled val="1"/>
        </dgm:presLayoutVars>
      </dgm:prSet>
      <dgm:spPr/>
      <dgm:t>
        <a:bodyPr/>
        <a:lstStyle/>
        <a:p>
          <a:endParaRPr lang="en-US"/>
        </a:p>
      </dgm:t>
    </dgm:pt>
    <dgm:pt modelId="{77A87F5C-2CDE-4AB0-9682-DEE1B69B3946}" type="pres">
      <dgm:prSet presAssocID="{46B84C11-07A7-41F5-8B9A-39D0ACB1BF53}" presName="FiveConn_4-5" presStyleLbl="fgAccFollowNode1" presStyleIdx="3" presStyleCnt="4">
        <dgm:presLayoutVars>
          <dgm:bulletEnabled val="1"/>
        </dgm:presLayoutVars>
      </dgm:prSet>
      <dgm:spPr/>
      <dgm:t>
        <a:bodyPr/>
        <a:lstStyle/>
        <a:p>
          <a:endParaRPr lang="en-US"/>
        </a:p>
      </dgm:t>
    </dgm:pt>
    <dgm:pt modelId="{41A8437D-9BFE-46E2-AD24-C0A7D9E1D54B}" type="pres">
      <dgm:prSet presAssocID="{46B84C11-07A7-41F5-8B9A-39D0ACB1BF53}" presName="FiveNodes_1_text" presStyleLbl="node1" presStyleIdx="4" presStyleCnt="5">
        <dgm:presLayoutVars>
          <dgm:bulletEnabled val="1"/>
        </dgm:presLayoutVars>
      </dgm:prSet>
      <dgm:spPr/>
      <dgm:t>
        <a:bodyPr/>
        <a:lstStyle/>
        <a:p>
          <a:endParaRPr lang="en-US"/>
        </a:p>
      </dgm:t>
    </dgm:pt>
    <dgm:pt modelId="{C45051CB-077C-497A-B3F3-A5B0B79D481F}" type="pres">
      <dgm:prSet presAssocID="{46B84C11-07A7-41F5-8B9A-39D0ACB1BF53}" presName="FiveNodes_2_text" presStyleLbl="node1" presStyleIdx="4" presStyleCnt="5">
        <dgm:presLayoutVars>
          <dgm:bulletEnabled val="1"/>
        </dgm:presLayoutVars>
      </dgm:prSet>
      <dgm:spPr/>
      <dgm:t>
        <a:bodyPr/>
        <a:lstStyle/>
        <a:p>
          <a:endParaRPr lang="en-US"/>
        </a:p>
      </dgm:t>
    </dgm:pt>
    <dgm:pt modelId="{E4D91609-EE76-413E-9DC9-C2CE249D1CE0}" type="pres">
      <dgm:prSet presAssocID="{46B84C11-07A7-41F5-8B9A-39D0ACB1BF53}" presName="FiveNodes_3_text" presStyleLbl="node1" presStyleIdx="4" presStyleCnt="5">
        <dgm:presLayoutVars>
          <dgm:bulletEnabled val="1"/>
        </dgm:presLayoutVars>
      </dgm:prSet>
      <dgm:spPr/>
      <dgm:t>
        <a:bodyPr/>
        <a:lstStyle/>
        <a:p>
          <a:endParaRPr lang="en-US"/>
        </a:p>
      </dgm:t>
    </dgm:pt>
    <dgm:pt modelId="{408AC498-DA75-447E-9BF8-116762BBC541}" type="pres">
      <dgm:prSet presAssocID="{46B84C11-07A7-41F5-8B9A-39D0ACB1BF53}" presName="FiveNodes_4_text" presStyleLbl="node1" presStyleIdx="4" presStyleCnt="5">
        <dgm:presLayoutVars>
          <dgm:bulletEnabled val="1"/>
        </dgm:presLayoutVars>
      </dgm:prSet>
      <dgm:spPr/>
      <dgm:t>
        <a:bodyPr/>
        <a:lstStyle/>
        <a:p>
          <a:endParaRPr lang="en-US"/>
        </a:p>
      </dgm:t>
    </dgm:pt>
    <dgm:pt modelId="{4E0ECE59-85F4-4059-A6CE-F5A0602B7E74}" type="pres">
      <dgm:prSet presAssocID="{46B84C11-07A7-41F5-8B9A-39D0ACB1BF53}" presName="FiveNodes_5_text" presStyleLbl="node1" presStyleIdx="4" presStyleCnt="5">
        <dgm:presLayoutVars>
          <dgm:bulletEnabled val="1"/>
        </dgm:presLayoutVars>
      </dgm:prSet>
      <dgm:spPr/>
      <dgm:t>
        <a:bodyPr/>
        <a:lstStyle/>
        <a:p>
          <a:endParaRPr lang="en-US"/>
        </a:p>
      </dgm:t>
    </dgm:pt>
  </dgm:ptLst>
  <dgm:cxnLst>
    <dgm:cxn modelId="{F3A5D7B3-F47F-4C57-9B84-7D473DC56975}" type="presOf" srcId="{2EFDECBB-41E2-4674-BF45-6BF79E2320FE}" destId="{4E0ECE59-85F4-4059-A6CE-F5A0602B7E74}" srcOrd="1" destOrd="0" presId="urn:microsoft.com/office/officeart/2005/8/layout/vProcess5"/>
    <dgm:cxn modelId="{AF837B5E-1364-481A-8485-C07E6CBCDEA8}" type="presOf" srcId="{DD01B2A3-2986-44EB-899A-2EB74CB0A2FA}" destId="{619AFCD0-8EB9-4B3A-9DAC-A86F6E576725}" srcOrd="0" destOrd="0" presId="urn:microsoft.com/office/officeart/2005/8/layout/vProcess5"/>
    <dgm:cxn modelId="{276A81CA-B8F1-44B8-B7E1-BEA2EB53AEE7}" type="presOf" srcId="{D4BD55C7-AC3C-43FC-8A67-85D9B43F95ED}" destId="{BF40E981-9862-4ED4-BE72-E46889C4185D}" srcOrd="0" destOrd="0" presId="urn:microsoft.com/office/officeart/2005/8/layout/vProcess5"/>
    <dgm:cxn modelId="{538BFE9D-4345-410E-B306-BA921B32A9A7}" type="presOf" srcId="{C1F7DC30-C06A-40C8-A226-5B58147A08DC}" destId="{5077E275-EB48-4165-BF61-5F50EC9C4D0F}" srcOrd="0" destOrd="0" presId="urn:microsoft.com/office/officeart/2005/8/layout/vProcess5"/>
    <dgm:cxn modelId="{7F46C02F-A3F3-4443-9F93-F8D1C8C9262E}" type="presOf" srcId="{97A8C2AA-AE5F-4DE0-91B1-F0E85C273E74}" destId="{1E65EB37-6109-410B-B769-C1A56CDB8AC4}" srcOrd="0" destOrd="0" presId="urn:microsoft.com/office/officeart/2005/8/layout/vProcess5"/>
    <dgm:cxn modelId="{74FF0E1C-B91E-4C97-9B87-5F7A1AB207EF}" type="presOf" srcId="{183EE679-6E63-4B49-9665-FE19B4A2F12A}" destId="{9557D7D2-3F58-4B93-8031-797460DA6DF0}" srcOrd="0" destOrd="0" presId="urn:microsoft.com/office/officeart/2005/8/layout/vProcess5"/>
    <dgm:cxn modelId="{9A85C1EE-7CC3-4970-9862-4BD21C86FCE4}" type="presOf" srcId="{8ED20423-F7C2-4DAC-B9CC-17F08874BF3A}" destId="{C45051CB-077C-497A-B3F3-A5B0B79D481F}" srcOrd="1" destOrd="0" presId="urn:microsoft.com/office/officeart/2005/8/layout/vProcess5"/>
    <dgm:cxn modelId="{C7AFDAEE-71B0-48E4-B8DA-8E7B6A8A0E47}" srcId="{46B84C11-07A7-41F5-8B9A-39D0ACB1BF53}" destId="{97A8C2AA-AE5F-4DE0-91B1-F0E85C273E74}" srcOrd="0" destOrd="0" parTransId="{5477065E-AD40-40AD-B851-169D32D6F57B}" sibTransId="{DD01B2A3-2986-44EB-899A-2EB74CB0A2FA}"/>
    <dgm:cxn modelId="{EC080570-7B76-41CC-A6C4-887CBD7AE275}" srcId="{46B84C11-07A7-41F5-8B9A-39D0ACB1BF53}" destId="{C1F7DC30-C06A-40C8-A226-5B58147A08DC}" srcOrd="2" destOrd="0" parTransId="{8C31AE2D-D567-4A37-B79F-2E8A4DA14179}" sibTransId="{6CEF2F24-35D5-41CB-BD63-0A60678C6B6A}"/>
    <dgm:cxn modelId="{1EF57F61-5B17-4D00-B4BA-65B03EB64348}" type="presOf" srcId="{767768A6-72C8-4B98-98E5-B01A1C804B6A}" destId="{77A87F5C-2CDE-4AB0-9682-DEE1B69B3946}" srcOrd="0" destOrd="0" presId="urn:microsoft.com/office/officeart/2005/8/layout/vProcess5"/>
    <dgm:cxn modelId="{DAC37496-93D7-4710-BD8B-BFCD34090DAD}" type="presOf" srcId="{D4BD55C7-AC3C-43FC-8A67-85D9B43F95ED}" destId="{408AC498-DA75-447E-9BF8-116762BBC541}" srcOrd="1" destOrd="0" presId="urn:microsoft.com/office/officeart/2005/8/layout/vProcess5"/>
    <dgm:cxn modelId="{48E41605-A040-4021-946E-4F9ABAE8F4E2}" srcId="{46B84C11-07A7-41F5-8B9A-39D0ACB1BF53}" destId="{8ED20423-F7C2-4DAC-B9CC-17F08874BF3A}" srcOrd="1" destOrd="0" parTransId="{6A6DCCB9-B9C9-4F02-8372-40D5BB3E2726}" sibTransId="{183EE679-6E63-4B49-9665-FE19B4A2F12A}"/>
    <dgm:cxn modelId="{FF1E240D-31AD-4A1A-B11F-776899ACC061}" type="presOf" srcId="{46B84C11-07A7-41F5-8B9A-39D0ACB1BF53}" destId="{EBE81508-B149-4B3C-B231-97BF5F08472D}" srcOrd="0" destOrd="0" presId="urn:microsoft.com/office/officeart/2005/8/layout/vProcess5"/>
    <dgm:cxn modelId="{493FFD50-DCFC-44AB-875F-EFE0923FB189}" srcId="{46B84C11-07A7-41F5-8B9A-39D0ACB1BF53}" destId="{2EFDECBB-41E2-4674-BF45-6BF79E2320FE}" srcOrd="4" destOrd="0" parTransId="{BD471ED1-7F3D-40F8-A132-70BA76CA9EC8}" sibTransId="{4CC1E06B-112D-49BA-8818-1189614AEB6B}"/>
    <dgm:cxn modelId="{8B74D0C9-B8AB-477E-9A47-10470574EB06}" type="presOf" srcId="{2EFDECBB-41E2-4674-BF45-6BF79E2320FE}" destId="{D071B50B-95F9-4505-9C1C-0B6C99BF270E}" srcOrd="0" destOrd="0" presId="urn:microsoft.com/office/officeart/2005/8/layout/vProcess5"/>
    <dgm:cxn modelId="{9131D402-33C1-44A2-A267-642FA57BD779}" type="presOf" srcId="{6CEF2F24-35D5-41CB-BD63-0A60678C6B6A}" destId="{5DB9EC26-2223-4369-AE36-DA77CD1D56E6}" srcOrd="0" destOrd="0" presId="urn:microsoft.com/office/officeart/2005/8/layout/vProcess5"/>
    <dgm:cxn modelId="{40D6D553-BF59-445E-B294-E1271A20FD09}" type="presOf" srcId="{8ED20423-F7C2-4DAC-B9CC-17F08874BF3A}" destId="{CBF24B3E-1E13-4D02-90E8-464DB64AEC68}" srcOrd="0" destOrd="0" presId="urn:microsoft.com/office/officeart/2005/8/layout/vProcess5"/>
    <dgm:cxn modelId="{E3465C81-DB10-4511-9299-26F68B0811A5}" srcId="{46B84C11-07A7-41F5-8B9A-39D0ACB1BF53}" destId="{D4BD55C7-AC3C-43FC-8A67-85D9B43F95ED}" srcOrd="3" destOrd="0" parTransId="{0E3D13F2-5377-4EE3-8062-8626E5770718}" sibTransId="{767768A6-72C8-4B98-98E5-B01A1C804B6A}"/>
    <dgm:cxn modelId="{A1E06FEA-A011-40F2-8B2D-9991E849DFCA}" type="presOf" srcId="{97A8C2AA-AE5F-4DE0-91B1-F0E85C273E74}" destId="{41A8437D-9BFE-46E2-AD24-C0A7D9E1D54B}" srcOrd="1" destOrd="0" presId="urn:microsoft.com/office/officeart/2005/8/layout/vProcess5"/>
    <dgm:cxn modelId="{40A01CA0-590C-44FA-A882-89A08BA19C71}" type="presOf" srcId="{C1F7DC30-C06A-40C8-A226-5B58147A08DC}" destId="{E4D91609-EE76-413E-9DC9-C2CE249D1CE0}" srcOrd="1" destOrd="0" presId="urn:microsoft.com/office/officeart/2005/8/layout/vProcess5"/>
    <dgm:cxn modelId="{D96CB869-8ABB-4EA8-99C4-84CE73D7822D}" type="presParOf" srcId="{EBE81508-B149-4B3C-B231-97BF5F08472D}" destId="{526F08A7-0F36-4A10-9552-DD6C2051F03D}" srcOrd="0" destOrd="0" presId="urn:microsoft.com/office/officeart/2005/8/layout/vProcess5"/>
    <dgm:cxn modelId="{2EFA71E6-D07B-4AEE-BF13-AC9F0A36C5DA}" type="presParOf" srcId="{EBE81508-B149-4B3C-B231-97BF5F08472D}" destId="{1E65EB37-6109-410B-B769-C1A56CDB8AC4}" srcOrd="1" destOrd="0" presId="urn:microsoft.com/office/officeart/2005/8/layout/vProcess5"/>
    <dgm:cxn modelId="{D07E2507-0517-45FF-9259-899667747E20}" type="presParOf" srcId="{EBE81508-B149-4B3C-B231-97BF5F08472D}" destId="{CBF24B3E-1E13-4D02-90E8-464DB64AEC68}" srcOrd="2" destOrd="0" presId="urn:microsoft.com/office/officeart/2005/8/layout/vProcess5"/>
    <dgm:cxn modelId="{408FC33D-675D-41AB-9D5A-FA42BD383A15}" type="presParOf" srcId="{EBE81508-B149-4B3C-B231-97BF5F08472D}" destId="{5077E275-EB48-4165-BF61-5F50EC9C4D0F}" srcOrd="3" destOrd="0" presId="urn:microsoft.com/office/officeart/2005/8/layout/vProcess5"/>
    <dgm:cxn modelId="{0607F59A-E00E-4B66-BFAF-C173AF14F0B1}" type="presParOf" srcId="{EBE81508-B149-4B3C-B231-97BF5F08472D}" destId="{BF40E981-9862-4ED4-BE72-E46889C4185D}" srcOrd="4" destOrd="0" presId="urn:microsoft.com/office/officeart/2005/8/layout/vProcess5"/>
    <dgm:cxn modelId="{C428740C-86CE-48AA-B669-115080DA525E}" type="presParOf" srcId="{EBE81508-B149-4B3C-B231-97BF5F08472D}" destId="{D071B50B-95F9-4505-9C1C-0B6C99BF270E}" srcOrd="5" destOrd="0" presId="urn:microsoft.com/office/officeart/2005/8/layout/vProcess5"/>
    <dgm:cxn modelId="{39E7E64F-704E-45FD-B1C8-31C35A9AF5F1}" type="presParOf" srcId="{EBE81508-B149-4B3C-B231-97BF5F08472D}" destId="{619AFCD0-8EB9-4B3A-9DAC-A86F6E576725}" srcOrd="6" destOrd="0" presId="urn:microsoft.com/office/officeart/2005/8/layout/vProcess5"/>
    <dgm:cxn modelId="{C0300B5A-EFCA-402C-ACD0-0022D6CB4528}" type="presParOf" srcId="{EBE81508-B149-4B3C-B231-97BF5F08472D}" destId="{9557D7D2-3F58-4B93-8031-797460DA6DF0}" srcOrd="7" destOrd="0" presId="urn:microsoft.com/office/officeart/2005/8/layout/vProcess5"/>
    <dgm:cxn modelId="{AADEE1A9-31D4-4D78-9FC9-15BB77B965FE}" type="presParOf" srcId="{EBE81508-B149-4B3C-B231-97BF5F08472D}" destId="{5DB9EC26-2223-4369-AE36-DA77CD1D56E6}" srcOrd="8" destOrd="0" presId="urn:microsoft.com/office/officeart/2005/8/layout/vProcess5"/>
    <dgm:cxn modelId="{D8DF4017-0245-488A-8069-C26E6E461CEE}" type="presParOf" srcId="{EBE81508-B149-4B3C-B231-97BF5F08472D}" destId="{77A87F5C-2CDE-4AB0-9682-DEE1B69B3946}" srcOrd="9" destOrd="0" presId="urn:microsoft.com/office/officeart/2005/8/layout/vProcess5"/>
    <dgm:cxn modelId="{52A724DF-1F0C-44EC-A9F7-5D07D58BB61A}" type="presParOf" srcId="{EBE81508-B149-4B3C-B231-97BF5F08472D}" destId="{41A8437D-9BFE-46E2-AD24-C0A7D9E1D54B}" srcOrd="10" destOrd="0" presId="urn:microsoft.com/office/officeart/2005/8/layout/vProcess5"/>
    <dgm:cxn modelId="{22E08C1C-58C5-47ED-8DAC-61EF50B320A1}" type="presParOf" srcId="{EBE81508-B149-4B3C-B231-97BF5F08472D}" destId="{C45051CB-077C-497A-B3F3-A5B0B79D481F}" srcOrd="11" destOrd="0" presId="urn:microsoft.com/office/officeart/2005/8/layout/vProcess5"/>
    <dgm:cxn modelId="{29CD3BE8-87EB-473D-83B8-44604217D032}" type="presParOf" srcId="{EBE81508-B149-4B3C-B231-97BF5F08472D}" destId="{E4D91609-EE76-413E-9DC9-C2CE249D1CE0}" srcOrd="12" destOrd="0" presId="urn:microsoft.com/office/officeart/2005/8/layout/vProcess5"/>
    <dgm:cxn modelId="{AEF4296E-1B72-4F4C-9A77-6802F15C8729}" type="presParOf" srcId="{EBE81508-B149-4B3C-B231-97BF5F08472D}" destId="{408AC498-DA75-447E-9BF8-116762BBC541}" srcOrd="13" destOrd="0" presId="urn:microsoft.com/office/officeart/2005/8/layout/vProcess5"/>
    <dgm:cxn modelId="{CE24404B-2F8C-4657-9F4E-F20FF65A2965}" type="presParOf" srcId="{EBE81508-B149-4B3C-B231-97BF5F08472D}" destId="{4E0ECE59-85F4-4059-A6CE-F5A0602B7E74}" srcOrd="14" destOrd="0" presId="urn:microsoft.com/office/officeart/2005/8/layout/vProcess5"/>
  </dgm:cxnLst>
  <dgm:bg/>
  <dgm:whole/>
  <dgm:extLst>
    <a:ext uri="http://schemas.microsoft.com/office/drawing/2008/diagram">
      <dsp:dataModelExt xmlns=""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018395" cy="4903470"/>
        <a:chOff x="0" y="0"/>
        <a:chExt cx="10018395" cy="4903470"/>
      </a:xfrm>
    </dsp:grpSpPr>
    <dsp:sp modelId="{D76AE918-ABC8-47B8-8DD8-96F195BFB5B5}">
      <dsp:nvSpPr>
        <dsp:cNvPr id="4" name="Round Same Side Corner Rectangle 3"/>
        <dsp:cNvSpPr/>
      </dsp:nvSpPr>
      <dsp:spPr bwMode="white">
        <a:xfrm rot="5400000">
          <a:off x="6179803" y="-2415004"/>
          <a:ext cx="1265412" cy="6411773"/>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vert="horz" wrap="square" lIns="68580" tIns="34290" rIns="68580" bIns="3429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sz="1800">
              <a:solidFill>
                <a:schemeClr val="dk1"/>
              </a:solidFill>
              <a:latin typeface="Times New Roman" panose="02020603050405020304" charset="0"/>
              <a:cs typeface="Times New Roman" panose="02020603050405020304" charset="0"/>
            </a:rPr>
            <a:t>R</a:t>
          </a:r>
          <a:r>
            <a:rPr lang="en-US" sz="1800">
              <a:solidFill>
                <a:schemeClr val="dk1"/>
              </a:solidFill>
              <a:latin typeface="Times New Roman" panose="02020603050405020304" charset="0"/>
              <a:cs typeface="Times New Roman" panose="02020603050405020304" charset="0"/>
            </a:rPr>
            <a:t>epresent initial rise in I.V.P. (when the first increment in volume are produced ) by about 10 cm H2O when the first volume is produced by about 50 ml.</a:t>
          </a:r>
          <a:endParaRPr lang="en-US" sz="1800">
            <a:solidFill>
              <a:schemeClr val="dk1"/>
            </a:solidFill>
            <a:latin typeface="Times New Roman" panose="02020603050405020304" charset="0"/>
            <a:cs typeface="Times New Roman" panose="02020603050405020304" charset="0"/>
          </a:endParaRPr>
        </a:p>
      </dsp:txBody>
      <dsp:txXfrm rot="5400000">
        <a:off x="6179803" y="-2415004"/>
        <a:ext cx="1265412" cy="6411773"/>
      </dsp:txXfrm>
    </dsp:sp>
    <dsp:sp modelId="{BD6C8DA9-0F3A-464E-ACD2-6660B6C6E5C4}">
      <dsp:nvSpPr>
        <dsp:cNvPr id="3" name="Rounded Rectangle 2"/>
        <dsp:cNvSpPr/>
      </dsp:nvSpPr>
      <dsp:spPr bwMode="white">
        <a:xfrm>
          <a:off x="0" y="0"/>
          <a:ext cx="3606622" cy="1581765"/>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7650" tIns="123825" rIns="247650" bIns="123825"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a:solidFill>
                <a:srgbClr val="FF0000"/>
              </a:solidFill>
            </a:rPr>
            <a:t>Stage Ia</a:t>
          </a:r>
          <a:endParaRPr lang="en-US">
            <a:solidFill>
              <a:srgbClr val="FF0000"/>
            </a:solidFill>
          </a:endParaRPr>
        </a:p>
      </dsp:txBody>
      <dsp:txXfrm>
        <a:off x="0" y="0"/>
        <a:ext cx="3606622" cy="1581765"/>
      </dsp:txXfrm>
    </dsp:sp>
    <dsp:sp modelId="{B1799245-8A88-4DFD-8913-C5C978690807}">
      <dsp:nvSpPr>
        <dsp:cNvPr id="6" name="Round Same Side Corner Rectangle 5"/>
        <dsp:cNvSpPr/>
      </dsp:nvSpPr>
      <dsp:spPr bwMode="white">
        <a:xfrm rot="5400000">
          <a:off x="6179803" y="-754151"/>
          <a:ext cx="1265412" cy="6411773"/>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vert="horz" wrap="square" lIns="68580" tIns="34290" rIns="68580" bIns="3429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r>
            <a:rPr lang="en-US" sz="1800">
              <a:solidFill>
                <a:schemeClr val="dk1"/>
              </a:solidFill>
              <a:latin typeface="Times New Roman" panose="02020603050405020304" charset="0"/>
              <a:cs typeface="Times New Roman" panose="02020603050405020304" charset="0"/>
            </a:rPr>
            <a:t>It </a:t>
          </a:r>
          <a:r>
            <a:rPr lang="en-US" sz="1800">
              <a:solidFill>
                <a:schemeClr val="dk1"/>
              </a:solidFill>
              <a:latin typeface="Times New Roman" panose="02020603050405020304" charset="0"/>
              <a:cs typeface="Times New Roman" panose="02020603050405020304" charset="0"/>
            </a:rPr>
            <a:t>is a long, nearly flat segment produced by further  in filling up to nearly 150 ml.</a:t>
          </a:r>
          <a:endParaRPr lang="en-US" sz="1800">
            <a:solidFill>
              <a:schemeClr val="dk1"/>
            </a:solidFill>
            <a:latin typeface="Times New Roman" panose="02020603050405020304" charset="0"/>
            <a:cs typeface="Times New Roman" panose="02020603050405020304" charset="0"/>
          </a:endParaRPr>
        </a:p>
      </dsp:txBody>
      <dsp:txXfrm rot="5400000">
        <a:off x="6179803" y="-754151"/>
        <a:ext cx="1265412" cy="6411773"/>
      </dsp:txXfrm>
    </dsp:sp>
    <dsp:sp modelId="{F8FCFA27-1E37-47F3-819F-CCC620DE8027}">
      <dsp:nvSpPr>
        <dsp:cNvPr id="5" name="Rounded Rectangle 4"/>
        <dsp:cNvSpPr/>
      </dsp:nvSpPr>
      <dsp:spPr bwMode="white">
        <a:xfrm>
          <a:off x="0" y="1660853"/>
          <a:ext cx="3606622" cy="1581765"/>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7650" tIns="123825" rIns="247650" bIns="123825"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a:solidFill>
                <a:srgbClr val="FF0000"/>
              </a:solidFill>
            </a:rPr>
            <a:t>Stage Ib</a:t>
          </a:r>
          <a:endParaRPr lang="en-US">
            <a:solidFill>
              <a:srgbClr val="FF0000"/>
            </a:solidFill>
          </a:endParaRPr>
        </a:p>
      </dsp:txBody>
      <dsp:txXfrm>
        <a:off x="0" y="1660853"/>
        <a:ext cx="3606622" cy="1581765"/>
      </dsp:txXfrm>
    </dsp:sp>
    <dsp:sp modelId="{F00652BC-5530-4BD7-A5E2-D7101737A3B5}">
      <dsp:nvSpPr>
        <dsp:cNvPr id="8" name="Round Same Side Corner Rectangle 7"/>
        <dsp:cNvSpPr/>
      </dsp:nvSpPr>
      <dsp:spPr bwMode="white">
        <a:xfrm rot="5400000">
          <a:off x="6179803" y="906701"/>
          <a:ext cx="1265412" cy="6411773"/>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vert="horz" wrap="square" lIns="68580" tIns="34290" rIns="68580" bIns="3429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71450" lvl="1" indent="-171450">
            <a:lnSpc>
              <a:spcPct val="100000"/>
            </a:lnSpc>
            <a:spcBef>
              <a:spcPct val="0"/>
            </a:spcBef>
            <a:spcAft>
              <a:spcPct val="15000"/>
            </a:spcAft>
            <a:buChar char="•"/>
          </a:pPr>
          <a:endParaRPr lang="en-US" sz="1800">
            <a:solidFill>
              <a:schemeClr val="dk1"/>
            </a:solidFill>
            <a:latin typeface="Times New Roman" panose="02020603050405020304" charset="0"/>
            <a:ea typeface="Malgun Gothic Semilight" panose="020B0502040204020203" charset="-122"/>
            <a:cs typeface="Times New Roman" panose="02020603050405020304" charset="0"/>
          </a:endParaRPr>
        </a:p>
        <a:p>
          <a:pPr marL="171450" lvl="1" indent="-171450">
            <a:lnSpc>
              <a:spcPct val="100000"/>
            </a:lnSpc>
            <a:spcBef>
              <a:spcPct val="0"/>
            </a:spcBef>
            <a:spcAft>
              <a:spcPct val="15000"/>
            </a:spcAft>
            <a:buChar char="•"/>
          </a:pPr>
          <a:r>
            <a:rPr lang="en-US" sz="1800">
              <a:solidFill>
                <a:schemeClr val="dk1"/>
              </a:solidFill>
              <a:latin typeface="Times New Roman" panose="02020603050405020304" charset="0"/>
              <a:ea typeface="Malgun Gothic Semilight" panose="020B0502040204020203" charset="-122"/>
              <a:cs typeface="Times New Roman" panose="02020603050405020304" charset="0"/>
            </a:rPr>
            <a:t>a sudden, sharp rise in pressure as the micturition reflex is triggere(sense of fullness and   urge to void )</a:t>
          </a:r>
          <a:endParaRPr lang="en-US" sz="1800">
            <a:solidFill>
              <a:schemeClr val="dk1"/>
            </a:solidFill>
            <a:latin typeface="Times New Roman" panose="02020603050405020304" charset="0"/>
            <a:ea typeface="Malgun Gothic Semilight" panose="020B0502040204020203" charset="-122"/>
            <a:cs typeface="Times New Roman" panose="02020603050405020304" charset="0"/>
          </a:endParaRPr>
        </a:p>
        <a:p>
          <a:pPr marL="171450" lvl="1" indent="-171450">
            <a:lnSpc>
              <a:spcPct val="100000"/>
            </a:lnSpc>
            <a:spcBef>
              <a:spcPct val="0"/>
            </a:spcBef>
            <a:spcAft>
              <a:spcPct val="15000"/>
            </a:spcAft>
            <a:buChar char="•"/>
          </a:pPr>
          <a:r>
            <a:rPr lang="en-US" sz="1800">
              <a:solidFill>
                <a:schemeClr val="dk1"/>
              </a:solidFill>
              <a:latin typeface="Times New Roman" panose="02020603050405020304" charset="0"/>
              <a:ea typeface="Malgun Gothic Semilight" panose="020B0502040204020203" charset="-122"/>
              <a:cs typeface="Times New Roman" panose="02020603050405020304" charset="0"/>
            </a:rPr>
            <a:t>This segment is produced by further increment of volume(150 – 400 ml)</a:t>
          </a:r>
          <a:endParaRPr lang="en-US" sz="1800">
            <a:solidFill>
              <a:schemeClr val="dk1"/>
            </a:solidFill>
            <a:latin typeface="Times New Roman" panose="02020603050405020304" charset="0"/>
            <a:ea typeface="Malgun Gothic Semilight" panose="020B0502040204020203" charset="-122"/>
            <a:cs typeface="Times New Roman" panose="02020603050405020304" charset="0"/>
          </a:endParaRPr>
        </a:p>
      </dsp:txBody>
      <dsp:txXfrm rot="5400000">
        <a:off x="6179803" y="906701"/>
        <a:ext cx="1265412" cy="6411773"/>
      </dsp:txXfrm>
    </dsp:sp>
    <dsp:sp modelId="{F3A1F871-519C-4E76-89EE-B8DB3D0BD125}">
      <dsp:nvSpPr>
        <dsp:cNvPr id="7" name="Rounded Rectangle 6"/>
        <dsp:cNvSpPr/>
      </dsp:nvSpPr>
      <dsp:spPr bwMode="white">
        <a:xfrm>
          <a:off x="0" y="3321705"/>
          <a:ext cx="3606622" cy="1581765"/>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7650" tIns="123825" rIns="247650" bIns="123825"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a:solidFill>
                <a:srgbClr val="FF0000"/>
              </a:solidFill>
            </a:rPr>
            <a:t>Stage II</a:t>
          </a:r>
          <a:endParaRPr lang="en-US">
            <a:solidFill>
              <a:srgbClr val="FF0000"/>
            </a:solidFill>
          </a:endParaRPr>
        </a:p>
      </dsp:txBody>
      <dsp:txXfrm>
        <a:off x="0" y="3321705"/>
        <a:ext cx="3606622" cy="1581765"/>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446010" cy="5387975"/>
        <a:chOff x="0" y="0"/>
        <a:chExt cx="7446010" cy="5387975"/>
      </a:xfrm>
    </dsp:grpSpPr>
    <dsp:sp modelId="{1E65EB37-6109-410B-B769-C1A56CDB8AC4}">
      <dsp:nvSpPr>
        <dsp:cNvPr id="15" name="Rounded Rectangle 14"/>
        <dsp:cNvSpPr/>
      </dsp:nvSpPr>
      <dsp:spPr bwMode="white">
        <a:xfrm>
          <a:off x="0" y="0"/>
          <a:ext cx="5733428" cy="969836"/>
        </a:xfrm>
        <a:prstGeom prst="roundRect">
          <a:avLst>
            <a:gd name="adj" fmla="val 10000"/>
          </a:avLst>
        </a:prstGeom>
      </dsp:spPr>
      <dsp:style>
        <a:lnRef idx="2">
          <a:schemeClr val="lt1"/>
        </a:lnRef>
        <a:fillRef idx="1">
          <a:schemeClr val="accent1">
            <a:alpha val="90000"/>
            <a:hueOff val="0"/>
            <a:satOff val="0"/>
            <a:lumOff val="0"/>
            <a:alpha val="90196"/>
          </a:schemeClr>
        </a:fillRef>
        <a:effectRef idx="0">
          <a:scrgbClr r="0" g="0" b="0"/>
        </a:effectRef>
        <a:fontRef idx="minor">
          <a:schemeClr val="lt1"/>
        </a:fontRef>
      </dsp:style>
      <dsp:txBody>
        <a:bodyPr vert="horz" wrap="square" lIns="91439" tIns="91439" rIns="91439" bIns="91439"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sz="2400">
              <a:solidFill>
                <a:srgbClr val="FF0000"/>
              </a:solidFill>
              <a:latin typeface="Times New Roman" panose="02020603050405020304" charset="0"/>
              <a:cs typeface="Times New Roman" panose="02020603050405020304" charset="0"/>
            </a:rPr>
            <a:t>Stage 1 : U.V 150-300 ml 1ST urge to void urine</a:t>
          </a:r>
          <a:endParaRPr lang="en-US" sz="2400">
            <a:solidFill>
              <a:srgbClr val="FF0000"/>
            </a:solidFill>
            <a:latin typeface="Times New Roman" panose="02020603050405020304" charset="0"/>
            <a:cs typeface="Times New Roman" panose="02020603050405020304" charset="0"/>
          </a:endParaRPr>
        </a:p>
      </dsp:txBody>
      <dsp:txXfrm>
        <a:off x="0" y="0"/>
        <a:ext cx="5733428" cy="969836"/>
      </dsp:txXfrm>
    </dsp:sp>
    <dsp:sp modelId="{CBF24B3E-1E13-4D02-90E8-464DB64AEC68}">
      <dsp:nvSpPr>
        <dsp:cNvPr id="16" name="Rounded Rectangle 15"/>
        <dsp:cNvSpPr/>
      </dsp:nvSpPr>
      <dsp:spPr bwMode="white">
        <a:xfrm>
          <a:off x="428146" y="1104535"/>
          <a:ext cx="5733428" cy="969836"/>
        </a:xfrm>
        <a:prstGeom prst="roundRect">
          <a:avLst>
            <a:gd name="adj" fmla="val 10000"/>
          </a:avLst>
        </a:prstGeom>
      </dsp:spPr>
      <dsp:style>
        <a:lnRef idx="2">
          <a:schemeClr val="lt1"/>
        </a:lnRef>
        <a:fillRef idx="1">
          <a:schemeClr val="accent1">
            <a:alpha val="90000"/>
            <a:hueOff val="0"/>
            <a:satOff val="0"/>
            <a:lumOff val="0"/>
            <a:alpha val="80196"/>
          </a:schemeClr>
        </a:fillRef>
        <a:effectRef idx="0">
          <a:scrgbClr r="0" g="0" b="0"/>
        </a:effectRef>
        <a:fontRef idx="minor">
          <a:schemeClr val="lt1"/>
        </a:fontRef>
      </dsp:style>
      <dsp:txBody>
        <a:bodyPr vert="horz" wrap="square" lIns="76200" tIns="76200" rIns="76200" bIns="7620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sz="2000">
              <a:solidFill>
                <a:srgbClr val="FF0000"/>
              </a:solidFill>
              <a:latin typeface="Times New Roman" panose="02020603050405020304" charset="0"/>
              <a:cs typeface="Times New Roman" panose="02020603050405020304" charset="0"/>
            </a:rPr>
            <a:t>Stage 2 : U.V 300-400 ml sense of fullness of U.B</a:t>
          </a:r>
          <a:endParaRPr lang="en-US" sz="2000">
            <a:solidFill>
              <a:srgbClr val="FF0000"/>
            </a:solidFill>
            <a:latin typeface="Times New Roman" panose="02020603050405020304" charset="0"/>
            <a:cs typeface="Times New Roman" panose="02020603050405020304" charset="0"/>
          </a:endParaRPr>
        </a:p>
      </dsp:txBody>
      <dsp:txXfrm>
        <a:off x="428146" y="1104535"/>
        <a:ext cx="5733428" cy="969836"/>
      </dsp:txXfrm>
    </dsp:sp>
    <dsp:sp modelId="{5077E275-EB48-4165-BF61-5F50EC9C4D0F}">
      <dsp:nvSpPr>
        <dsp:cNvPr id="17" name="Rounded Rectangle 16"/>
        <dsp:cNvSpPr/>
      </dsp:nvSpPr>
      <dsp:spPr bwMode="white">
        <a:xfrm>
          <a:off x="856291" y="2209070"/>
          <a:ext cx="5733428" cy="969836"/>
        </a:xfrm>
        <a:prstGeom prst="roundRect">
          <a:avLst>
            <a:gd name="adj" fmla="val 10000"/>
          </a:avLst>
        </a:prstGeom>
      </dsp:spPr>
      <dsp:style>
        <a:lnRef idx="2">
          <a:schemeClr val="lt1"/>
        </a:lnRef>
        <a:fillRef idx="1">
          <a:schemeClr val="accent1">
            <a:alpha val="90000"/>
            <a:hueOff val="0"/>
            <a:satOff val="0"/>
            <a:lumOff val="0"/>
            <a:alpha val="70196"/>
          </a:schemeClr>
        </a:fillRef>
        <a:effectRef idx="0">
          <a:scrgbClr r="0" g="0" b="0"/>
        </a:effectRef>
        <a:fontRef idx="minor">
          <a:schemeClr val="lt1"/>
        </a:fontRef>
      </dsp:style>
      <dsp:txBody>
        <a:bodyPr vert="horz" wrap="square" lIns="76200" tIns="76200" rIns="76200" bIns="7620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altLang="en-US" sz="2000">
              <a:solidFill>
                <a:srgbClr val="FF0000"/>
              </a:solidFill>
              <a:latin typeface="Times New Roman" panose="02020603050405020304" charset="0"/>
              <a:cs typeface="Times New Roman" panose="02020603050405020304" charset="0"/>
            </a:rPr>
            <a:t>Stage 3	: U.V 400-600 ml sense of discomfo</a:t>
          </a:r>
          <a:r>
            <a:rPr altLang="en-US" sz="2000">
              <a:solidFill>
                <a:srgbClr val="FF0000"/>
              </a:solidFill>
            </a:rPr>
            <a:t>rt</a:t>
          </a:r>
          <a:endParaRPr altLang="en-US" sz="2000">
            <a:solidFill>
              <a:srgbClr val="FF0000"/>
            </a:solidFill>
          </a:endParaRPr>
        </a:p>
      </dsp:txBody>
      <dsp:txXfrm>
        <a:off x="856291" y="2209070"/>
        <a:ext cx="5733428" cy="969836"/>
      </dsp:txXfrm>
    </dsp:sp>
    <dsp:sp modelId="{BF40E981-9862-4ED4-BE72-E46889C4185D}">
      <dsp:nvSpPr>
        <dsp:cNvPr id="18" name="Rounded Rectangle 17"/>
        <dsp:cNvSpPr/>
      </dsp:nvSpPr>
      <dsp:spPr bwMode="white">
        <a:xfrm>
          <a:off x="1284437" y="3313605"/>
          <a:ext cx="5733428" cy="969836"/>
        </a:xfrm>
        <a:prstGeom prst="roundRect">
          <a:avLst>
            <a:gd name="adj" fmla="val 10000"/>
          </a:avLst>
        </a:prstGeom>
      </dsp:spPr>
      <dsp:style>
        <a:lnRef idx="2">
          <a:schemeClr val="lt1"/>
        </a:lnRef>
        <a:fillRef idx="1">
          <a:schemeClr val="accent1">
            <a:alpha val="90000"/>
            <a:hueOff val="0"/>
            <a:satOff val="0"/>
            <a:lumOff val="0"/>
            <a:alpha val="60196"/>
          </a:schemeClr>
        </a:fillRef>
        <a:effectRef idx="0">
          <a:scrgbClr r="0" g="0" b="0"/>
        </a:effectRef>
        <a:fontRef idx="minor">
          <a:schemeClr val="lt1"/>
        </a:fontRef>
      </dsp:style>
      <dsp:txBody>
        <a:bodyPr vert="horz" wrap="square" lIns="87630" tIns="87630" rIns="87630" bIns="8763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a:solidFill>
                <a:srgbClr val="FF0000"/>
              </a:solidFill>
              <a:latin typeface="Times New Roman" panose="02020603050405020304" charset="0"/>
              <a:cs typeface="Times New Roman" panose="02020603050405020304" charset="0"/>
            </a:rPr>
            <a:t>Stage 4	: U.V 600-700 ml sense of pain</a:t>
          </a:r>
          <a:endParaRPr lang="en-US">
            <a:solidFill>
              <a:srgbClr val="FF0000"/>
            </a:solidFill>
            <a:latin typeface="Times New Roman" panose="02020603050405020304" charset="0"/>
            <a:cs typeface="Times New Roman" panose="02020603050405020304" charset="0"/>
          </a:endParaRPr>
        </a:p>
      </dsp:txBody>
      <dsp:txXfrm>
        <a:off x="1284437" y="3313605"/>
        <a:ext cx="5733428" cy="969836"/>
      </dsp:txXfrm>
    </dsp:sp>
    <dsp:sp modelId="{D071B50B-95F9-4505-9C1C-0B6C99BF270E}">
      <dsp:nvSpPr>
        <dsp:cNvPr id="19" name="Rounded Rectangle 18"/>
        <dsp:cNvSpPr/>
      </dsp:nvSpPr>
      <dsp:spPr bwMode="white">
        <a:xfrm>
          <a:off x="1712582" y="4418140"/>
          <a:ext cx="5733428" cy="969836"/>
        </a:xfrm>
        <a:prstGeom prst="roundRect">
          <a:avLst>
            <a:gd name="adj" fmla="val 10000"/>
          </a:avLst>
        </a:prstGeom>
      </dsp:spPr>
      <dsp:style>
        <a:lnRef idx="2">
          <a:schemeClr val="lt1"/>
        </a:lnRef>
        <a:fillRef idx="1">
          <a:schemeClr val="accent1">
            <a:alpha val="90000"/>
            <a:hueOff val="0"/>
            <a:satOff val="0"/>
            <a:lumOff val="0"/>
            <a:alpha val="50196"/>
          </a:schemeClr>
        </a:fillRef>
        <a:effectRef idx="0">
          <a:scrgbClr r="0" g="0" b="0"/>
        </a:effectRef>
        <a:fontRef idx="minor">
          <a:schemeClr val="lt1"/>
        </a:fontRef>
      </dsp:style>
      <dsp:txBody>
        <a:bodyPr vert="horz" wrap="square" lIns="87630" tIns="87630" rIns="87630" bIns="8763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altLang="en-US">
              <a:solidFill>
                <a:srgbClr val="FF0000"/>
              </a:solidFill>
              <a:latin typeface="Times New Roman" panose="02020603050405020304" charset="0"/>
              <a:cs typeface="Times New Roman" panose="02020603050405020304" charset="0"/>
            </a:rPr>
            <a:t>Break point : U.V 700 ml micturition can’t be suppressed</a:t>
          </a:r>
          <a:endParaRPr altLang="en-US">
            <a:solidFill>
              <a:srgbClr val="FF0000"/>
            </a:solidFill>
            <a:latin typeface="Times New Roman" panose="02020603050405020304" charset="0"/>
            <a:cs typeface="Times New Roman" panose="02020603050405020304" charset="0"/>
          </a:endParaRPr>
        </a:p>
      </dsp:txBody>
      <dsp:txXfrm>
        <a:off x="1712582" y="4418140"/>
        <a:ext cx="5733428" cy="969836"/>
      </dsp:txXfrm>
    </dsp:sp>
    <dsp:sp modelId="{619AFCD0-8EB9-4B3A-9DAC-A86F6E576725}">
      <dsp:nvSpPr>
        <dsp:cNvPr id="20" name="Down Arrow 19"/>
        <dsp:cNvSpPr/>
      </dsp:nvSpPr>
      <dsp:spPr bwMode="white">
        <a:xfrm>
          <a:off x="5103035" y="708519"/>
          <a:ext cx="630393" cy="630393"/>
        </a:xfrm>
        <a:prstGeom prst="downArrow">
          <a:avLst>
            <a:gd name="adj1" fmla="val 55000"/>
            <a:gd name="adj2" fmla="val 45000"/>
          </a:avLst>
        </a:prstGeom>
      </dsp:spPr>
      <dsp:style>
        <a:lnRef idx="2">
          <a:schemeClr val="accent1">
            <a:alpha val="90000"/>
            <a:tint val="40000"/>
          </a:schemeClr>
        </a:lnRef>
        <a:fillRef idx="1">
          <a:schemeClr val="accent1">
            <a:alpha val="90000"/>
            <a:tint val="40000"/>
            <a:hueOff val="0"/>
            <a:satOff val="0"/>
            <a:lumOff val="0"/>
            <a:alpha val="90196"/>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solidFill>
              <a:schemeClr val="dk1"/>
            </a:solidFill>
          </a:endParaRPr>
        </a:p>
      </dsp:txBody>
      <dsp:txXfrm>
        <a:off x="5103035" y="708519"/>
        <a:ext cx="630393" cy="630393"/>
      </dsp:txXfrm>
    </dsp:sp>
    <dsp:sp modelId="{9557D7D2-3F58-4B93-8031-797460DA6DF0}">
      <dsp:nvSpPr>
        <dsp:cNvPr id="21" name="Down Arrow 20"/>
        <dsp:cNvSpPr/>
      </dsp:nvSpPr>
      <dsp:spPr bwMode="white">
        <a:xfrm>
          <a:off x="5531180" y="1813054"/>
          <a:ext cx="630393" cy="630393"/>
        </a:xfrm>
        <a:prstGeom prst="downArrow">
          <a:avLst>
            <a:gd name="adj1" fmla="val 55000"/>
            <a:gd name="adj2" fmla="val 45000"/>
          </a:avLst>
        </a:prstGeom>
      </dsp:spPr>
      <dsp:style>
        <a:lnRef idx="2">
          <a:schemeClr val="accent1">
            <a:alpha val="90000"/>
            <a:tint val="40000"/>
          </a:schemeClr>
        </a:lnRef>
        <a:fillRef idx="1">
          <a:schemeClr val="accent1">
            <a:alpha val="90000"/>
            <a:tint val="40000"/>
            <a:hueOff val="0"/>
            <a:satOff val="0"/>
            <a:lumOff val="0"/>
            <a:alpha val="76863"/>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solidFill>
              <a:schemeClr val="dk1"/>
            </a:solidFill>
          </a:endParaRPr>
        </a:p>
      </dsp:txBody>
      <dsp:txXfrm>
        <a:off x="5531180" y="1813054"/>
        <a:ext cx="630393" cy="630393"/>
      </dsp:txXfrm>
    </dsp:sp>
    <dsp:sp modelId="{5DB9EC26-2223-4369-AE36-DA77CD1D56E6}">
      <dsp:nvSpPr>
        <dsp:cNvPr id="22" name="Down Arrow 21"/>
        <dsp:cNvSpPr/>
      </dsp:nvSpPr>
      <dsp:spPr bwMode="white">
        <a:xfrm>
          <a:off x="5959326" y="2901425"/>
          <a:ext cx="630393" cy="630393"/>
        </a:xfrm>
        <a:prstGeom prst="downArrow">
          <a:avLst>
            <a:gd name="adj1" fmla="val 55000"/>
            <a:gd name="adj2" fmla="val 45000"/>
          </a:avLst>
        </a:prstGeom>
      </dsp:spPr>
      <dsp:style>
        <a:lnRef idx="2">
          <a:schemeClr val="accent1">
            <a:alpha val="90000"/>
            <a:tint val="40000"/>
          </a:schemeClr>
        </a:lnRef>
        <a:fillRef idx="1">
          <a:schemeClr val="accent1">
            <a:alpha val="90000"/>
            <a:tint val="40000"/>
            <a:hueOff val="0"/>
            <a:satOff val="0"/>
            <a:lumOff val="0"/>
            <a:alpha val="63529"/>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a:solidFill>
              <a:schemeClr val="dk1"/>
            </a:solidFill>
          </a:endParaRPr>
        </a:p>
      </dsp:txBody>
      <dsp:txXfrm>
        <a:off x="5959326" y="2901425"/>
        <a:ext cx="630393" cy="630393"/>
      </dsp:txXfrm>
    </dsp:sp>
    <dsp:sp modelId="{77A87F5C-2CDE-4AB0-9682-DEE1B69B3946}">
      <dsp:nvSpPr>
        <dsp:cNvPr id="23" name="Down Arrow 22"/>
        <dsp:cNvSpPr/>
      </dsp:nvSpPr>
      <dsp:spPr bwMode="white">
        <a:xfrm>
          <a:off x="6387471" y="4016735"/>
          <a:ext cx="630393" cy="630393"/>
        </a:xfrm>
        <a:prstGeom prst="downArrow">
          <a:avLst>
            <a:gd name="adj1" fmla="val 55000"/>
            <a:gd name="adj2" fmla="val 45000"/>
          </a:avLst>
        </a:prstGeom>
      </dsp:spPr>
      <dsp:style>
        <a:lnRef idx="2">
          <a:schemeClr val="accent1">
            <a:alpha val="90000"/>
            <a:tint val="40000"/>
          </a:schemeClr>
        </a:lnRef>
        <a:fillRef idx="1">
          <a:schemeClr val="accent1">
            <a:alpha val="90000"/>
            <a:tint val="40000"/>
            <a:hueOff val="0"/>
            <a:satOff val="0"/>
            <a:lumOff val="0"/>
            <a:alpha val="50196"/>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n-US">
            <a:solidFill>
              <a:schemeClr val="dk1"/>
            </a:solidFill>
          </a:endParaRPr>
        </a:p>
      </dsp:txBody>
      <dsp:txXfrm>
        <a:off x="6387471" y="4016735"/>
        <a:ext cx="630393" cy="63039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11/17/2020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NUL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NUL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eachmephysiology.com/urinary-system/micturition/storage-pha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anose="02020603050405020304" charset="0"/>
                <a:cs typeface="Times New Roman" panose="02020603050405020304" charset="0"/>
              </a:rPr>
              <a:t>Micturition </a:t>
            </a:r>
          </a:p>
        </p:txBody>
      </p:sp>
      <p:sp>
        <p:nvSpPr>
          <p:cNvPr id="3" name="Subtitle 2"/>
          <p:cNvSpPr>
            <a:spLocks noGrp="1"/>
          </p:cNvSpPr>
          <p:nvPr>
            <p:ph type="subTitle" idx="1"/>
          </p:nvPr>
        </p:nvSpPr>
        <p:spPr/>
        <p:txBody>
          <a:bodyPr>
            <a:normAutofit lnSpcReduction="10000"/>
          </a:bodyPr>
          <a:lstStyle/>
          <a:p>
            <a:r>
              <a:rPr lang="en-US">
                <a:latin typeface="Times New Roman" panose="02020603050405020304" charset="0"/>
                <a:cs typeface="Times New Roman" panose="02020603050405020304" charset="0"/>
              </a:rPr>
              <a:t>Dr Reshmy K.R</a:t>
            </a:r>
          </a:p>
          <a:p>
            <a:r>
              <a:rPr lang="en-US">
                <a:latin typeface="Times New Roman" panose="02020603050405020304" charset="0"/>
                <a:cs typeface="Times New Roman" panose="02020603050405020304" charset="0"/>
              </a:rPr>
              <a:t>Professor</a:t>
            </a:r>
          </a:p>
          <a:p>
            <a:r>
              <a:rPr lang="en-US">
                <a:latin typeface="Times New Roman" panose="02020603050405020304" charset="0"/>
                <a:cs typeface="Times New Roman" panose="02020603050405020304" charset="0"/>
              </a:rPr>
              <a:t>Dept. of Physiology</a:t>
            </a:r>
          </a:p>
          <a:p>
            <a:r>
              <a:rPr lang="en-US">
                <a:latin typeface="Times New Roman" panose="02020603050405020304" charset="0"/>
                <a:cs typeface="Times New Roman" panose="02020603050405020304" charset="0"/>
              </a:rPr>
              <a:t>SKHMC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Cystometrogram </a:t>
            </a:r>
            <a:endParaRPr lang="en-US"/>
          </a:p>
        </p:txBody>
      </p:sp>
      <p:sp>
        <p:nvSpPr>
          <p:cNvPr id="3" name="Content Placeholder 2"/>
          <p:cNvSpPr>
            <a:spLocks noGrp="1"/>
          </p:cNvSpPr>
          <p:nvPr>
            <p:ph idx="1"/>
          </p:nvPr>
        </p:nvSpPr>
        <p:spPr/>
        <p:txBody>
          <a:bodyPr/>
          <a:lstStyle/>
          <a:p>
            <a:r>
              <a:rPr lang="en-US">
                <a:latin typeface="Times New Roman" panose="02020603050405020304" charset="0"/>
                <a:cs typeface="Times New Roman" panose="02020603050405020304" charset="0"/>
              </a:rPr>
              <a:t>Assess how your bladder and sphincter behave while you store urine and when you pass urine.</a:t>
            </a:r>
          </a:p>
          <a:p>
            <a:r>
              <a:rPr lang="en-US">
                <a:latin typeface="Times New Roman" panose="02020603050405020304" charset="0"/>
                <a:cs typeface="Times New Roman" panose="02020603050405020304" charset="0"/>
              </a:rPr>
              <a:t>This test is done for people with urinary incontinence, people who have difficulty with urination, and in people with neurologic diseases that can affect bladder function. </a:t>
            </a:r>
          </a:p>
          <a:p>
            <a:r>
              <a:rPr lang="en-US">
                <a:latin typeface="Times New Roman" panose="02020603050405020304" charset="0"/>
                <a:cs typeface="Times New Roman" panose="02020603050405020304" charset="0"/>
              </a:rPr>
              <a:t>This test will </a:t>
            </a:r>
            <a:r>
              <a:rPr lang="en-US" b="1">
                <a:latin typeface="Times New Roman" panose="02020603050405020304" charset="0"/>
                <a:cs typeface="Times New Roman" panose="02020603050405020304" charset="0"/>
              </a:rPr>
              <a:t>measure your bladder capacity and pressure. </a:t>
            </a:r>
          </a:p>
          <a:p>
            <a:r>
              <a:rPr lang="en-US">
                <a:latin typeface="Times New Roman" panose="02020603050405020304" charset="0"/>
                <a:cs typeface="Times New Roman" panose="02020603050405020304" charset="0"/>
              </a:rPr>
              <a:t>By doing this we can identify problems such as a small capacity bladder, overactive bladder or high pressure bladder.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atin typeface="Times New Roman" panose="02020603050405020304" charset="0"/>
                <a:cs typeface="Times New Roman" panose="02020603050405020304" charset="0"/>
              </a:rPr>
              <a:t>Approximate changes in intravesicular pressure as the bladder fills with urine</a:t>
            </a:r>
          </a:p>
        </p:txBody>
      </p:sp>
      <p:sp>
        <p:nvSpPr>
          <p:cNvPr id="5" name="Content Placeholder 4"/>
          <p:cNvSpPr>
            <a:spLocks noGrp="1"/>
          </p:cNvSpPr>
          <p:nvPr>
            <p:ph sz="half" idx="1"/>
          </p:nvPr>
        </p:nvSpPr>
        <p:spPr>
          <a:xfrm>
            <a:off x="352425" y="1825625"/>
            <a:ext cx="6130290" cy="4791075"/>
          </a:xfrm>
        </p:spPr>
        <p:txBody>
          <a:bodyPr>
            <a:normAutofit fontScale="60000"/>
          </a:bodyPr>
          <a:lstStyle/>
          <a:p>
            <a:r>
              <a:rPr lang="en-US"/>
              <a:t> </a:t>
            </a:r>
            <a:r>
              <a:rPr lang="en-US">
                <a:latin typeface="Times New Roman" panose="02020603050405020304" charset="0"/>
                <a:cs typeface="Times New Roman" panose="02020603050405020304" charset="0"/>
              </a:rPr>
              <a:t>When there is no urine in the bladder, the intravesicular pressure is about 0, but by the time 30 to 50 milliliters of urine have collected, the pressure rises to 5 to 10 centimeters of water. </a:t>
            </a:r>
          </a:p>
          <a:p>
            <a:r>
              <a:rPr lang="en-US">
                <a:latin typeface="Times New Roman" panose="02020603050405020304" charset="0"/>
                <a:cs typeface="Times New Roman" panose="02020603050405020304" charset="0"/>
              </a:rPr>
              <a:t>Additional urine—200 to 300 milliliters—can collect with only a small additional rise in pressure; this constant level of pressure is caused by intrinsic tone of the bladder wall itself. </a:t>
            </a:r>
          </a:p>
          <a:p>
            <a:r>
              <a:rPr lang="en-US">
                <a:latin typeface="Times New Roman" panose="02020603050405020304" charset="0"/>
                <a:cs typeface="Times New Roman" panose="02020603050405020304" charset="0"/>
              </a:rPr>
              <a:t>Beyond 300 to 400 milliliters, collection of more urine in the bladder causes the pressure to rise rapidly. </a:t>
            </a:r>
          </a:p>
          <a:p>
            <a:r>
              <a:rPr lang="en-US">
                <a:latin typeface="Times New Roman" panose="02020603050405020304" charset="0"/>
                <a:cs typeface="Times New Roman" panose="02020603050405020304" charset="0"/>
              </a:rPr>
              <a:t>Superimposed on the tonic pressure changes during filling of the bladder are periodic acute increases in pressure that last from a few seconds to more than a minute. </a:t>
            </a:r>
          </a:p>
          <a:p>
            <a:r>
              <a:rPr lang="en-US">
                <a:latin typeface="Times New Roman" panose="02020603050405020304" charset="0"/>
                <a:cs typeface="Times New Roman" panose="02020603050405020304" charset="0"/>
              </a:rPr>
              <a:t>The pressure peaks may rise only a few centimeters of water or may rise to more than 100 centimeters of water. </a:t>
            </a:r>
          </a:p>
          <a:p>
            <a:r>
              <a:rPr lang="en-US">
                <a:latin typeface="Times New Roman" panose="02020603050405020304" charset="0"/>
                <a:cs typeface="Times New Roman" panose="02020603050405020304" charset="0"/>
              </a:rPr>
              <a:t>These pressure peaks are called </a:t>
            </a:r>
            <a:r>
              <a:rPr lang="en-US" b="1">
                <a:latin typeface="Times New Roman" panose="02020603050405020304" charset="0"/>
                <a:cs typeface="Times New Roman" panose="02020603050405020304" charset="0"/>
              </a:rPr>
              <a:t>micturition waves i</a:t>
            </a:r>
            <a:r>
              <a:rPr lang="en-US">
                <a:latin typeface="Times New Roman" panose="02020603050405020304" charset="0"/>
                <a:cs typeface="Times New Roman" panose="02020603050405020304" charset="0"/>
              </a:rPr>
              <a:t>n the cystometrogram and are caused by the </a:t>
            </a:r>
            <a:r>
              <a:rPr lang="en-US" b="1">
                <a:latin typeface="Times New Roman" panose="02020603050405020304" charset="0"/>
                <a:cs typeface="Times New Roman" panose="02020603050405020304" charset="0"/>
              </a:rPr>
              <a:t>micturition reflex</a:t>
            </a:r>
          </a:p>
        </p:txBody>
      </p:sp>
      <p:pic>
        <p:nvPicPr>
          <p:cNvPr id="23" name="image31.jpeg"/>
          <p:cNvPicPr>
            <a:picLocks noGrp="1" noChangeAspect="1"/>
          </p:cNvPicPr>
          <p:nvPr>
            <p:ph sz="half" idx="2"/>
          </p:nvPr>
        </p:nvPicPr>
        <p:blipFill>
          <a:blip r:embed="rId2" cstate="print"/>
          <a:stretch>
            <a:fillRect/>
          </a:stretch>
        </p:blipFill>
        <p:spPr>
          <a:xfrm>
            <a:off x="6633845" y="1825625"/>
            <a:ext cx="5151120" cy="46545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a:sym typeface="+mn-ea"/>
              </a:rPr>
              <a:t>Cystometrogram </a:t>
            </a:r>
            <a:r>
              <a:rPr lang="en-US"/>
              <a:t/>
            </a:r>
            <a:br>
              <a:rPr lang="en-US"/>
            </a:br>
            <a:endParaRPr lang="en-US"/>
          </a:p>
        </p:txBody>
      </p:sp>
      <p:sp>
        <p:nvSpPr>
          <p:cNvPr id="6" name="Content Placeholder 5"/>
          <p:cNvSpPr>
            <a:spLocks noGrp="1"/>
          </p:cNvSpPr>
          <p:nvPr>
            <p:ph sz="half" idx="1"/>
          </p:nvPr>
        </p:nvSpPr>
        <p:spPr>
          <a:xfrm>
            <a:off x="247015" y="1007110"/>
            <a:ext cx="6341110" cy="5578475"/>
          </a:xfrm>
        </p:spPr>
        <p:txBody>
          <a:bodyPr>
            <a:normAutofit fontScale="50000"/>
          </a:bodyPr>
          <a:lstStyle/>
          <a:p>
            <a:r>
              <a:rPr lang="en-US" sz="3200">
                <a:latin typeface="Times New Roman" panose="02020603050405020304" charset="0"/>
                <a:cs typeface="Times New Roman" panose="02020603050405020304" charset="0"/>
              </a:rPr>
              <a:t> </a:t>
            </a:r>
            <a:r>
              <a:rPr lang="en-US" sz="3600">
                <a:latin typeface="Times New Roman" panose="02020603050405020304" charset="0"/>
                <a:cs typeface="Times New Roman" panose="02020603050405020304" charset="0"/>
              </a:rPr>
              <a:t>Graph that studies the relation between the pressure and urine volume, in order to study these 2 factors we should first empty the bladder and then in the lab they put 2 catheters.</a:t>
            </a:r>
          </a:p>
          <a:p>
            <a:r>
              <a:rPr lang="en-US" sz="3600">
                <a:latin typeface="Times New Roman" panose="02020603050405020304" charset="0"/>
                <a:cs typeface="Times New Roman" panose="02020603050405020304" charset="0"/>
              </a:rPr>
              <a:t> The 1st catheter fills the bladder gradually and the other one measures the pressure , as they increase the volume of urine the pressure increases. </a:t>
            </a:r>
          </a:p>
          <a:p>
            <a:r>
              <a:rPr lang="en-US" sz="3600" b="1">
                <a:latin typeface="Times New Roman" panose="02020603050405020304" charset="0"/>
                <a:cs typeface="Times New Roman" panose="02020603050405020304" charset="0"/>
              </a:rPr>
              <a:t>When the volume reaches to 50 ml the pressure increases to be 5  </a:t>
            </a:r>
            <a:r>
              <a:rPr lang="en-US" sz="3600">
                <a:latin typeface="Times New Roman" panose="02020603050405020304" charset="0"/>
                <a:cs typeface="Times New Roman" panose="02020603050405020304" charset="0"/>
              </a:rPr>
              <a:t>but they noticed that when the volume contuses increasing between </a:t>
            </a:r>
            <a:r>
              <a:rPr lang="en-US" sz="3600" b="1">
                <a:latin typeface="Times New Roman" panose="02020603050405020304" charset="0"/>
                <a:cs typeface="Times New Roman" panose="02020603050405020304" charset="0"/>
              </a:rPr>
              <a:t>100 to 200 ml the pressure remains constant this is due to the bladder has feature called “receptive relaxation “</a:t>
            </a:r>
          </a:p>
          <a:p>
            <a:r>
              <a:rPr lang="en-US" sz="3600">
                <a:latin typeface="Times New Roman" panose="02020603050405020304" charset="0"/>
                <a:cs typeface="Times New Roman" panose="02020603050405020304" charset="0"/>
              </a:rPr>
              <a:t> i.e. : </a:t>
            </a:r>
            <a:r>
              <a:rPr lang="en-US" sz="3600" b="1">
                <a:latin typeface="Times New Roman" panose="02020603050405020304" charset="0"/>
                <a:cs typeface="Times New Roman" panose="02020603050405020304" charset="0"/>
              </a:rPr>
              <a:t>as it receives more urine it dilate more and more so the pressure remains constant and this dilation is due to presence of transitional epithelium “ this called </a:t>
            </a:r>
            <a:r>
              <a:rPr lang="en-US" sz="3600" b="1" u="sng">
                <a:solidFill>
                  <a:srgbClr val="FF0000"/>
                </a:solidFill>
                <a:latin typeface="Times New Roman" panose="02020603050405020304" charset="0"/>
                <a:cs typeface="Times New Roman" panose="02020603050405020304" charset="0"/>
              </a:rPr>
              <a:t>Laplace law</a:t>
            </a:r>
            <a:r>
              <a:rPr lang="en-US" sz="3600">
                <a:latin typeface="Times New Roman" panose="02020603050405020304" charset="0"/>
                <a:cs typeface="Times New Roman" panose="02020603050405020304" charset="0"/>
              </a:rPr>
              <a:t> . </a:t>
            </a:r>
          </a:p>
          <a:p>
            <a:r>
              <a:rPr lang="en-US" sz="3600">
                <a:latin typeface="Times New Roman" panose="02020603050405020304" charset="0"/>
                <a:cs typeface="Times New Roman" panose="02020603050405020304" charset="0"/>
              </a:rPr>
              <a:t>The pressure will remain constant within limit but when it reaches 400 ml any further increase will increase the pressure and it won’t be constant anymore.</a:t>
            </a:r>
          </a:p>
        </p:txBody>
      </p:sp>
      <p:pic>
        <p:nvPicPr>
          <p:cNvPr id="23" name="image31.jpeg"/>
          <p:cNvPicPr>
            <a:picLocks noGrp="1" noChangeAspect="1"/>
          </p:cNvPicPr>
          <p:nvPr>
            <p:ph sz="half" idx="2"/>
          </p:nvPr>
        </p:nvPicPr>
        <p:blipFill>
          <a:blip r:embed="rId2" cstate="print"/>
          <a:stretch>
            <a:fillRect/>
          </a:stretch>
        </p:blipFill>
        <p:spPr>
          <a:xfrm>
            <a:off x="6588125" y="1264920"/>
            <a:ext cx="4650105" cy="491236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a:p>
        </p:txBody>
      </p:sp>
      <p:sp>
        <p:nvSpPr>
          <p:cNvPr id="13" name="Content Placeholder 12"/>
          <p:cNvSpPr>
            <a:spLocks noGrp="1"/>
          </p:cNvSpPr>
          <p:nvPr>
            <p:ph sz="half" idx="1"/>
          </p:nvPr>
        </p:nvSpPr>
        <p:spPr/>
        <p:txBody>
          <a:bodyPr/>
          <a:lstStyle/>
          <a:p>
            <a:endParaRPr lang="en-US"/>
          </a:p>
        </p:txBody>
      </p:sp>
      <p:sp>
        <p:nvSpPr>
          <p:cNvPr id="14" name="Content Placeholder 13"/>
          <p:cNvSpPr>
            <a:spLocks noGrp="1"/>
          </p:cNvSpPr>
          <p:nvPr>
            <p:ph sz="half" idx="2"/>
          </p:nvPr>
        </p:nvSpPr>
        <p:spPr/>
        <p:txBody>
          <a:bodyPr/>
          <a:lstStyle/>
          <a:p>
            <a:endParaRPr lang="en-US"/>
          </a:p>
        </p:txBody>
      </p:sp>
      <p:graphicFrame>
        <p:nvGraphicFramePr>
          <p:cNvPr id="5" name="Diagram 4"/>
          <p:cNvGraphicFramePr/>
          <p:nvPr/>
        </p:nvGraphicFramePr>
        <p:xfrm>
          <a:off x="429895" y="1370965"/>
          <a:ext cx="10923270" cy="490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sz="half" idx="1"/>
          </p:nvPr>
        </p:nvSpPr>
        <p:spPr>
          <a:xfrm>
            <a:off x="534670" y="1825625"/>
            <a:ext cx="5424805" cy="4351655"/>
          </a:xfrm>
        </p:spPr>
        <p:txBody>
          <a:bodyPr/>
          <a:lstStyle/>
          <a:p>
            <a:r>
              <a:rPr lang="en-US">
                <a:latin typeface="Times New Roman" panose="02020603050405020304" charset="0"/>
                <a:cs typeface="Times New Roman" panose="02020603050405020304" charset="0"/>
                <a:sym typeface="+mn-ea"/>
              </a:rPr>
              <a:t>The flatness of segment II is a manifestation of the Laplace Law which states that the pressure in the spherical viscus equal to twice the wall tension divided the radius { P = 2T / r }.</a:t>
            </a:r>
            <a:endParaRPr lang="en-US">
              <a:latin typeface="Times New Roman" panose="02020603050405020304" charset="0"/>
              <a:cs typeface="Times New Roman" panose="02020603050405020304" charset="0"/>
            </a:endParaRPr>
          </a:p>
          <a:p>
            <a:pPr marL="0" indent="0">
              <a:buNone/>
            </a:pPr>
            <a:endParaRPr lang="en-US">
              <a:latin typeface="Times New Roman" panose="02020603050405020304" charset="0"/>
              <a:cs typeface="Times New Roman" panose="02020603050405020304" charset="0"/>
            </a:endParaRPr>
          </a:p>
        </p:txBody>
      </p:sp>
      <p:pic>
        <p:nvPicPr>
          <p:cNvPr id="1073742977" name="Content Placeholder 1073742976" descr="32_014mod"/>
          <p:cNvPicPr>
            <a:picLocks noGrp="1" noChangeAspect="1"/>
          </p:cNvPicPr>
          <p:nvPr>
            <p:ph sz="half" idx="2"/>
          </p:nvPr>
        </p:nvPicPr>
        <p:blipFill>
          <a:blip r:embed="rId2"/>
          <a:stretch>
            <a:fillRect/>
          </a:stretch>
        </p:blipFill>
        <p:spPr>
          <a:xfrm>
            <a:off x="6209665" y="1991360"/>
            <a:ext cx="5105400" cy="4019550"/>
          </a:xfrm>
          <a:prstGeom prst="rect">
            <a:avLst/>
          </a:prstGeom>
          <a:noFill/>
          <a:ln w="9525">
            <a:noFill/>
          </a:ln>
        </p:spPr>
      </p:pic>
      <p:pic>
        <p:nvPicPr>
          <p:cNvPr id="23" name="image31.jpeg"/>
          <p:cNvPicPr>
            <a:picLocks noChangeAspect="1"/>
          </p:cNvPicPr>
          <p:nvPr/>
        </p:nvPicPr>
        <p:blipFill>
          <a:blip r:embed="rId3" cstate="print"/>
          <a:stretch>
            <a:fillRect/>
          </a:stretch>
        </p:blipFill>
        <p:spPr>
          <a:xfrm>
            <a:off x="6588125" y="1264920"/>
            <a:ext cx="4650105" cy="491236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a:xfrm>
            <a:off x="398145" y="1825625"/>
            <a:ext cx="5621655" cy="4699635"/>
          </a:xfrm>
        </p:spPr>
        <p:txBody>
          <a:bodyPr>
            <a:normAutofit fontScale="80000"/>
          </a:bodyPr>
          <a:lstStyle/>
          <a:p>
            <a:pPr marL="0" indent="0">
              <a:buNone/>
            </a:pPr>
            <a:endParaRPr lang="en-US">
              <a:latin typeface="Times New Roman" panose="02020603050405020304" charset="0"/>
              <a:cs typeface="Times New Roman" panose="02020603050405020304" charset="0"/>
              <a:sym typeface="+mn-ea"/>
            </a:endParaRPr>
          </a:p>
          <a:p>
            <a:r>
              <a:rPr lang="en-US">
                <a:latin typeface="Times New Roman" panose="02020603050405020304" charset="0"/>
                <a:cs typeface="Times New Roman" panose="02020603050405020304" charset="0"/>
                <a:sym typeface="+mn-ea"/>
              </a:rPr>
              <a:t>The tension on the wall i</a:t>
            </a:r>
            <a:r>
              <a:rPr lang="en-US">
                <a:solidFill>
                  <a:srgbClr val="FF0000"/>
                </a:solidFill>
                <a:latin typeface="Times New Roman" panose="02020603050405020304" charset="0"/>
                <a:cs typeface="Times New Roman" panose="02020603050405020304" charset="0"/>
                <a:sym typeface="+mn-ea"/>
              </a:rPr>
              <a:t>ncreases as the volume increases &amp; also the Radius increases,</a:t>
            </a:r>
            <a:r>
              <a:rPr lang="en-US">
                <a:latin typeface="Times New Roman" panose="02020603050405020304" charset="0"/>
                <a:cs typeface="Times New Roman" panose="02020603050405020304" charset="0"/>
                <a:sym typeface="+mn-ea"/>
              </a:rPr>
              <a:t> so there is little change in pressure until the organ is filled. (  tension =  Volume =  Radius )</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sym typeface="+mn-ea"/>
              </a:rPr>
              <a:t>Any increase in volume after this will NOT be accommodated &amp; is reflected by rapid rise of pressure.</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sym typeface="+mn-ea"/>
              </a:rPr>
              <a:t>Superimposed on this curve, periodic acute increase in pressure which lasts very few seconds, &amp; called “</a:t>
            </a:r>
            <a:r>
              <a:rPr lang="en-US" b="1">
                <a:latin typeface="Times New Roman" panose="02020603050405020304" charset="0"/>
                <a:cs typeface="Times New Roman" panose="02020603050405020304" charset="0"/>
                <a:sym typeface="+mn-ea"/>
              </a:rPr>
              <a:t>micturition waves” &amp; are caused by micturition reflex.</a:t>
            </a:r>
            <a:endParaRPr lang="en-US" b="1">
              <a:latin typeface="Times New Roman" panose="02020603050405020304" charset="0"/>
              <a:cs typeface="Times New Roman" panose="02020603050405020304" charset="0"/>
            </a:endParaRPr>
          </a:p>
          <a:p>
            <a:endParaRPr lang="en-US" b="1"/>
          </a:p>
        </p:txBody>
      </p:sp>
      <p:grpSp>
        <p:nvGrpSpPr>
          <p:cNvPr id="1073742975" name="Group 1073742974"/>
          <p:cNvGrpSpPr/>
          <p:nvPr/>
        </p:nvGrpSpPr>
        <p:grpSpPr>
          <a:xfrm>
            <a:off x="7713980" y="3265805"/>
            <a:ext cx="4869815" cy="1282700"/>
            <a:chOff x="1862" y="17"/>
            <a:chExt cx="12538" cy="10783"/>
          </a:xfrm>
        </p:grpSpPr>
        <p:pic>
          <p:nvPicPr>
            <p:cNvPr id="1073742976" name="Picture 1073742975"/>
            <p:cNvPicPr>
              <a:picLocks noChangeAspect="1"/>
            </p:cNvPicPr>
            <p:nvPr/>
          </p:nvPicPr>
          <p:blipFill>
            <a:blip r:embed="rId2"/>
            <a:stretch>
              <a:fillRect/>
            </a:stretch>
          </p:blipFill>
          <p:spPr>
            <a:xfrm>
              <a:off x="10624" y="17"/>
              <a:ext cx="3776" cy="10783"/>
            </a:xfrm>
            <a:prstGeom prst="rect">
              <a:avLst/>
            </a:prstGeom>
            <a:noFill/>
            <a:ln w="9525">
              <a:noFill/>
            </a:ln>
          </p:spPr>
        </p:pic>
        <p:sp>
          <p:nvSpPr>
            <p:cNvPr id="1073742978" name="Rectangles 1073742977"/>
            <p:cNvSpPr/>
            <p:nvPr/>
          </p:nvSpPr>
          <p:spPr>
            <a:xfrm>
              <a:off x="1862" y="1423"/>
              <a:ext cx="8860" cy="3758"/>
            </a:xfrm>
            <a:prstGeom prst="rect">
              <a:avLst/>
            </a:prstGeom>
            <a:noFill/>
            <a:ln w="9525" cap="flat" cmpd="sng">
              <a:solidFill>
                <a:srgbClr val="7E7E7E"/>
              </a:solidFill>
              <a:prstDash val="solid"/>
              <a:miter/>
              <a:headEnd type="none" w="med" len="med"/>
              <a:tailEnd type="none" w="med" len="med"/>
            </a:ln>
          </p:spPr>
          <p:txBody>
            <a:bodyPr/>
            <a:lstStyle/>
            <a:p>
              <a:endParaRPr lang="en-US"/>
            </a:p>
          </p:txBody>
        </p:sp>
      </p:grpSp>
      <p:pic>
        <p:nvPicPr>
          <p:cNvPr id="6" name="Content Placeholder 5" descr="32_014mod"/>
          <p:cNvPicPr>
            <a:picLocks noGrp="1" noChangeAspect="1"/>
          </p:cNvPicPr>
          <p:nvPr>
            <p:ph sz="half" idx="2"/>
          </p:nvPr>
        </p:nvPicPr>
        <p:blipFill>
          <a:blip r:embed="rId3"/>
          <a:stretch>
            <a:fillRect/>
          </a:stretch>
        </p:blipFill>
        <p:spPr>
          <a:xfrm>
            <a:off x="6209665" y="1991360"/>
            <a:ext cx="5438140" cy="4533265"/>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74090" y="132715"/>
            <a:ext cx="10379075" cy="616585"/>
          </a:xfrm>
        </p:spPr>
        <p:txBody>
          <a:bodyPr>
            <a:normAutofit fontScale="90000"/>
          </a:bodyPr>
          <a:lstStyle/>
          <a:p>
            <a:r>
              <a:rPr lang="en-US"/>
              <a:t/>
            </a:r>
            <a:br>
              <a:rPr lang="en-US"/>
            </a:br>
            <a:r>
              <a:rPr lang="en-US"/>
              <a:t/>
            </a:r>
            <a:br>
              <a:rPr lang="en-US"/>
            </a:br>
            <a:endParaRPr lang="en-US"/>
          </a:p>
        </p:txBody>
      </p:sp>
      <p:sp>
        <p:nvSpPr>
          <p:cNvPr id="6" name="Content Placeholder 5"/>
          <p:cNvSpPr>
            <a:spLocks noGrp="1"/>
          </p:cNvSpPr>
          <p:nvPr>
            <p:ph idx="1"/>
          </p:nvPr>
        </p:nvSpPr>
        <p:spPr>
          <a:xfrm>
            <a:off x="883285" y="1035050"/>
            <a:ext cx="10925175" cy="5142230"/>
          </a:xfrm>
          <a:ln w="12700">
            <a:solidFill>
              <a:schemeClr val="tx1"/>
            </a:solidFill>
          </a:ln>
        </p:spPr>
        <p:txBody>
          <a:bodyPr/>
          <a:lstStyle/>
          <a:p>
            <a:endParaRPr lang="en-US"/>
          </a:p>
        </p:txBody>
      </p:sp>
      <p:graphicFrame>
        <p:nvGraphicFramePr>
          <p:cNvPr id="7" name="Diagram 6"/>
          <p:cNvGraphicFramePr/>
          <p:nvPr/>
        </p:nvGraphicFramePr>
        <p:xfrm>
          <a:off x="668020" y="962025"/>
          <a:ext cx="7446010" cy="538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Box 7"/>
          <p:cNvSpPr txBox="1"/>
          <p:nvPr/>
        </p:nvSpPr>
        <p:spPr>
          <a:xfrm>
            <a:off x="8294370" y="1236980"/>
            <a:ext cx="2880995" cy="1198880"/>
          </a:xfrm>
          <a:prstGeom prst="rect">
            <a:avLst/>
          </a:prstGeom>
          <a:noFill/>
        </p:spPr>
        <p:txBody>
          <a:bodyPr wrap="square" rtlCol="0">
            <a:spAutoFit/>
          </a:bodyPr>
          <a:lstStyle/>
          <a:p>
            <a:r>
              <a:rPr lang="en-US" sz="2400">
                <a:latin typeface="Times New Roman" panose="02020603050405020304" charset="0"/>
                <a:cs typeface="Times New Roman" panose="02020603050405020304" charset="0"/>
              </a:rPr>
              <a:t>Micturition reflexes start to appear at this stage.</a:t>
            </a:r>
          </a:p>
        </p:txBody>
      </p:sp>
      <p:cxnSp>
        <p:nvCxnSpPr>
          <p:cNvPr id="10" name="Curved Connector 9"/>
          <p:cNvCxnSpPr/>
          <p:nvPr/>
        </p:nvCxnSpPr>
        <p:spPr>
          <a:xfrm flipV="1">
            <a:off x="6870700" y="1458595"/>
            <a:ext cx="1243330" cy="324485"/>
          </a:xfrm>
          <a:prstGeom prst="curvedConnector3">
            <a:avLst>
              <a:gd name="adj1" fmla="val 50051"/>
            </a:avLst>
          </a:prstGeom>
          <a:ln>
            <a:tailEnd type="arrow" w="med" len="med"/>
          </a:ln>
        </p:spPr>
        <p:style>
          <a:lnRef idx="3">
            <a:schemeClr val="accent2"/>
          </a:lnRef>
          <a:fillRef idx="0">
            <a:schemeClr val="accent2"/>
          </a:fillRef>
          <a:effectRef idx="2">
            <a:schemeClr val="accent2"/>
          </a:effectRef>
          <a:fontRef idx="minor">
            <a:schemeClr val="tx1"/>
          </a:fontRef>
        </p:style>
      </p:cxnSp>
      <p:sp>
        <p:nvSpPr>
          <p:cNvPr id="17" name="Right Brace 16"/>
          <p:cNvSpPr/>
          <p:nvPr/>
        </p:nvSpPr>
        <p:spPr>
          <a:xfrm flipH="1">
            <a:off x="8294370" y="3845560"/>
            <a:ext cx="575945" cy="1788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 Box 17"/>
          <p:cNvSpPr txBox="1"/>
          <p:nvPr/>
        </p:nvSpPr>
        <p:spPr>
          <a:xfrm>
            <a:off x="8747760" y="3709670"/>
            <a:ext cx="2957195" cy="2245360"/>
          </a:xfrm>
          <a:prstGeom prst="rect">
            <a:avLst/>
          </a:prstGeom>
          <a:noFill/>
        </p:spPr>
        <p:txBody>
          <a:bodyPr wrap="square" rtlCol="0">
            <a:spAutoFit/>
          </a:bodyPr>
          <a:lstStyle/>
          <a:p>
            <a:r>
              <a:rPr lang="en-US" sz="2000">
                <a:latin typeface="Times New Roman" panose="02020603050405020304" charset="0"/>
                <a:cs typeface="Times New Roman" panose="02020603050405020304" charset="0"/>
              </a:rPr>
              <a:t>Sometimes when you don’t want to urinate and your bladder is extremely filled it will inhibit the pudendal nerve which result in opening of external sphincter .</a:t>
            </a:r>
          </a:p>
        </p:txBody>
      </p:sp>
      <p:sp>
        <p:nvSpPr>
          <p:cNvPr id="19" name="Right Brace 18"/>
          <p:cNvSpPr/>
          <p:nvPr/>
        </p:nvSpPr>
        <p:spPr>
          <a:xfrm>
            <a:off x="11353165" y="3845560"/>
            <a:ext cx="352425" cy="178879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 Box 19"/>
          <p:cNvSpPr txBox="1"/>
          <p:nvPr/>
        </p:nvSpPr>
        <p:spPr>
          <a:xfrm>
            <a:off x="973455" y="300990"/>
            <a:ext cx="10835005" cy="521970"/>
          </a:xfrm>
          <a:prstGeom prst="rect">
            <a:avLst/>
          </a:prstGeom>
          <a:noFill/>
          <a:ln w="9525">
            <a:noFill/>
          </a:ln>
        </p:spPr>
        <p:txBody>
          <a:bodyPr wrap="square">
            <a:spAutoFit/>
          </a:bodyPr>
          <a:lstStyle/>
          <a:p>
            <a:pPr indent="0"/>
            <a:r>
              <a:rPr lang="en-US" sz="2800" b="1">
                <a:latin typeface="Gill Sans MT" panose="020B0502020104020203" charset="0"/>
                <a:cs typeface="Calibri" panose="020F0502020204030204" charset="0"/>
              </a:rPr>
              <a:t>Sensations from the U.B at different urine volumes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latin typeface="Times New Roman" panose="02020603050405020304" charset="0"/>
                <a:cs typeface="Times New Roman" panose="02020603050405020304" charset="0"/>
              </a:rPr>
              <a:t>The flatness of segment Ib is a manifestation of the Laplace Law which states that the pressure in the spherical viscus equal to twice the wall tension divided the radius { P = 2T / r }.</a:t>
            </a:r>
          </a:p>
          <a:p>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At the stages from ( 1 to 4 )Micturition reflexes can be voluntarily suppressed. </a:t>
            </a:r>
          </a:p>
          <a:p>
            <a:endParaRPr lang="en-US">
              <a:latin typeface="Times New Roman" panose="02020603050405020304" charset="0"/>
              <a:cs typeface="Times New Roman" panose="02020603050405020304" charset="0"/>
            </a:endParaRPr>
          </a:p>
          <a:p>
            <a:pPr marL="0" indent="0">
              <a:buNone/>
            </a:pPr>
            <a:endParaRPr lang="en-US">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Control of micturition</a:t>
            </a:r>
          </a:p>
        </p:txBody>
      </p:sp>
      <p:sp>
        <p:nvSpPr>
          <p:cNvPr id="3" name="Content Placeholder 2"/>
          <p:cNvSpPr>
            <a:spLocks noGrp="1"/>
          </p:cNvSpPr>
          <p:nvPr>
            <p:ph idx="1"/>
          </p:nvPr>
        </p:nvSpPr>
        <p:spPr/>
        <p:txBody>
          <a:bodyPr/>
          <a:lstStyle/>
          <a:p>
            <a:r>
              <a:rPr lang="en-US">
                <a:latin typeface="Times New Roman" panose="02020603050405020304" charset="0"/>
                <a:cs typeface="Times New Roman" panose="02020603050405020304" charset="0"/>
              </a:rPr>
              <a:t>It is a complete autonomic spinal reflex to get urine outside the body, that is facilitated or inhibited by higher brain centers.</a:t>
            </a:r>
          </a:p>
          <a:p>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Infants as they born they don’t have this control they develop control after 2 years that’s why moms always need to change their diapers .</a:t>
            </a:r>
          </a:p>
          <a:p>
            <a:endParaRPr lang="en-US">
              <a:latin typeface="Times New Roman" panose="02020603050405020304" charset="0"/>
              <a:cs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40105" y="365125"/>
            <a:ext cx="10515600" cy="825500"/>
          </a:xfrm>
        </p:spPr>
        <p:txBody>
          <a:bodyPr/>
          <a:lstStyle/>
          <a:p>
            <a:r>
              <a:rPr lang="en-US" b="1"/>
              <a:t>Micturition</a:t>
            </a:r>
          </a:p>
        </p:txBody>
      </p:sp>
      <p:sp>
        <p:nvSpPr>
          <p:cNvPr id="8" name="Text Placeholder 7"/>
          <p:cNvSpPr>
            <a:spLocks noGrp="1"/>
          </p:cNvSpPr>
          <p:nvPr>
            <p:ph type="body" idx="1"/>
          </p:nvPr>
        </p:nvSpPr>
        <p:spPr>
          <a:xfrm>
            <a:off x="840105" y="1681480"/>
            <a:ext cx="5157470" cy="460375"/>
          </a:xfrm>
        </p:spPr>
        <p:txBody>
          <a:bodyPr/>
          <a:lstStyle/>
          <a:p>
            <a:r>
              <a:rPr lang="en-US"/>
              <a:t>Unconditioned (Automatic)</a:t>
            </a:r>
          </a:p>
        </p:txBody>
      </p:sp>
      <p:sp>
        <p:nvSpPr>
          <p:cNvPr id="9" name="Content Placeholder 8"/>
          <p:cNvSpPr>
            <a:spLocks noGrp="1"/>
          </p:cNvSpPr>
          <p:nvPr>
            <p:ph sz="half" idx="2"/>
          </p:nvPr>
        </p:nvSpPr>
        <p:spPr>
          <a:xfrm>
            <a:off x="431165" y="2141855"/>
            <a:ext cx="5566410" cy="4048125"/>
          </a:xfrm>
        </p:spPr>
        <p:txBody>
          <a:bodyPr>
            <a:noAutofit/>
          </a:bodyPr>
          <a:lstStyle/>
          <a:p>
            <a:r>
              <a:rPr lang="en-US" sz="2400" b="1">
                <a:latin typeface="Times New Roman" panose="02020603050405020304" charset="0"/>
                <a:cs typeface="Times New Roman" panose="02020603050405020304" charset="0"/>
              </a:rPr>
              <a:t>In Infants</a:t>
            </a:r>
          </a:p>
          <a:p>
            <a:r>
              <a:rPr lang="en-US" sz="2400">
                <a:latin typeface="Times New Roman" panose="02020603050405020304" charset="0"/>
                <a:cs typeface="Times New Roman" panose="02020603050405020304" charset="0"/>
              </a:rPr>
              <a:t>In infants --urination occurs through a series of spinal reflexes called	“the micturition reflexes” which are automatic (not under voluntary control) because the nerve tracts are not yet myelinated in infants.</a:t>
            </a:r>
          </a:p>
          <a:p>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The stimulus that initiates these reflexes is rise of the IVP (which stimulates stretch receptors in the bladder wall)</a:t>
            </a:r>
          </a:p>
        </p:txBody>
      </p:sp>
      <p:sp>
        <p:nvSpPr>
          <p:cNvPr id="10" name="Text Placeholder 9"/>
          <p:cNvSpPr>
            <a:spLocks noGrp="1"/>
          </p:cNvSpPr>
          <p:nvPr>
            <p:ph type="body" sz="quarter" idx="3"/>
          </p:nvPr>
        </p:nvSpPr>
        <p:spPr>
          <a:xfrm>
            <a:off x="6172200" y="1681480"/>
            <a:ext cx="5183505" cy="398780"/>
          </a:xfrm>
        </p:spPr>
        <p:txBody>
          <a:bodyPr>
            <a:noAutofit/>
          </a:bodyPr>
          <a:lstStyle/>
          <a:p>
            <a:r>
              <a:rPr lang="en-US" sz="2500"/>
              <a:t>Conditioned(Voluntary)</a:t>
            </a:r>
          </a:p>
        </p:txBody>
      </p:sp>
      <p:sp>
        <p:nvSpPr>
          <p:cNvPr id="11" name="Content Placeholder 10"/>
          <p:cNvSpPr>
            <a:spLocks noGrp="1"/>
          </p:cNvSpPr>
          <p:nvPr>
            <p:ph sz="quarter" idx="4"/>
          </p:nvPr>
        </p:nvSpPr>
        <p:spPr>
          <a:xfrm>
            <a:off x="6172200" y="2080895"/>
            <a:ext cx="5183505" cy="4759325"/>
          </a:xfrm>
        </p:spPr>
        <p:txBody>
          <a:bodyPr>
            <a:noAutofit/>
          </a:bodyPr>
          <a:lstStyle/>
          <a:p>
            <a:r>
              <a:rPr lang="en-US" sz="2000" b="1">
                <a:latin typeface="Times New Roman" panose="02020603050405020304" charset="0"/>
                <a:cs typeface="Times New Roman" panose="02020603050405020304" charset="0"/>
              </a:rPr>
              <a:t>In adult</a:t>
            </a:r>
            <a:endParaRPr lang="en-US"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In adults -- the act of micturition occurs also through the micturition reflexes, but however, it can be voluntarily controlled by certain higher (or supra-spinal) centers in the brain, which include the following:</a:t>
            </a:r>
          </a:p>
          <a:p>
            <a:r>
              <a:rPr lang="en-US" sz="2000" b="1" u="sng">
                <a:latin typeface="Times New Roman" panose="02020603050405020304" charset="0"/>
                <a:cs typeface="Times New Roman" panose="02020603050405020304" charset="0"/>
              </a:rPr>
              <a:t>Facilitatory</a:t>
            </a:r>
          </a:p>
          <a:p>
            <a:r>
              <a:rPr lang="en-US" sz="2000">
                <a:latin typeface="Times New Roman" panose="02020603050405020304" charset="0"/>
                <a:cs typeface="Times New Roman" panose="02020603050405020304" charset="0"/>
              </a:rPr>
              <a:t>-In pontine area.</a:t>
            </a:r>
          </a:p>
          <a:p>
            <a:r>
              <a:rPr lang="en-US" sz="2000">
                <a:latin typeface="Times New Roman" panose="02020603050405020304" charset="0"/>
                <a:cs typeface="Times New Roman" panose="02020603050405020304" charset="0"/>
              </a:rPr>
              <a:t>-Posterior hypothalamus.</a:t>
            </a:r>
          </a:p>
          <a:p>
            <a:r>
              <a:rPr lang="en-US" sz="2000">
                <a:latin typeface="Times New Roman" panose="02020603050405020304" charset="0"/>
                <a:cs typeface="Times New Roman" panose="02020603050405020304" charset="0"/>
              </a:rPr>
              <a:t>-Other cortical centers</a:t>
            </a:r>
          </a:p>
          <a:p>
            <a:r>
              <a:rPr lang="en-US" sz="2000" b="1" u="sng">
                <a:latin typeface="Times New Roman" panose="02020603050405020304" charset="0"/>
                <a:cs typeface="Times New Roman" panose="02020603050405020304" charset="0"/>
              </a:rPr>
              <a:t>Inhibitory</a:t>
            </a:r>
            <a:endParaRPr lang="en-US" sz="2000" u="sng">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 In the midbrain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atin typeface="Times New Roman" panose="02020603050405020304" charset="0"/>
                <a:cs typeface="Times New Roman" panose="02020603050405020304" charset="0"/>
              </a:rPr>
              <a:t>Innervation of the Bladder</a:t>
            </a:r>
          </a:p>
        </p:txBody>
      </p:sp>
      <p:sp>
        <p:nvSpPr>
          <p:cNvPr id="3" name="Content Placeholder 2"/>
          <p:cNvSpPr>
            <a:spLocks noGrp="1"/>
          </p:cNvSpPr>
          <p:nvPr>
            <p:ph sz="half" idx="1"/>
          </p:nvPr>
        </p:nvSpPr>
        <p:spPr>
          <a:xfrm>
            <a:off x="111125" y="1401445"/>
            <a:ext cx="6485255" cy="5184775"/>
          </a:xfrm>
        </p:spPr>
        <p:txBody>
          <a:bodyPr>
            <a:normAutofit fontScale="97500"/>
          </a:bodyPr>
          <a:lstStyle/>
          <a:p>
            <a:r>
              <a:rPr lang="en-US">
                <a:latin typeface="Times New Roman" panose="02020603050405020304" charset="0"/>
                <a:cs typeface="Times New Roman" panose="02020603050405020304" charset="0"/>
              </a:rPr>
              <a:t>The principal nerve supply of the bladder is by way of the pelvic nerves, which connect with the spinal cord through the sacral plexus, mainly connecting with cord segments S2 and S3 Coursing through the pelvic nerves are both sensory nerve fibers and motor nerve fibers.</a:t>
            </a:r>
          </a:p>
          <a:p>
            <a:r>
              <a:rPr lang="en-US">
                <a:latin typeface="Times New Roman" panose="02020603050405020304" charset="0"/>
                <a:cs typeface="Times New Roman" panose="02020603050405020304" charset="0"/>
              </a:rPr>
              <a:t>The sensory fibers detect the degree of stretch in the bladder wall. </a:t>
            </a:r>
          </a:p>
          <a:p>
            <a:r>
              <a:rPr lang="en-US">
                <a:latin typeface="Times New Roman" panose="02020603050405020304" charset="0"/>
                <a:cs typeface="Times New Roman" panose="02020603050405020304" charset="0"/>
              </a:rPr>
              <a:t>Stretch signals from the posterior urethra are especially strong and are mainly responsible for initiating the reflexes that cause bladder emptying.</a:t>
            </a:r>
          </a:p>
        </p:txBody>
      </p:sp>
      <p:pic>
        <p:nvPicPr>
          <p:cNvPr id="15" name="image27.jpeg"/>
          <p:cNvPicPr>
            <a:picLocks noGrp="1" noChangeAspect="1"/>
          </p:cNvPicPr>
          <p:nvPr>
            <p:ph sz="half" idx="2"/>
          </p:nvPr>
        </p:nvPicPr>
        <p:blipFill>
          <a:blip r:embed="rId2" cstate="print"/>
          <a:stretch>
            <a:fillRect/>
          </a:stretch>
        </p:blipFill>
        <p:spPr>
          <a:xfrm>
            <a:off x="6960235" y="1402080"/>
            <a:ext cx="4680585" cy="477583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3635"/>
          </a:xfrm>
        </p:spPr>
        <p:txBody>
          <a:bodyPr/>
          <a:lstStyle/>
          <a:p>
            <a:r>
              <a:rPr lang="en-US">
                <a:sym typeface="+mn-ea"/>
              </a:rPr>
              <a:t>The micturition reflexes</a:t>
            </a:r>
            <a:endParaRPr lang="en-US"/>
          </a:p>
        </p:txBody>
      </p:sp>
      <p:sp>
        <p:nvSpPr>
          <p:cNvPr id="3" name="Content Placeholder 2"/>
          <p:cNvSpPr>
            <a:spLocks noGrp="1"/>
          </p:cNvSpPr>
          <p:nvPr>
            <p:ph idx="1"/>
          </p:nvPr>
        </p:nvSpPr>
        <p:spPr>
          <a:xfrm>
            <a:off x="216535" y="1113155"/>
            <a:ext cx="10849610" cy="5321300"/>
          </a:xfrm>
        </p:spPr>
        <p:txBody>
          <a:bodyPr>
            <a:normAutofit fontScale="35000"/>
          </a:bodyPr>
          <a:lstStyle/>
          <a:p>
            <a:pPr marL="0" indent="0">
              <a:buNone/>
            </a:pPr>
            <a:endParaRPr lang="en-US"/>
          </a:p>
          <a:p>
            <a:endParaRPr lang="en-US"/>
          </a:p>
          <a:p>
            <a:pPr marL="0" indent="0">
              <a:buNone/>
            </a:pPr>
            <a:r>
              <a:rPr lang="en-US" sz="5400">
                <a:latin typeface="Times New Roman" panose="02020603050405020304" charset="0"/>
                <a:cs typeface="Times New Roman" panose="02020603050405020304" charset="0"/>
              </a:rPr>
              <a:t>Distention of the U.B. (as a result of  I.V.P. &amp; not by an  in the bladder volume) produces reflex contraction of its wall &amp; relaxation of the internal urethral sphincter &amp; external urethral sphincter.</a:t>
            </a:r>
          </a:p>
          <a:p>
            <a:endParaRPr lang="en-US" sz="5400">
              <a:latin typeface="Times New Roman" panose="02020603050405020304" charset="0"/>
              <a:cs typeface="Times New Roman" panose="02020603050405020304" charset="0"/>
            </a:endParaRPr>
          </a:p>
          <a:p>
            <a:pPr marL="0" indent="0">
              <a:buNone/>
            </a:pPr>
            <a:r>
              <a:rPr lang="en-US" sz="5400">
                <a:latin typeface="Times New Roman" panose="02020603050405020304" charset="0"/>
                <a:cs typeface="Times New Roman" panose="02020603050405020304" charset="0"/>
              </a:rPr>
              <a:t>The flow of urine in urethra will produce contraction of the U.B. wall &amp; relaxation of both internal &amp; external urethral sphincters.</a:t>
            </a:r>
          </a:p>
          <a:p>
            <a:endParaRPr lang="en-US" sz="5400">
              <a:latin typeface="Times New Roman" panose="02020603050405020304" charset="0"/>
              <a:cs typeface="Times New Roman" panose="02020603050405020304" charset="0"/>
            </a:endParaRPr>
          </a:p>
          <a:p>
            <a:endParaRPr lang="en-US" sz="5400">
              <a:latin typeface="Times New Roman" panose="02020603050405020304" charset="0"/>
              <a:cs typeface="Times New Roman" panose="02020603050405020304" charset="0"/>
            </a:endParaRPr>
          </a:p>
          <a:p>
            <a:r>
              <a:rPr lang="en-US" sz="4400" b="1">
                <a:latin typeface="Times New Roman" panose="02020603050405020304" charset="0"/>
                <a:cs typeface="Times New Roman" panose="02020603050405020304" charset="0"/>
              </a:rPr>
              <a:t>Higher Centers Control Micturition :</a:t>
            </a:r>
          </a:p>
          <a:p>
            <a:r>
              <a:rPr lang="en-US" sz="4400">
                <a:latin typeface="Times New Roman" panose="02020603050405020304" charset="0"/>
                <a:cs typeface="Times New Roman" panose="02020603050405020304" charset="0"/>
              </a:rPr>
              <a:t>1)Cerebral cortex:</a:t>
            </a:r>
          </a:p>
          <a:p>
            <a:r>
              <a:rPr lang="en-US" sz="4400">
                <a:latin typeface="Times New Roman" panose="02020603050405020304" charset="0"/>
                <a:cs typeface="Times New Roman" panose="02020603050405020304" charset="0"/>
              </a:rPr>
              <a:t>Motor cortex exerts a voluntary control of micturition either stimulation or inhibition.</a:t>
            </a:r>
          </a:p>
          <a:p>
            <a:r>
              <a:rPr lang="en-US" sz="4400">
                <a:latin typeface="Times New Roman" panose="02020603050405020304" charset="0"/>
                <a:cs typeface="Times New Roman" panose="02020603050405020304" charset="0"/>
              </a:rPr>
              <a:t>2)Hypothalamus:</a:t>
            </a:r>
          </a:p>
          <a:p>
            <a:r>
              <a:rPr lang="en-US" sz="4400">
                <a:latin typeface="Times New Roman" panose="02020603050405020304" charset="0"/>
                <a:cs typeface="Times New Roman" panose="02020603050405020304" charset="0"/>
              </a:rPr>
              <a:t>There is facilitatory area in the hypothalamus.</a:t>
            </a:r>
          </a:p>
          <a:p>
            <a:r>
              <a:rPr lang="en-US" sz="4400">
                <a:latin typeface="Times New Roman" panose="02020603050405020304" charset="0"/>
                <a:cs typeface="Times New Roman" panose="02020603050405020304" charset="0"/>
              </a:rPr>
              <a:t>3)Midbrain: Inhibition.</a:t>
            </a:r>
          </a:p>
          <a:p>
            <a:r>
              <a:rPr lang="en-US" sz="4400">
                <a:latin typeface="Times New Roman" panose="02020603050405020304" charset="0"/>
                <a:cs typeface="Times New Roman" panose="02020603050405020304" charset="0"/>
              </a:rPr>
              <a:t>4)Pons: Facilitation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a:sym typeface="+mn-ea"/>
              </a:rPr>
              <a:t>Mechanism of voluntary control of micturition</a:t>
            </a:r>
            <a:r>
              <a:rPr lang="en-US"/>
              <a:t/>
            </a:r>
            <a:br>
              <a:rPr lang="en-US"/>
            </a:br>
            <a:r>
              <a:rPr lang="en-US"/>
              <a:t/>
            </a:r>
            <a:br>
              <a:rPr lang="en-US"/>
            </a:br>
            <a:endParaRPr lang="en-US"/>
          </a:p>
        </p:txBody>
      </p:sp>
      <p:sp>
        <p:nvSpPr>
          <p:cNvPr id="8" name="Content Placeholder 7"/>
          <p:cNvSpPr>
            <a:spLocks noGrp="1"/>
          </p:cNvSpPr>
          <p:nvPr>
            <p:ph idx="1"/>
          </p:nvPr>
        </p:nvSpPr>
        <p:spPr>
          <a:xfrm>
            <a:off x="550545" y="1431925"/>
            <a:ext cx="10803255" cy="4093210"/>
          </a:xfrm>
        </p:spPr>
        <p:txBody>
          <a:bodyPr>
            <a:normAutofit fontScale="60000"/>
          </a:bodyPr>
          <a:lstStyle/>
          <a:p>
            <a:r>
              <a:rPr lang="en-US" sz="4000">
                <a:latin typeface="Times New Roman" panose="02020603050405020304" charset="0"/>
                <a:cs typeface="Times New Roman" panose="02020603050405020304" charset="0"/>
              </a:rPr>
              <a:t>Filling of the bladder beyond 300 -400 ml</a:t>
            </a:r>
          </a:p>
          <a:p>
            <a:endParaRPr lang="en-US" sz="4000">
              <a:latin typeface="Times New Roman" panose="02020603050405020304" charset="0"/>
              <a:cs typeface="Times New Roman" panose="02020603050405020304" charset="0"/>
            </a:endParaRPr>
          </a:p>
          <a:p>
            <a:pPr marL="0" indent="0">
              <a:buNone/>
            </a:pPr>
            <a:endParaRPr lang="en-US" sz="4000">
              <a:latin typeface="Times New Roman" panose="02020603050405020304" charset="0"/>
              <a:cs typeface="Times New Roman" panose="02020603050405020304" charset="0"/>
            </a:endParaRPr>
          </a:p>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Stretching of sensory stretch receptors</a:t>
            </a:r>
          </a:p>
          <a:p>
            <a:pPr marL="0" indent="0">
              <a:buNone/>
            </a:pPr>
            <a:endParaRPr lang="en-US" sz="4000">
              <a:latin typeface="Times New Roman" panose="02020603050405020304" charset="0"/>
              <a:cs typeface="Times New Roman" panose="02020603050405020304" charset="0"/>
            </a:endParaRPr>
          </a:p>
          <a:p>
            <a:endParaRPr lang="en-US" sz="4000">
              <a:latin typeface="Times New Roman" panose="02020603050405020304" charset="0"/>
              <a:cs typeface="Times New Roman" panose="02020603050405020304" charset="0"/>
            </a:endParaRPr>
          </a:p>
          <a:p>
            <a:r>
              <a:rPr lang="en-US" sz="4000">
                <a:latin typeface="Times New Roman" panose="02020603050405020304" charset="0"/>
                <a:cs typeface="Times New Roman" panose="02020603050405020304" charset="0"/>
              </a:rPr>
              <a:t>These sensory signals stimulate sacral segmentwhich is consciously appreciated by higher centers</a:t>
            </a:r>
          </a:p>
          <a:p>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p:txBody>
      </p:sp>
      <p:sp>
        <p:nvSpPr>
          <p:cNvPr id="9" name="Down Arrow 8"/>
          <p:cNvSpPr/>
          <p:nvPr/>
        </p:nvSpPr>
        <p:spPr>
          <a:xfrm>
            <a:off x="2637790" y="2207895"/>
            <a:ext cx="212725" cy="485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850515" y="3982085"/>
            <a:ext cx="196215" cy="530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a:xfrm>
            <a:off x="323215" y="1624965"/>
            <a:ext cx="5696585" cy="4486275"/>
          </a:xfrm>
        </p:spPr>
        <p:txBody>
          <a:bodyPr>
            <a:normAutofit fontScale="70000"/>
          </a:bodyPr>
          <a:lstStyle/>
          <a:p>
            <a:r>
              <a:rPr lang="en-US" b="1">
                <a:latin typeface="Times New Roman" panose="02020603050405020304" charset="0"/>
                <a:cs typeface="Times New Roman" panose="02020603050405020304" charset="0"/>
              </a:rPr>
              <a:t>Condition is Favorable-</a:t>
            </a:r>
            <a:r>
              <a:rPr lang="en-US">
                <a:latin typeface="Times New Roman" panose="02020603050405020304" charset="0"/>
                <a:cs typeface="Times New Roman" panose="02020603050405020304" charset="0"/>
              </a:rPr>
              <a:t> The cortical centers facilitate micturition by discharging signals that leads to:</a:t>
            </a:r>
          </a:p>
          <a:p>
            <a:r>
              <a:rPr lang="en-US">
                <a:latin typeface="Times New Roman" panose="02020603050405020304" charset="0"/>
                <a:cs typeface="Times New Roman" panose="02020603050405020304" charset="0"/>
              </a:rPr>
              <a:t>Stimulation (+) of sacral micturition center.</a:t>
            </a:r>
          </a:p>
          <a:p>
            <a:r>
              <a:rPr lang="en-US">
                <a:latin typeface="Times New Roman" panose="02020603050405020304" charset="0"/>
                <a:cs typeface="Times New Roman" panose="02020603050405020304" charset="0"/>
              </a:rPr>
              <a:t>Inhibition (-) of pudendal nerves </a:t>
            </a:r>
          </a:p>
          <a:p>
            <a:pPr marL="0" indent="0">
              <a:buNone/>
            </a:pPr>
            <a:r>
              <a:rPr lang="en-US">
                <a:latin typeface="Times New Roman" panose="02020603050405020304" charset="0"/>
                <a:cs typeface="Times New Roman" panose="02020603050405020304" charset="0"/>
              </a:rPr>
              <a:t>relaxation of external urethral sphincter.</a:t>
            </a:r>
          </a:p>
          <a:p>
            <a:r>
              <a:rPr lang="en-US">
                <a:latin typeface="Times New Roman" panose="02020603050405020304" charset="0"/>
                <a:cs typeface="Times New Roman" panose="02020603050405020304" charset="0"/>
              </a:rPr>
              <a:t>Contraction of anterior abdominal muscle &amp; diaphragm to increase intra-abdominal pressure </a:t>
            </a:r>
          </a:p>
          <a:p>
            <a:pPr marL="0" indent="0">
              <a:buNone/>
            </a:pPr>
            <a:r>
              <a:rPr lang="en-US">
                <a:latin typeface="Times New Roman" panose="02020603050405020304" charset="0"/>
                <a:cs typeface="Times New Roman" panose="02020603050405020304" charset="0"/>
              </a:rPr>
              <a:t> the intra-vesical pressure is increased.This intensifies the micturition reflex.</a:t>
            </a:r>
          </a:p>
          <a:p>
            <a:r>
              <a:rPr lang="en-US">
                <a:latin typeface="Times New Roman" panose="02020603050405020304" charset="0"/>
                <a:cs typeface="Times New Roman" panose="02020603050405020304" charset="0"/>
              </a:rPr>
              <a:t>RESULTS IN :</a:t>
            </a:r>
          </a:p>
          <a:p>
            <a:r>
              <a:rPr lang="en-US">
                <a:latin typeface="Times New Roman" panose="02020603050405020304" charset="0"/>
                <a:cs typeface="Times New Roman" panose="02020603050405020304" charset="0"/>
              </a:rPr>
              <a:t>Intensifies the micturition reflex </a:t>
            </a:r>
          </a:p>
        </p:txBody>
      </p:sp>
      <p:sp>
        <p:nvSpPr>
          <p:cNvPr id="6" name="Content Placeholder 5"/>
          <p:cNvSpPr>
            <a:spLocks noGrp="1"/>
          </p:cNvSpPr>
          <p:nvPr>
            <p:ph sz="half" idx="2"/>
          </p:nvPr>
        </p:nvSpPr>
        <p:spPr/>
        <p:txBody>
          <a:bodyPr>
            <a:normAutofit fontScale="70000"/>
          </a:bodyPr>
          <a:lstStyle/>
          <a:p>
            <a:r>
              <a:rPr lang="en-US" b="1">
                <a:latin typeface="Times New Roman" panose="02020603050405020304" charset="0"/>
                <a:cs typeface="Times New Roman" panose="02020603050405020304" charset="0"/>
              </a:rPr>
              <a:t>Condition is Unfavorable</a:t>
            </a:r>
          </a:p>
          <a:p>
            <a:r>
              <a:rPr lang="en-US">
                <a:latin typeface="Times New Roman" panose="02020603050405020304" charset="0"/>
                <a:cs typeface="Times New Roman" panose="02020603050405020304" charset="0"/>
              </a:rPr>
              <a:t>Higher centers will inhibit the micturition reflex</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Inhibition (-) of sacral micturition center</a:t>
            </a:r>
          </a:p>
          <a:p>
            <a:r>
              <a:rPr lang="en-US">
                <a:latin typeface="Times New Roman" panose="02020603050405020304" charset="0"/>
                <a:cs typeface="Times New Roman" panose="02020603050405020304" charset="0"/>
              </a:rPr>
              <a:t>Stimulation (+) of pudendal nerves </a:t>
            </a:r>
          </a:p>
          <a:p>
            <a:pPr marL="0" indent="0">
              <a:buNone/>
            </a:pPr>
            <a:r>
              <a:rPr lang="en-US">
                <a:latin typeface="Times New Roman" panose="02020603050405020304" charset="0"/>
                <a:cs typeface="Times New Roman" panose="02020603050405020304" charset="0"/>
              </a:rPr>
              <a:t>  Contraction of external urethral sphincter</a:t>
            </a:r>
          </a:p>
          <a:p>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RESULTS IN :</a:t>
            </a:r>
          </a:p>
          <a:p>
            <a:r>
              <a:rPr lang="en-US">
                <a:latin typeface="Times New Roman" panose="02020603050405020304" charset="0"/>
                <a:cs typeface="Times New Roman" panose="02020603050405020304" charset="0"/>
              </a:rPr>
              <a:t>Inhibit the micturition reflex - No urination</a:t>
            </a:r>
          </a:p>
        </p:txBody>
      </p:sp>
      <p:sp>
        <p:nvSpPr>
          <p:cNvPr id="2" name="Right Arrow 1"/>
          <p:cNvSpPr/>
          <p:nvPr/>
        </p:nvSpPr>
        <p:spPr>
          <a:xfrm>
            <a:off x="4260215" y="3132455"/>
            <a:ext cx="501015" cy="136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5321935" y="3903345"/>
            <a:ext cx="440055" cy="1962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0205085" y="3845560"/>
            <a:ext cx="500380" cy="75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a:latin typeface="Times New Roman" panose="02020603050405020304" charset="0"/>
                <a:cs typeface="Times New Roman" panose="02020603050405020304" charset="0"/>
              </a:rPr>
              <a:t>Mechanism of voluntary control of micturition</a:t>
            </a:r>
          </a:p>
        </p:txBody>
      </p:sp>
      <p:sp>
        <p:nvSpPr>
          <p:cNvPr id="9" name="Content Placeholder 8"/>
          <p:cNvSpPr>
            <a:spLocks noGrp="1"/>
          </p:cNvSpPr>
          <p:nvPr>
            <p:ph sz="half" idx="2"/>
          </p:nvPr>
        </p:nvSpPr>
        <p:spPr>
          <a:xfrm>
            <a:off x="6172200" y="1564640"/>
            <a:ext cx="5591175" cy="4976495"/>
          </a:xfrm>
        </p:spPr>
        <p:txBody>
          <a:bodyPr>
            <a:normAutofit lnSpcReduction="10000"/>
          </a:bodyPr>
          <a:lstStyle/>
          <a:p>
            <a:r>
              <a:rPr lang="en-US" sz="2400">
                <a:latin typeface="Times New Roman" panose="02020603050405020304" charset="0"/>
                <a:cs typeface="Times New Roman" panose="02020603050405020304" charset="0"/>
              </a:rPr>
              <a:t>1)APs generated by stretch receptors</a:t>
            </a:r>
          </a:p>
          <a:p>
            <a:r>
              <a:rPr lang="en-US" sz="2400">
                <a:latin typeface="Times New Roman" panose="02020603050405020304" charset="0"/>
                <a:cs typeface="Times New Roman" panose="02020603050405020304" charset="0"/>
              </a:rPr>
              <a:t>2)reflex arc generates APs that</a:t>
            </a:r>
          </a:p>
          <a:p>
            <a:r>
              <a:rPr lang="en-US" sz="2400">
                <a:latin typeface="Times New Roman" panose="02020603050405020304" charset="0"/>
                <a:cs typeface="Times New Roman" panose="02020603050405020304" charset="0"/>
              </a:rPr>
              <a:t>3)stimulate smooth muscle lining bladder</a:t>
            </a:r>
          </a:p>
          <a:p>
            <a:r>
              <a:rPr lang="en-US" sz="2400">
                <a:latin typeface="Times New Roman" panose="02020603050405020304" charset="0"/>
                <a:cs typeface="Times New Roman" panose="02020603050405020304" charset="0"/>
              </a:rPr>
              <a:t>4)relax internal urethral sphincter (IUS)</a:t>
            </a:r>
          </a:p>
          <a:p>
            <a:r>
              <a:rPr lang="en-US" sz="2400">
                <a:latin typeface="Times New Roman" panose="02020603050405020304" charset="0"/>
                <a:cs typeface="Times New Roman" panose="02020603050405020304" charset="0"/>
              </a:rPr>
              <a:t>5)stretch receptors also send APs to Pons</a:t>
            </a:r>
          </a:p>
          <a:p>
            <a:r>
              <a:rPr lang="en-US" sz="2400">
                <a:latin typeface="Times New Roman" panose="02020603050405020304" charset="0"/>
                <a:cs typeface="Times New Roman" panose="02020603050405020304" charset="0"/>
              </a:rPr>
              <a:t>6)if it is o.k. to urinate</a:t>
            </a:r>
          </a:p>
          <a:p>
            <a:r>
              <a:rPr lang="en-US" sz="2400">
                <a:latin typeface="Times New Roman" panose="02020603050405020304" charset="0"/>
                <a:cs typeface="Times New Roman" panose="02020603050405020304" charset="0"/>
              </a:rPr>
              <a:t>–APs from Pons excite smooth muscle of bladder and relax IUS</a:t>
            </a:r>
          </a:p>
          <a:p>
            <a:r>
              <a:rPr lang="en-US" sz="2400">
                <a:latin typeface="Times New Roman" panose="02020603050405020304" charset="0"/>
                <a:cs typeface="Times New Roman" panose="02020603050405020304" charset="0"/>
              </a:rPr>
              <a:t>–relax external urethral sphincter</a:t>
            </a:r>
          </a:p>
          <a:p>
            <a:r>
              <a:rPr lang="en-US" sz="2400">
                <a:latin typeface="Times New Roman" panose="02020603050405020304" charset="0"/>
                <a:cs typeface="Times New Roman" panose="02020603050405020304" charset="0"/>
              </a:rPr>
              <a:t>7)if not o.k. :</a:t>
            </a:r>
          </a:p>
          <a:p>
            <a:r>
              <a:rPr lang="en-US" sz="2400">
                <a:latin typeface="Times New Roman" panose="02020603050405020304" charset="0"/>
                <a:cs typeface="Times New Roman" panose="02020603050405020304" charset="0"/>
              </a:rPr>
              <a:t>–APs from Pons keep external urethral sphincter contracted</a:t>
            </a:r>
          </a:p>
        </p:txBody>
      </p:sp>
      <p:pic>
        <p:nvPicPr>
          <p:cNvPr id="31" name="image75.jpeg" descr="Figure 23"/>
          <p:cNvPicPr>
            <a:picLocks noGrp="1" noChangeAspect="1"/>
          </p:cNvPicPr>
          <p:nvPr>
            <p:ph sz="half" idx="1"/>
          </p:nvPr>
        </p:nvPicPr>
        <p:blipFill>
          <a:blip r:embed="rId2" cstate="print"/>
          <a:stretch>
            <a:fillRect/>
          </a:stretch>
        </p:blipFill>
        <p:spPr>
          <a:xfrm>
            <a:off x="838200" y="2226945"/>
            <a:ext cx="5181600" cy="3489325"/>
          </a:xfrm>
          <a:prstGeom prst="rect">
            <a:avLst/>
          </a:prstGeom>
        </p:spPr>
      </p:pic>
      <p:pic>
        <p:nvPicPr>
          <p:cNvPr id="2" name="image75.jpeg" descr="Figure 23"/>
          <p:cNvPicPr>
            <a:picLocks noChangeAspect="1"/>
          </p:cNvPicPr>
          <p:nvPr/>
        </p:nvPicPr>
        <p:blipFill>
          <a:blip r:embed="rId3" cstate="print"/>
          <a:stretch>
            <a:fillRect/>
          </a:stretch>
        </p:blipFill>
        <p:spPr>
          <a:xfrm>
            <a:off x="18415" y="1565275"/>
            <a:ext cx="6153785" cy="514413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r>
              <a:rPr lang="en-US">
                <a:latin typeface="Times New Roman" panose="02020603050405020304" charset="0"/>
                <a:cs typeface="Times New Roman" panose="02020603050405020304" charset="0"/>
              </a:rPr>
              <a:t>As the impulses flow through the afferent part of pelvic nerve other impulses travel to pons in the brain. </a:t>
            </a:r>
          </a:p>
          <a:p>
            <a:r>
              <a:rPr lang="en-US">
                <a:latin typeface="Times New Roman" panose="02020603050405020304" charset="0"/>
                <a:cs typeface="Times New Roman" panose="02020603050405020304" charset="0"/>
              </a:rPr>
              <a:t>If you want to urinate, pons will stimulate parasympathetic and inhibit pudendal nerve to open external sphincter. in the other hand, </a:t>
            </a:r>
          </a:p>
          <a:p>
            <a:r>
              <a:rPr lang="en-US">
                <a:latin typeface="Times New Roman" panose="02020603050405020304" charset="0"/>
                <a:cs typeface="Times New Roman" panose="02020603050405020304" charset="0"/>
              </a:rPr>
              <a:t>If you don’t want to urinate pons will inhibit parasympathetic and stimulate pudendal nerve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atin typeface="Times New Roman" panose="02020603050405020304" charset="0"/>
                <a:cs typeface="Times New Roman" panose="02020603050405020304" charset="0"/>
              </a:rPr>
              <a:t>Reflex &amp; voluntary control of micturition</a:t>
            </a:r>
          </a:p>
        </p:txBody>
      </p:sp>
      <p:pic>
        <p:nvPicPr>
          <p:cNvPr id="33" name="image88.jpeg"/>
          <p:cNvPicPr>
            <a:picLocks noGrp="1" noChangeAspect="1"/>
          </p:cNvPicPr>
          <p:nvPr>
            <p:ph idx="1"/>
          </p:nvPr>
        </p:nvPicPr>
        <p:blipFill>
          <a:blip r:embed="rId2" cstate="print"/>
          <a:stretch>
            <a:fillRect/>
          </a:stretch>
        </p:blipFill>
        <p:spPr>
          <a:xfrm>
            <a:off x="519430" y="1579245"/>
            <a:ext cx="11155680" cy="513143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128395" y="457200"/>
            <a:ext cx="9253855" cy="932815"/>
          </a:xfrm>
        </p:spPr>
        <p:txBody>
          <a:bodyPr/>
          <a:lstStyle/>
          <a:p>
            <a:r>
              <a:rPr lang="en-US" b="1"/>
              <a:t>Disturbances (Abnormalities) of Micturition</a:t>
            </a:r>
          </a:p>
        </p:txBody>
      </p:sp>
      <p:graphicFrame>
        <p:nvGraphicFramePr>
          <p:cNvPr id="10" name="Table 9"/>
          <p:cNvGraphicFramePr/>
          <p:nvPr/>
        </p:nvGraphicFramePr>
        <p:xfrm>
          <a:off x="429895" y="1525905"/>
          <a:ext cx="5337810" cy="4756785"/>
        </p:xfrm>
        <a:graphic>
          <a:graphicData uri="http://schemas.openxmlformats.org/drawingml/2006/table">
            <a:tbl>
              <a:tblPr firstRow="1" bandRow="1">
                <a:tableStyleId>{5940675A-B579-460E-94D1-54222C63F5DA}</a:tableStyleId>
              </a:tblPr>
              <a:tblGrid>
                <a:gridCol w="5337810"/>
              </a:tblGrid>
              <a:tr h="934085">
                <a:tc>
                  <a:txBody>
                    <a:bodyPr/>
                    <a:lstStyle/>
                    <a:p>
                      <a:pPr indent="0" algn="ctr">
                        <a:buNone/>
                      </a:pPr>
                      <a:r>
                        <a:rPr lang="en-US" sz="1400" b="0">
                          <a:latin typeface="Gill Sans MT" panose="020B0502020104020203" charset="0"/>
                          <a:cs typeface="Gill Sans MT" panose="020B0502020104020203" charset="0"/>
                        </a:rPr>
                        <a:t>Denervation of the afferent supply only suchas in :</a:t>
                      </a:r>
                      <a:r>
                        <a:rPr lang="en-US" b="0">
                          <a:solidFill>
                            <a:srgbClr val="FF0000"/>
                          </a:solidFill>
                          <a:latin typeface="Gill Sans MT" panose="020B0502020104020203" charset="0"/>
                          <a:cs typeface="Gill Sans MT" panose="020B0502020104020203" charset="0"/>
                        </a:rPr>
                        <a:t>Tabes Dorsalis </a:t>
                      </a:r>
                      <a:r>
                        <a:rPr lang="en-US" b="0" i="1">
                          <a:latin typeface="Gill Sans MT" panose="020B0502020104020203" charset="0"/>
                          <a:cs typeface="Gill Sans MT" panose="020B0502020104020203" charset="0"/>
                        </a:rPr>
                        <a:t>(tabetic bladder)</a:t>
                      </a:r>
                      <a:endParaRPr lang="en-US" sz="1400" b="0">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DF6EF"/>
                    </a:solidFill>
                  </a:tcPr>
                </a:tc>
              </a:tr>
              <a:tr h="750570">
                <a:tc>
                  <a:txBody>
                    <a:bodyPr/>
                    <a:lstStyle/>
                    <a:p>
                      <a:pPr indent="0" algn="ctr">
                        <a:buNone/>
                      </a:pPr>
                      <a:r>
                        <a:rPr lang="en-US" sz="1400" b="0">
                          <a:latin typeface="Gill Sans MT" panose="020B0502020104020203" charset="0"/>
                          <a:cs typeface="Gill Sans MT" panose="020B0502020104020203" charset="0"/>
                        </a:rPr>
                        <a:t>Loss of the U.B sensations and reflexmicturition</a:t>
                      </a:r>
                      <a:endParaRPr lang="en-US" sz="1400" b="0">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r>
              <a:tr h="993775">
                <a:tc>
                  <a:txBody>
                    <a:bodyPr/>
                    <a:lstStyle/>
                    <a:p>
                      <a:pPr indent="0">
                        <a:buNone/>
                      </a:pPr>
                      <a:r>
                        <a:rPr lang="en-US" sz="1600" b="0" i="1">
                          <a:latin typeface="Calibri" panose="020F0502020204030204" charset="0"/>
                          <a:cs typeface="Calibri" panose="020F0502020204030204" charset="0"/>
                        </a:rPr>
                        <a:t> </a:t>
                      </a:r>
                      <a:r>
                        <a:rPr lang="en-US" sz="1400" b="0">
                          <a:latin typeface="Gill Sans MT" panose="020B0502020104020203" charset="0"/>
                          <a:cs typeface="Gill Sans MT" panose="020B0502020104020203" charset="0"/>
                        </a:rPr>
                        <a:t>Some intrinsic responses of the smoothmuscle are retained</a:t>
                      </a:r>
                      <a:endParaRPr lang="en-US" sz="1600"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52195">
                <a:tc>
                  <a:txBody>
                    <a:bodyPr/>
                    <a:lstStyle/>
                    <a:p>
                      <a:pPr indent="0">
                        <a:buNone/>
                      </a:pPr>
                      <a:r>
                        <a:rPr lang="en-US" sz="1600" b="0" i="1">
                          <a:latin typeface="Calibri" panose="020F0502020204030204" charset="0"/>
                          <a:cs typeface="Calibri" panose="020F0502020204030204" charset="0"/>
                        </a:rPr>
                        <a:t> </a:t>
                      </a:r>
                      <a:r>
                        <a:rPr lang="en-US" sz="1400" b="0" i="1">
                          <a:latin typeface="Calibri" panose="020F0502020204030204" charset="0"/>
                          <a:cs typeface="Calibri" panose="020F0502020204030204" charset="0"/>
                        </a:rPr>
                        <a:t> </a:t>
                      </a:r>
                      <a:r>
                        <a:rPr lang="en-US" sz="1400" b="0">
                          <a:latin typeface="Gill Sans MT" panose="020B0502020104020203" charset="0"/>
                          <a:cs typeface="Gill Sans MT" panose="020B0502020104020203" charset="0"/>
                        </a:rPr>
                        <a:t>The bladder becomes distended, thin walled &amp; hypotonic(</a:t>
                      </a:r>
                      <a:r>
                        <a:rPr lang="en-US" sz="1400" b="0">
                          <a:solidFill>
                            <a:srgbClr val="1F487C"/>
                          </a:solidFill>
                          <a:latin typeface="Gill Sans MT" panose="020B0502020104020203" charset="0"/>
                          <a:cs typeface="Gill Sans MT" panose="020B0502020104020203" charset="0"/>
                        </a:rPr>
                        <a:t>atonic bladder</a:t>
                      </a:r>
                      <a:r>
                        <a:rPr lang="en-US" sz="1400" b="0">
                          <a:latin typeface="Gill Sans MT" panose="020B0502020104020203" charset="0"/>
                          <a:cs typeface="Gill Sans MT" panose="020B0502020104020203" charset="0"/>
                        </a:rPr>
                        <a:t>)</a:t>
                      </a:r>
                      <a:endParaRPr lang="en-US" sz="1600"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26160">
                <a:tc>
                  <a:txBody>
                    <a:bodyPr/>
                    <a:lstStyle/>
                    <a:p>
                      <a:pPr indent="0">
                        <a:buNone/>
                      </a:pPr>
                      <a:r>
                        <a:rPr lang="en-US" b="0" i="1">
                          <a:latin typeface="Calibri" panose="020F0502020204030204" charset="0"/>
                          <a:cs typeface="Calibri" panose="020F0502020204030204" charset="0"/>
                        </a:rPr>
                        <a:t> </a:t>
                      </a:r>
                      <a:r>
                        <a:rPr lang="en-US" sz="1400" b="0">
                          <a:latin typeface="Gill Sans MT" panose="020B0502020104020203" charset="0"/>
                          <a:cs typeface="Gill Sans MT" panose="020B0502020104020203" charset="0"/>
                        </a:rPr>
                        <a:t>There is retention with overflow. i.e. </a:t>
                      </a:r>
                      <a:r>
                        <a:rPr lang="en-US" sz="1400" b="0" i="1">
                          <a:solidFill>
                            <a:srgbClr val="FF0000"/>
                          </a:solidFill>
                          <a:latin typeface="Gill Sans MT" panose="020B0502020104020203" charset="0"/>
                          <a:cs typeface="Gill Sans MT" panose="020B0502020104020203" charset="0"/>
                        </a:rPr>
                        <a:t>dribbling of urine </a:t>
                      </a:r>
                      <a:r>
                        <a:rPr lang="en-US" sz="1400" b="0">
                          <a:latin typeface="Gill Sans MT" panose="020B0502020104020203" charset="0"/>
                          <a:cs typeface="Gill Sans MT" panose="020B0502020104020203" charset="0"/>
                        </a:rPr>
                        <a:t>when the bladder becomes over filled.</a:t>
                      </a:r>
                      <a:endParaRPr lang="en-US"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12" name="Text Box 111"/>
          <p:cNvSpPr txBox="1"/>
          <p:nvPr/>
        </p:nvSpPr>
        <p:spPr>
          <a:xfrm>
            <a:off x="4331335" y="5799455"/>
            <a:ext cx="5080000" cy="275590"/>
          </a:xfrm>
          <a:prstGeom prst="rect">
            <a:avLst/>
          </a:prstGeom>
          <a:noFill/>
          <a:ln w="9525">
            <a:noFill/>
          </a:ln>
        </p:spPr>
        <p:txBody>
          <a:bodyPr>
            <a:spAutoFit/>
          </a:bodyPr>
          <a:lstStyle/>
          <a:p>
            <a:pPr indent="0"/>
            <a:r>
              <a:rPr lang="en-US" sz="1200" b="0">
                <a:latin typeface="Calibri" panose="020F0502020204030204" charset="0"/>
              </a:rPr>
              <a:t> </a:t>
            </a:r>
            <a:endParaRPr lang="en-US"/>
          </a:p>
        </p:txBody>
      </p:sp>
      <p:graphicFrame>
        <p:nvGraphicFramePr>
          <p:cNvPr id="11" name="Content Placeholder 10"/>
          <p:cNvGraphicFramePr>
            <a:graphicFrameLocks noGrp="1"/>
          </p:cNvGraphicFramePr>
          <p:nvPr>
            <p:ph idx="1"/>
          </p:nvPr>
        </p:nvGraphicFramePr>
        <p:xfrm>
          <a:off x="6184900" y="1631950"/>
          <a:ext cx="5595620" cy="4650740"/>
        </p:xfrm>
        <a:graphic>
          <a:graphicData uri="http://schemas.openxmlformats.org/drawingml/2006/table">
            <a:tbl>
              <a:tblPr firstRow="1" bandRow="1">
                <a:tableStyleId>{5940675A-B579-460E-94D1-54222C63F5DA}</a:tableStyleId>
              </a:tblPr>
              <a:tblGrid>
                <a:gridCol w="5595620"/>
              </a:tblGrid>
              <a:tr h="852805">
                <a:tc>
                  <a:txBody>
                    <a:bodyPr/>
                    <a:lstStyle/>
                    <a:p>
                      <a:pPr indent="0">
                        <a:buNone/>
                      </a:pPr>
                      <a:r>
                        <a:rPr lang="en-US" sz="1400" b="0" i="1">
                          <a:latin typeface="Calibri" panose="020F0502020204030204" charset="0"/>
                          <a:cs typeface="Calibri" panose="020F0502020204030204" charset="0"/>
                        </a:rPr>
                        <a:t> </a:t>
                      </a:r>
                      <a:r>
                        <a:rPr lang="en-US" sz="1300" b="0">
                          <a:latin typeface="Gill Sans MT" panose="020B0502020104020203" charset="0"/>
                          <a:cs typeface="Gill Sans MT" panose="020B0502020104020203" charset="0"/>
                        </a:rPr>
                        <a:t>Denervation of both afferent and efferent nerve supply such as in</a:t>
                      </a:r>
                      <a:r>
                        <a:rPr lang="en-US" sz="1300" b="0">
                          <a:solidFill>
                            <a:srgbClr val="FF0000"/>
                          </a:solidFill>
                          <a:latin typeface="Gill Sans MT" panose="020B0502020104020203" charset="0"/>
                          <a:cs typeface="Gill Sans MT" panose="020B0502020104020203" charset="0"/>
                        </a:rPr>
                        <a:t>tumor </a:t>
                      </a:r>
                      <a:r>
                        <a:rPr lang="en-US" sz="1300" b="0">
                          <a:latin typeface="Gill Sans MT" panose="020B0502020104020203" charset="0"/>
                          <a:cs typeface="Gill Sans MT" panose="020B0502020104020203" charset="0"/>
                        </a:rPr>
                        <a:t>or injury to </a:t>
                      </a:r>
                      <a:r>
                        <a:rPr lang="en-US" sz="1300" b="0">
                          <a:solidFill>
                            <a:srgbClr val="FF0000"/>
                          </a:solidFill>
                          <a:latin typeface="Gill Sans MT" panose="020B0502020104020203" charset="0"/>
                          <a:cs typeface="Gill Sans MT" panose="020B0502020104020203" charset="0"/>
                        </a:rPr>
                        <a:t>cauda equina</a:t>
                      </a:r>
                      <a:endParaRPr lang="en-US" sz="1400"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DF6EF"/>
                    </a:solidFill>
                  </a:tcPr>
                </a:tc>
              </a:tr>
              <a:tr h="572770">
                <a:tc>
                  <a:txBody>
                    <a:bodyPr/>
                    <a:lstStyle/>
                    <a:p>
                      <a:pPr indent="0">
                        <a:buNone/>
                      </a:pPr>
                      <a:r>
                        <a:rPr lang="en-US" sz="1200" b="0" i="1">
                          <a:latin typeface="Calibri" panose="020F0502020204030204" charset="0"/>
                          <a:cs typeface="Calibri" panose="020F0502020204030204" charset="0"/>
                        </a:rPr>
                        <a:t> </a:t>
                      </a:r>
                      <a:r>
                        <a:rPr lang="en-US" sz="1300" b="0">
                          <a:latin typeface="Gill Sans MT" panose="020B0502020104020203" charset="0"/>
                          <a:cs typeface="Gill Sans MT" panose="020B0502020104020203" charset="0"/>
                        </a:rPr>
                        <a:t>Abolished (canceled ) reflexes</a:t>
                      </a:r>
                      <a:endParaRPr lang="en-US" sz="1200"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r>
              <a:tr h="876935">
                <a:tc>
                  <a:txBody>
                    <a:bodyPr/>
                    <a:lstStyle/>
                    <a:p>
                      <a:pPr indent="0">
                        <a:buNone/>
                      </a:pPr>
                      <a:r>
                        <a:rPr lang="en-US" sz="1400" b="0" i="1">
                          <a:latin typeface="Calibri" panose="020F0502020204030204" charset="0"/>
                          <a:cs typeface="Calibri" panose="020F0502020204030204" charset="0"/>
                        </a:rPr>
                        <a:t> </a:t>
                      </a:r>
                      <a:r>
                        <a:rPr lang="en-US" sz="1300" b="0" i="1">
                          <a:latin typeface="Calibri" panose="020F0502020204030204" charset="0"/>
                          <a:cs typeface="Calibri" panose="020F0502020204030204" charset="0"/>
                        </a:rPr>
                        <a:t> </a:t>
                      </a:r>
                      <a:r>
                        <a:rPr lang="en-US" sz="1300" b="0">
                          <a:latin typeface="Gill Sans MT" panose="020B0502020104020203" charset="0"/>
                          <a:cs typeface="Gill Sans MT" panose="020B0502020104020203" charset="0"/>
                        </a:rPr>
                        <a:t>Increase in the intrinsic responses of the smooth muscles</a:t>
                      </a:r>
                      <a:endParaRPr lang="en-US" sz="1400"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471930">
                <a:tc>
                  <a:txBody>
                    <a:bodyPr/>
                    <a:lstStyle/>
                    <a:p>
                      <a:pPr indent="0">
                        <a:buNone/>
                      </a:pPr>
                      <a:r>
                        <a:rPr lang="en-US" sz="1400" b="0" i="1">
                          <a:latin typeface="Calibri" panose="020F0502020204030204" charset="0"/>
                          <a:cs typeface="Calibri" panose="020F0502020204030204" charset="0"/>
                        </a:rPr>
                        <a:t> </a:t>
                      </a:r>
                      <a:r>
                        <a:rPr lang="en-US" sz="1300" b="0" i="1">
                          <a:latin typeface="Calibri" panose="020F0502020204030204" charset="0"/>
                          <a:cs typeface="Calibri" panose="020F0502020204030204" charset="0"/>
                        </a:rPr>
                        <a:t> </a:t>
                      </a:r>
                      <a:r>
                        <a:rPr lang="en-US" sz="1300" b="0">
                          <a:solidFill>
                            <a:srgbClr val="1F487C"/>
                          </a:solidFill>
                          <a:latin typeface="Gill Sans MT" panose="020B0502020104020203" charset="0"/>
                          <a:cs typeface="Gill Sans MT" panose="020B0502020104020203" charset="0"/>
                        </a:rPr>
                        <a:t>Hypertonic bladder </a:t>
                      </a:r>
                      <a:r>
                        <a:rPr lang="en-US" sz="1300" b="0">
                          <a:latin typeface="Gill Sans MT" panose="020B0502020104020203" charset="0"/>
                          <a:cs typeface="Gill Sans MT" panose="020B0502020104020203" charset="0"/>
                        </a:rPr>
                        <a:t>due to denervation hypersensitivity because :</a:t>
                      </a:r>
                    </a:p>
                    <a:p>
                      <a:pPr indent="0">
                        <a:buNone/>
                      </a:pPr>
                      <a:r>
                        <a:rPr lang="en-US" sz="1300" b="0">
                          <a:latin typeface="Wingdings" panose="05000000000000000000" charset="0"/>
                          <a:cs typeface="Wingdings" panose="05000000000000000000" charset="0"/>
                        </a:rPr>
                        <a:t>à</a:t>
                      </a:r>
                      <a:r>
                        <a:rPr lang="en-US" sz="1300" b="0">
                          <a:latin typeface="Times New Roman" panose="02020603050405020304" charset="0"/>
                          <a:cs typeface="Times New Roman" panose="02020603050405020304" charset="0"/>
                        </a:rPr>
                        <a:t> </a:t>
                      </a:r>
                      <a:r>
                        <a:rPr lang="en-US" sz="1300" b="0">
                          <a:latin typeface="Gill Sans MT" panose="020B0502020104020203" charset="0"/>
                          <a:cs typeface="Gill Sans MT" panose="020B0502020104020203" charset="0"/>
                        </a:rPr>
                        <a:t>Decreased degradation of Ach by process of reuptake.</a:t>
                      </a:r>
                    </a:p>
                    <a:p>
                      <a:pPr indent="0">
                        <a:buNone/>
                      </a:pPr>
                      <a:r>
                        <a:rPr lang="en-US" sz="1300" b="0">
                          <a:latin typeface="Wingdings" panose="05000000000000000000" charset="0"/>
                          <a:cs typeface="Wingdings" panose="05000000000000000000" charset="0"/>
                        </a:rPr>
                        <a:t>à</a:t>
                      </a:r>
                      <a:r>
                        <a:rPr lang="en-US" sz="1300" b="0">
                          <a:latin typeface="Times New Roman" panose="02020603050405020304" charset="0"/>
                          <a:cs typeface="Times New Roman" panose="02020603050405020304" charset="0"/>
                        </a:rPr>
                        <a:t> </a:t>
                      </a:r>
                      <a:r>
                        <a:rPr lang="en-US" sz="1300" b="0">
                          <a:latin typeface="Gill Sans MT" panose="020B0502020104020203" charset="0"/>
                          <a:cs typeface="Gill Sans MT" panose="020B0502020104020203" charset="0"/>
                        </a:rPr>
                        <a:t>Decreased cholinesterase in the tissue</a:t>
                      </a:r>
                    </a:p>
                    <a:p>
                      <a:pPr indent="0">
                        <a:buNone/>
                      </a:pPr>
                      <a:r>
                        <a:rPr lang="en-US" sz="1300" b="0">
                          <a:latin typeface="Wingdings" panose="05000000000000000000" charset="0"/>
                          <a:cs typeface="Wingdings" panose="05000000000000000000" charset="0"/>
                        </a:rPr>
                        <a:t>à</a:t>
                      </a:r>
                      <a:r>
                        <a:rPr lang="en-US" sz="1300" b="0">
                          <a:latin typeface="Times New Roman" panose="02020603050405020304" charset="0"/>
                          <a:cs typeface="Times New Roman" panose="02020603050405020304" charset="0"/>
                        </a:rPr>
                        <a:t> </a:t>
                      </a:r>
                      <a:r>
                        <a:rPr lang="en-US" sz="1300" b="0">
                          <a:latin typeface="Gill Sans MT" panose="020B0502020104020203" charset="0"/>
                          <a:cs typeface="Gill Sans MT" panose="020B0502020104020203" charset="0"/>
                        </a:rPr>
                        <a:t>Increased number of cholinergic receptors</a:t>
                      </a:r>
                      <a:endParaRPr lang="en-US" sz="1400"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76300">
                <a:tc>
                  <a:txBody>
                    <a:bodyPr/>
                    <a:lstStyle/>
                    <a:p>
                      <a:pPr indent="0">
                        <a:buNone/>
                      </a:pPr>
                      <a:r>
                        <a:rPr lang="en-US" sz="1400" b="0" i="1">
                          <a:latin typeface="Calibri" panose="020F0502020204030204" charset="0"/>
                          <a:cs typeface="Calibri" panose="020F0502020204030204" charset="0"/>
                        </a:rPr>
                        <a:t> </a:t>
                      </a:r>
                      <a:r>
                        <a:rPr lang="en-US" sz="1300" b="0">
                          <a:latin typeface="Gill Sans MT" panose="020B0502020104020203" charset="0"/>
                          <a:cs typeface="Gill Sans MT" panose="020B0502020104020203" charset="0"/>
                        </a:rPr>
                        <a:t>This condition is associated with uncontrolled periodic micturition about </a:t>
                      </a:r>
                      <a:r>
                        <a:rPr lang="en-US" sz="1300" b="0">
                          <a:solidFill>
                            <a:srgbClr val="FF0000"/>
                          </a:solidFill>
                          <a:latin typeface="Gill Sans MT" panose="020B0502020104020203" charset="0"/>
                          <a:cs typeface="Gill Sans MT" panose="020B0502020104020203" charset="0"/>
                        </a:rPr>
                        <a:t>25 – 100 </a:t>
                      </a:r>
                      <a:r>
                        <a:rPr lang="en-US" sz="1300" b="0">
                          <a:latin typeface="Gill Sans MT" panose="020B0502020104020203" charset="0"/>
                          <a:cs typeface="Gill Sans MT" panose="020B0502020104020203" charset="0"/>
                        </a:rPr>
                        <a:t>ml at a time</a:t>
                      </a:r>
                      <a:endParaRPr lang="en-US" sz="1400" b="0" i="1">
                        <a:latin typeface="Calibri" panose="020F0502020204030204" charset="0"/>
                        <a:ea typeface="Calibri" panose="020F0502020204030204" charset="0"/>
                        <a:cs typeface="Calibri" panose="020F05020202040302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Down Arrow 2"/>
          <p:cNvSpPr/>
          <p:nvPr/>
        </p:nvSpPr>
        <p:spPr>
          <a:xfrm>
            <a:off x="2774315" y="3744595"/>
            <a:ext cx="181610" cy="5156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2774315" y="4724400"/>
            <a:ext cx="182245" cy="485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7491095" y="2677160"/>
            <a:ext cx="211455" cy="349250"/>
          </a:xfrm>
          <a:prstGeom prst="downArrow">
            <a:avLst>
              <a:gd name="adj1" fmla="val 5015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7915275" y="3466465"/>
            <a:ext cx="211455" cy="469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2880995" y="2813685"/>
            <a:ext cx="180975" cy="3340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8233410" y="4816475"/>
            <a:ext cx="151130" cy="5308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Disturbances (Abnormalities) of Micturition</a:t>
            </a:r>
          </a:p>
        </p:txBody>
      </p:sp>
      <p:sp>
        <p:nvSpPr>
          <p:cNvPr id="8" name="Content Placeholder 7"/>
          <p:cNvSpPr>
            <a:spLocks noGrp="1"/>
          </p:cNvSpPr>
          <p:nvPr>
            <p:ph idx="1"/>
          </p:nvPr>
        </p:nvSpPr>
        <p:spPr/>
        <p:txBody>
          <a:bodyPr/>
          <a:lstStyle/>
          <a:p>
            <a:r>
              <a:rPr lang="en-US">
                <a:latin typeface="Times New Roman" panose="02020603050405020304" charset="0"/>
                <a:cs typeface="Times New Roman" panose="02020603050405020304" charset="0"/>
              </a:rPr>
              <a:t>Tabes dorsalis is a late manifestation of untreated syphilis and is characterized by a triad of clinical symptoms namely gait unsteadiness, lightning pains and urinary incontinence. </a:t>
            </a:r>
          </a:p>
          <a:p>
            <a:r>
              <a:rPr lang="en-US">
                <a:latin typeface="Times New Roman" panose="02020603050405020304" charset="0"/>
                <a:cs typeface="Times New Roman" panose="02020603050405020304" charset="0"/>
              </a:rPr>
              <a:t>It occurs due to a slow and progressive degeneration of nerve cells and fibers in spinal cord. </a:t>
            </a:r>
          </a:p>
          <a:p>
            <a:r>
              <a:rPr lang="en-US">
                <a:latin typeface="Times New Roman" panose="02020603050405020304" charset="0"/>
                <a:cs typeface="Times New Roman" panose="02020603050405020304" charset="0"/>
              </a:rPr>
              <a:t>It is one of the forms of tertiary syphilis or neurosyphilis.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838200" y="1127760"/>
          <a:ext cx="10515600" cy="4742815"/>
        </p:xfrm>
        <a:graphic>
          <a:graphicData uri="http://schemas.openxmlformats.org/drawingml/2006/table">
            <a:tbl>
              <a:tblPr firstRow="1" bandRow="1">
                <a:tableStyleId>{5940675A-B579-460E-94D1-54222C63F5DA}</a:tableStyleId>
              </a:tblPr>
              <a:tblGrid>
                <a:gridCol w="1988185"/>
                <a:gridCol w="4497705"/>
                <a:gridCol w="4029710"/>
              </a:tblGrid>
              <a:tr h="505460">
                <a:tc>
                  <a:txBody>
                    <a:bodyPr/>
                    <a:lstStyle/>
                    <a:p>
                      <a:pPr indent="0">
                        <a:buNone/>
                      </a:pPr>
                      <a:endParaRPr lang="en-US" sz="1200" b="0">
                        <a:latin typeface="Times New Roman" panose="02020603050405020304" charset="0"/>
                        <a:ea typeface="Times New Roman" panose="02020603050405020304" charset="0"/>
                        <a:cs typeface="Times New Roman" panose="02020603050405020304" charset="0"/>
                      </a:endParaRPr>
                    </a:p>
                  </a:txBody>
                  <a:tcPr marL="0" marR="0" marT="0" marB="0">
                    <a:lnL>
                      <a:noFill/>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c gridSpan="2">
                  <a:txBody>
                    <a:bodyPr/>
                    <a:lstStyle/>
                    <a:p>
                      <a:pPr indent="0" algn="ctr">
                        <a:buNone/>
                      </a:pPr>
                      <a:r>
                        <a:rPr lang="en-US" sz="1600" b="1">
                          <a:solidFill>
                            <a:srgbClr val="1F487C"/>
                          </a:solidFill>
                          <a:latin typeface="Gill Sans MT" panose="020B0502020104020203" charset="0"/>
                          <a:cs typeface="Gill Sans MT" panose="020B0502020104020203" charset="0"/>
                        </a:rPr>
                        <a:t>ABNORMALITIES OF MICTURITION</a:t>
                      </a:r>
                      <a:endParaRPr lang="en-US" sz="1600" b="1">
                        <a:solidFill>
                          <a:srgbClr val="1F487C"/>
                        </a:solidFill>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DF6EF"/>
                    </a:solidFill>
                  </a:tcPr>
                </a:tc>
                <a:tc hMerge="1">
                  <a:txBody>
                    <a:bodyPr/>
                    <a:lstStyle/>
                    <a:p>
                      <a:endParaRPr lang="en-US"/>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36245">
                <a:tc>
                  <a:txBody>
                    <a:bodyPr/>
                    <a:lstStyle/>
                    <a:p>
                      <a:pPr indent="0">
                        <a:buNone/>
                      </a:pPr>
                      <a:r>
                        <a:rPr lang="en-US" sz="100" b="0">
                          <a:latin typeface="Calibri" panose="020F0502020204030204" charset="0"/>
                          <a:cs typeface="Calibri" panose="020F0502020204030204" charset="0"/>
                        </a:rPr>
                        <a:t> </a:t>
                      </a:r>
                      <a:endParaRPr lang="en-US" sz="100" b="0">
                        <a:latin typeface="Calibri" panose="020F0502020204030204" charset="0"/>
                        <a:ea typeface="Calibri" panose="020F0502020204030204" charset="0"/>
                        <a:cs typeface="Calibri" panose="020F0502020204030204" charset="0"/>
                      </a:endParaRPr>
                    </a:p>
                  </a:txBody>
                  <a:tcPr marL="0" marR="0" marT="0" marB="0">
                    <a:lnL>
                      <a:noFill/>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600" b="1">
                          <a:latin typeface="Gill Sans MT" panose="020B0502020104020203" charset="0"/>
                          <a:cs typeface="Gill Sans MT" panose="020B0502020104020203" charset="0"/>
                        </a:rPr>
                        <a:t>ATONIC BLADDER</a:t>
                      </a:r>
                      <a:endParaRPr lang="en-US" sz="1600"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c>
                  <a:txBody>
                    <a:bodyPr/>
                    <a:lstStyle/>
                    <a:p>
                      <a:pPr indent="0">
                        <a:buNone/>
                      </a:pPr>
                      <a:r>
                        <a:rPr lang="en-US" sz="1600" b="1">
                          <a:latin typeface="Gill Sans MT" panose="020B0502020104020203" charset="0"/>
                          <a:cs typeface="Gill Sans MT" panose="020B0502020104020203" charset="0"/>
                        </a:rPr>
                        <a:t>AUTOMATIC BLADDER</a:t>
                      </a:r>
                      <a:endParaRPr lang="en-US" sz="1600"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r>
              <a:tr h="1691005">
                <a:tc>
                  <a:txBody>
                    <a:bodyPr/>
                    <a:lstStyle/>
                    <a:p>
                      <a:pPr indent="0">
                        <a:buNone/>
                      </a:pPr>
                      <a:r>
                        <a:rPr lang="en-US" sz="2500" b="1">
                          <a:latin typeface="Gill Sans MT" panose="020B0502020104020203" charset="0"/>
                          <a:cs typeface="Gill Sans MT" panose="020B0502020104020203" charset="0"/>
                        </a:rPr>
                        <a:t> </a:t>
                      </a:r>
                      <a:r>
                        <a:rPr lang="en-US" sz="1600" b="1">
                          <a:latin typeface="Gill Sans MT" panose="020B0502020104020203" charset="0"/>
                          <a:cs typeface="Gill Sans MT" panose="020B0502020104020203" charset="0"/>
                        </a:rPr>
                        <a:t>Lesion</a:t>
                      </a:r>
                      <a:endParaRPr lang="en-US" sz="2500"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600" b="0">
                          <a:latin typeface="Gill Sans MT" panose="020B0502020104020203" charset="0"/>
                          <a:cs typeface="Gill Sans MT" panose="020B0502020104020203" charset="0"/>
                        </a:rPr>
                        <a:t>Sensory nerve fibers from the bladder to the spinal cord are destroyed Crush injury to the sacral region of the spinal cord </a:t>
                      </a:r>
                      <a:r>
                        <a:rPr lang="en-US" sz="1600" b="0" i="1">
                          <a:latin typeface="Gill Sans MT" panose="020B0502020104020203" charset="0"/>
                          <a:cs typeface="Gill Sans MT" panose="020B0502020104020203" charset="0"/>
                        </a:rPr>
                        <a:t>and tabes dorsalis</a:t>
                      </a:r>
                      <a:endParaRPr lang="en-US" sz="1600" b="0">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Gill Sans MT" panose="020B0502020104020203" charset="0"/>
                          <a:cs typeface="Gill Sans MT" panose="020B0502020104020203" charset="0"/>
                        </a:rPr>
                        <a:t>Spinal Cord Damage </a:t>
                      </a:r>
                      <a:r>
                        <a:rPr lang="en-US" sz="1600" b="0">
                          <a:solidFill>
                            <a:srgbClr val="FF0000"/>
                          </a:solidFill>
                          <a:latin typeface="Gill Sans MT" panose="020B0502020104020203" charset="0"/>
                          <a:cs typeface="Gill Sans MT" panose="020B0502020104020203" charset="0"/>
                        </a:rPr>
                        <a:t>Above the Sacral Region </a:t>
                      </a:r>
                      <a:r>
                        <a:rPr lang="en-US" sz="1600" b="0">
                          <a:latin typeface="Gill Sans MT" panose="020B0502020104020203" charset="0"/>
                          <a:cs typeface="Gill Sans MT" panose="020B0502020104020203" charset="0"/>
                        </a:rPr>
                        <a:t>resulting in Spinal shock</a:t>
                      </a:r>
                      <a:endParaRPr lang="en-US" sz="1600" b="0">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110105">
                <a:tc>
                  <a:txBody>
                    <a:bodyPr/>
                    <a:lstStyle/>
                    <a:p>
                      <a:pPr indent="0">
                        <a:buNone/>
                      </a:pPr>
                      <a:r>
                        <a:rPr lang="en-US" b="1">
                          <a:latin typeface="Gill Sans MT" panose="020B0502020104020203" charset="0"/>
                          <a:cs typeface="Gill Sans MT" panose="020B0502020104020203" charset="0"/>
                        </a:rPr>
                        <a:t> </a:t>
                      </a:r>
                      <a:r>
                        <a:rPr lang="en-US" sz="2600" b="1">
                          <a:latin typeface="Gill Sans MT" panose="020B0502020104020203" charset="0"/>
                          <a:cs typeface="Gill Sans MT" panose="020B0502020104020203" charset="0"/>
                        </a:rPr>
                        <a:t> </a:t>
                      </a:r>
                      <a:r>
                        <a:rPr lang="en-US" sz="1600" b="1">
                          <a:latin typeface="Gill Sans MT" panose="020B0502020104020203" charset="0"/>
                          <a:cs typeface="Gill Sans MT" panose="020B0502020104020203" charset="0"/>
                        </a:rPr>
                        <a:t>Feature</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900" b="1">
                          <a:latin typeface="Gill Sans MT" panose="020B0502020104020203" charset="0"/>
                          <a:cs typeface="Gill Sans MT" panose="020B0502020104020203" charset="0"/>
                        </a:rPr>
                        <a:t> </a:t>
                      </a:r>
                      <a:r>
                        <a:rPr lang="en-US" sz="1600" b="0">
                          <a:latin typeface="Gill Sans MT" panose="020B0502020104020203" charset="0"/>
                          <a:cs typeface="Gill Sans MT" panose="020B0502020104020203" charset="0"/>
                        </a:rPr>
                        <a:t>Bladder fills to capacity and overflows a few drops at a time through the urethra. This is called </a:t>
                      </a:r>
                      <a:r>
                        <a:rPr lang="en-US" sz="1600" b="0" i="1">
                          <a:latin typeface="Gill Sans MT" panose="020B0502020104020203" charset="0"/>
                          <a:cs typeface="Gill Sans MT" panose="020B0502020104020203" charset="0"/>
                        </a:rPr>
                        <a:t>overflow incontinence</a:t>
                      </a:r>
                      <a:r>
                        <a:rPr lang="en-US" sz="1600" b="0">
                          <a:latin typeface="Gill Sans MT" panose="020B0502020104020203" charset="0"/>
                          <a:cs typeface="Gill Sans MT" panose="020B0502020104020203" charset="0"/>
                        </a:rPr>
                        <a:t>.</a:t>
                      </a:r>
                      <a:endParaRPr lang="en-US" sz="1900"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600" b="0">
                          <a:latin typeface="Gill Sans MT" panose="020B0502020104020203" charset="0"/>
                          <a:cs typeface="Gill Sans MT" panose="020B0502020104020203" charset="0"/>
                        </a:rPr>
                        <a:t>return of excitability of micturition reflex until typical micturition reflexes returns &amp; then, periodic (but unannounced) bladder emptying occurs which may be controlled by scratching or tickling</a:t>
                      </a:r>
                      <a:endParaRPr lang="en-US" sz="1600" b="0">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a:t>
            </a:r>
          </a:p>
          <a:p>
            <a:endParaRPr lang="en-US" dirty="0" smtClean="0"/>
          </a:p>
          <a:p>
            <a:endParaRPr lang="en-US" dirty="0" smtClean="0"/>
          </a:p>
          <a:p>
            <a:r>
              <a:rPr lang="en-US" dirty="0" smtClean="0"/>
              <a:t>              THANK </a:t>
            </a:r>
            <a:r>
              <a:rPr lang="en-US" dirty="0" smtClean="0"/>
              <a:t>YOU</a:t>
            </a:r>
          </a:p>
          <a:p>
            <a:endParaRPr lang="en-US" dirty="0" smtClean="0"/>
          </a:p>
          <a:p>
            <a:endParaRPr lang="en-US" dirty="0" smtClean="0"/>
          </a:p>
          <a:p>
            <a:r>
              <a:rPr lang="en-US" sz="1200" dirty="0" smtClean="0">
                <a:hlinkClick r:id="rId2"/>
              </a:rPr>
              <a:t>https://teachmephysiology.com/urinary-system/micturition/storage-phase</a:t>
            </a:r>
            <a:r>
              <a:rPr lang="en-US" sz="1200" dirty="0" smtClean="0">
                <a:hlinkClick r:id="rId2"/>
              </a:rPr>
              <a:t>/</a:t>
            </a:r>
            <a:endParaRPr lang="en-US" sz="1200" dirty="0" smtClean="0"/>
          </a:p>
          <a:p>
            <a:r>
              <a:rPr lang="en-US" sz="1200" dirty="0" smtClean="0"/>
              <a:t>https://www.toppr.com/guides/biology/excretory-products/micturition/</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a:latin typeface="Times New Roman" panose="02020603050405020304" charset="0"/>
                <a:cs typeface="Times New Roman" panose="02020603050405020304" charset="0"/>
                <a:sym typeface="+mn-ea"/>
              </a:rPr>
              <a:t>Innervation of the Bladder</a:t>
            </a:r>
            <a:r>
              <a:rPr lang="en-US">
                <a:latin typeface="Times New Roman" panose="02020603050405020304" charset="0"/>
                <a:cs typeface="Times New Roman" panose="02020603050405020304" charset="0"/>
              </a:rPr>
              <a:t/>
            </a:r>
            <a:br>
              <a:rPr lang="en-US">
                <a:latin typeface="Times New Roman" panose="02020603050405020304" charset="0"/>
                <a:cs typeface="Times New Roman" panose="02020603050405020304" charset="0"/>
              </a:rPr>
            </a:br>
            <a:endParaRPr lang="en-US"/>
          </a:p>
        </p:txBody>
      </p:sp>
      <p:sp>
        <p:nvSpPr>
          <p:cNvPr id="5" name="Content Placeholder 4"/>
          <p:cNvSpPr>
            <a:spLocks noGrp="1"/>
          </p:cNvSpPr>
          <p:nvPr>
            <p:ph sz="half" idx="1"/>
          </p:nvPr>
        </p:nvSpPr>
        <p:spPr>
          <a:xfrm>
            <a:off x="233045" y="1431925"/>
            <a:ext cx="6149975" cy="5199380"/>
          </a:xfrm>
        </p:spPr>
        <p:txBody>
          <a:bodyPr>
            <a:normAutofit fontScale="97500"/>
          </a:bodyPr>
          <a:lstStyle/>
          <a:p>
            <a:r>
              <a:rPr lang="en-US">
                <a:latin typeface="Times New Roman" panose="02020603050405020304" charset="0"/>
                <a:cs typeface="Times New Roman" panose="02020603050405020304" charset="0"/>
              </a:rPr>
              <a:t>The motor nerves transmitted in the pelvic nerves are parasympathetic fibers. </a:t>
            </a:r>
          </a:p>
          <a:p>
            <a:r>
              <a:rPr lang="en-US">
                <a:latin typeface="Times New Roman" panose="02020603050405020304" charset="0"/>
                <a:cs typeface="Times New Roman" panose="02020603050405020304" charset="0"/>
              </a:rPr>
              <a:t>These terminate on ganglion cells located in the wall of the bladder. </a:t>
            </a:r>
          </a:p>
          <a:p>
            <a:r>
              <a:rPr lang="en-US">
                <a:latin typeface="Times New Roman" panose="02020603050405020304" charset="0"/>
                <a:cs typeface="Times New Roman" panose="02020603050405020304" charset="0"/>
              </a:rPr>
              <a:t>Short postganglionic nerves then innervate the detrusor muscle. </a:t>
            </a:r>
          </a:p>
          <a:p>
            <a:r>
              <a:rPr lang="en-US">
                <a:latin typeface="Times New Roman" panose="02020603050405020304" charset="0"/>
                <a:cs typeface="Times New Roman" panose="02020603050405020304" charset="0"/>
              </a:rPr>
              <a:t>In addition to the pelvic nerves, two other types of innervation are important in bladder function.</a:t>
            </a:r>
          </a:p>
          <a:p>
            <a:r>
              <a:rPr lang="en-US">
                <a:latin typeface="Times New Roman" panose="02020603050405020304" charset="0"/>
                <a:cs typeface="Times New Roman" panose="02020603050405020304" charset="0"/>
              </a:rPr>
              <a:t> Most important are the skeletal motor fibers transmitted through the pudendal nerve to the external bladder sphincter. </a:t>
            </a:r>
          </a:p>
        </p:txBody>
      </p:sp>
      <p:pic>
        <p:nvPicPr>
          <p:cNvPr id="15" name="image27.jpeg"/>
          <p:cNvPicPr>
            <a:picLocks noGrp="1" noChangeAspect="1"/>
          </p:cNvPicPr>
          <p:nvPr>
            <p:ph sz="half" idx="2"/>
          </p:nvPr>
        </p:nvPicPr>
        <p:blipFill>
          <a:blip r:embed="rId2" cstate="print"/>
          <a:stretch>
            <a:fillRect/>
          </a:stretch>
        </p:blipFill>
        <p:spPr>
          <a:xfrm>
            <a:off x="6703060" y="1431925"/>
            <a:ext cx="5014595" cy="45561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Times New Roman" panose="02020603050405020304" charset="0"/>
                <a:cs typeface="Times New Roman" panose="02020603050405020304" charset="0"/>
                <a:sym typeface="+mn-ea"/>
              </a:rPr>
              <a:t>Innervation of the Bladder</a:t>
            </a:r>
            <a:r>
              <a:rPr lang="en-US">
                <a:latin typeface="Times New Roman" panose="02020603050405020304" charset="0"/>
                <a:cs typeface="Times New Roman" panose="02020603050405020304" charset="0"/>
              </a:rPr>
              <a:t/>
            </a:r>
            <a:br>
              <a:rPr lang="en-US">
                <a:latin typeface="Times New Roman" panose="02020603050405020304" charset="0"/>
                <a:cs typeface="Times New Roman" panose="02020603050405020304" charset="0"/>
              </a:rPr>
            </a:br>
            <a:endParaRPr lang="en-US"/>
          </a:p>
        </p:txBody>
      </p:sp>
      <p:sp>
        <p:nvSpPr>
          <p:cNvPr id="3" name="Content Placeholder 2"/>
          <p:cNvSpPr>
            <a:spLocks noGrp="1"/>
          </p:cNvSpPr>
          <p:nvPr>
            <p:ph sz="half" idx="1"/>
          </p:nvPr>
        </p:nvSpPr>
        <p:spPr>
          <a:xfrm>
            <a:off x="383540" y="1188720"/>
            <a:ext cx="6894195" cy="5382260"/>
          </a:xfrm>
        </p:spPr>
        <p:txBody>
          <a:bodyPr>
            <a:normAutofit fontScale="87500" lnSpcReduction="10000"/>
          </a:bodyPr>
          <a:lstStyle/>
          <a:p>
            <a:r>
              <a:rPr lang="en-US">
                <a:latin typeface="Times New Roman" panose="02020603050405020304" charset="0"/>
                <a:cs typeface="Times New Roman" panose="02020603050405020304" charset="0"/>
                <a:sym typeface="+mn-ea"/>
              </a:rPr>
              <a:t>These are somatic nerve fibers that innervate and control the voluntary skeletal muscle of the sphincter. </a:t>
            </a:r>
          </a:p>
          <a:p>
            <a:endParaRPr lang="en-US">
              <a:latin typeface="Times New Roman" panose="02020603050405020304" charset="0"/>
              <a:cs typeface="Times New Roman" panose="02020603050405020304" charset="0"/>
              <a:sym typeface="+mn-ea"/>
            </a:endParaRPr>
          </a:p>
          <a:p>
            <a:r>
              <a:rPr lang="en-US">
                <a:latin typeface="Times New Roman" panose="02020603050405020304" charset="0"/>
                <a:cs typeface="Times New Roman" panose="02020603050405020304" charset="0"/>
                <a:sym typeface="+mn-ea"/>
              </a:rPr>
              <a:t>Also, the bladder receives sympathetic innervation from the sympathetic chain through the hypogastric nerves, connecting mainly with the L2 segment of the spinal cord.</a:t>
            </a:r>
          </a:p>
          <a:p>
            <a:endParaRPr lang="en-US">
              <a:latin typeface="Times New Roman" panose="02020603050405020304" charset="0"/>
              <a:cs typeface="Times New Roman" panose="02020603050405020304" charset="0"/>
              <a:sym typeface="+mn-ea"/>
            </a:endParaRPr>
          </a:p>
          <a:p>
            <a:r>
              <a:rPr lang="en-US">
                <a:latin typeface="Times New Roman" panose="02020603050405020304" charset="0"/>
                <a:cs typeface="Times New Roman" panose="02020603050405020304" charset="0"/>
                <a:sym typeface="+mn-ea"/>
              </a:rPr>
              <a:t> These sympathetic fibers stimulate mainly the blood vessels and have little to do with bladder contraction. Some sensory nerve fibers also pass by way of the sympathetic nerves and may be important in the sensation of fullness and, in some instances, pain.</a:t>
            </a:r>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p:txBody>
      </p:sp>
      <p:pic>
        <p:nvPicPr>
          <p:cNvPr id="15" name="image27.jpeg"/>
          <p:cNvPicPr>
            <a:picLocks noGrp="1" noChangeAspect="1"/>
          </p:cNvPicPr>
          <p:nvPr>
            <p:ph sz="half" idx="2"/>
          </p:nvPr>
        </p:nvPicPr>
        <p:blipFill>
          <a:blip r:embed="rId2" cstate="print"/>
          <a:stretch>
            <a:fillRect/>
          </a:stretch>
        </p:blipFill>
        <p:spPr>
          <a:xfrm>
            <a:off x="7703185" y="2346960"/>
            <a:ext cx="4090670" cy="40513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p:nvPr/>
        </p:nvGraphicFramePr>
        <p:xfrm>
          <a:off x="231775" y="94615"/>
          <a:ext cx="11822430" cy="6367145"/>
        </p:xfrm>
        <a:graphic>
          <a:graphicData uri="http://schemas.openxmlformats.org/drawingml/2006/table">
            <a:tbl>
              <a:tblPr firstRow="1" bandRow="1">
                <a:tableStyleId>{5940675A-B579-460E-94D1-54222C63F5DA}</a:tableStyleId>
              </a:tblPr>
              <a:tblGrid>
                <a:gridCol w="2087245"/>
                <a:gridCol w="3418840"/>
                <a:gridCol w="3345180"/>
                <a:gridCol w="2971165"/>
              </a:tblGrid>
              <a:tr h="457835">
                <a:tc>
                  <a:txBody>
                    <a:bodyPr/>
                    <a:lstStyle/>
                    <a:p>
                      <a:pPr indent="0">
                        <a:buNone/>
                      </a:pPr>
                      <a:r>
                        <a:rPr lang="en-US" b="1">
                          <a:latin typeface="Gill Sans MT" panose="020B0502020104020203" charset="0"/>
                          <a:cs typeface="Gill Sans MT" panose="020B0502020104020203" charset="0"/>
                        </a:rPr>
                        <a:t>Nerve</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CEADA"/>
                    </a:solidFill>
                  </a:tcPr>
                </a:tc>
                <a:tc>
                  <a:txBody>
                    <a:bodyPr/>
                    <a:lstStyle/>
                    <a:p>
                      <a:pPr indent="0">
                        <a:buNone/>
                      </a:pPr>
                      <a:r>
                        <a:rPr lang="en-US" b="1">
                          <a:latin typeface="Gill Sans MT" panose="020B0502020104020203" charset="0"/>
                          <a:cs typeface="Gill Sans MT" panose="020B0502020104020203" charset="0"/>
                        </a:rPr>
                        <a:t>Afferent supply</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CEADA"/>
                    </a:solidFill>
                  </a:tcPr>
                </a:tc>
                <a:tc>
                  <a:txBody>
                    <a:bodyPr/>
                    <a:lstStyle/>
                    <a:p>
                      <a:pPr indent="0">
                        <a:buNone/>
                      </a:pPr>
                      <a:r>
                        <a:rPr lang="en-US" b="1">
                          <a:latin typeface="Gill Sans MT" panose="020B0502020104020203" charset="0"/>
                          <a:cs typeface="Gill Sans MT" panose="020B0502020104020203" charset="0"/>
                        </a:rPr>
                        <a:t>Afferent supply</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CEADA"/>
                    </a:solidFill>
                  </a:tcPr>
                </a:tc>
                <a:tc>
                  <a:txBody>
                    <a:bodyPr/>
                    <a:lstStyle/>
                    <a:p>
                      <a:pPr indent="0">
                        <a:buNone/>
                      </a:pPr>
                      <a:r>
                        <a:rPr lang="en-US" b="1">
                          <a:latin typeface="Gill Sans MT" panose="020B0502020104020203" charset="0"/>
                          <a:cs typeface="Gill Sans MT" panose="020B0502020104020203" charset="0"/>
                        </a:rPr>
                        <a:t>Function</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CEADA"/>
                    </a:solidFill>
                  </a:tcPr>
                </a:tc>
              </a:tr>
              <a:tr h="2284095">
                <a:tc>
                  <a:txBody>
                    <a:bodyPr/>
                    <a:lstStyle/>
                    <a:p>
                      <a:pPr indent="0">
                        <a:buNone/>
                      </a:pPr>
                      <a:r>
                        <a:rPr lang="en-US" sz="1800" b="1">
                          <a:latin typeface="Times New Roman" panose="02020603050405020304" charset="0"/>
                          <a:cs typeface="Times New Roman" panose="02020603050405020304" charset="0"/>
                        </a:rPr>
                        <a:t>  </a:t>
                      </a:r>
                      <a:r>
                        <a:rPr lang="en-US" sz="1800" b="1">
                          <a:solidFill>
                            <a:srgbClr val="001F5F"/>
                          </a:solidFill>
                          <a:latin typeface="Times New Roman" panose="02020603050405020304" charset="0"/>
                          <a:cs typeface="Times New Roman" panose="02020603050405020304" charset="0"/>
                        </a:rPr>
                        <a:t>Hypogastric nerve</a:t>
                      </a:r>
                    </a:p>
                    <a:p>
                      <a:pPr indent="0">
                        <a:buNone/>
                      </a:pPr>
                      <a:r>
                        <a:rPr lang="en-US" sz="1800" b="0" i="1">
                          <a:latin typeface="Times New Roman" panose="02020603050405020304" charset="0"/>
                          <a:cs typeface="Times New Roman" panose="02020603050405020304" charset="0"/>
                        </a:rPr>
                        <a:t>“sympathetic”</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It transmit impulses from the </a:t>
                      </a:r>
                      <a:r>
                        <a:rPr lang="en-US" sz="1800" b="0">
                          <a:solidFill>
                            <a:srgbClr val="FF0000"/>
                          </a:solidFill>
                          <a:latin typeface="Times New Roman" panose="02020603050405020304" charset="0"/>
                          <a:cs typeface="Times New Roman" panose="02020603050405020304" charset="0"/>
                        </a:rPr>
                        <a:t>pain receptors </a:t>
                      </a:r>
                      <a:r>
                        <a:rPr lang="en-US" sz="1800" b="0">
                          <a:latin typeface="Times New Roman" panose="02020603050405020304" charset="0"/>
                          <a:cs typeface="Times New Roman" panose="02020603050405020304" charset="0"/>
                        </a:rPr>
                        <a:t>to the upper lumbar segment.</a:t>
                      </a: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Detect bladder fullness</a:t>
                      </a: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resulting </a:t>
                      </a:r>
                      <a:r>
                        <a:rPr lang="en-US" sz="1800" b="0">
                          <a:solidFill>
                            <a:srgbClr val="FF0000"/>
                          </a:solidFill>
                          <a:latin typeface="Times New Roman" panose="02020603050405020304" charset="0"/>
                          <a:cs typeface="Times New Roman" panose="02020603050405020304" charset="0"/>
                        </a:rPr>
                        <a:t>pain sensation </a:t>
                      </a:r>
                      <a:r>
                        <a:rPr lang="en-US" sz="1800" b="0">
                          <a:latin typeface="Times New Roman" panose="02020603050405020304" charset="0"/>
                          <a:cs typeface="Times New Roman" panose="02020603050405020304" charset="0"/>
                        </a:rPr>
                        <a:t>from the urethra &amp; bladder.</a:t>
                      </a:r>
                      <a:r>
                        <a:rPr lang="en-US" sz="1800" b="1">
                          <a:latin typeface="Times New Roman" panose="02020603050405020304" charset="0"/>
                          <a:cs typeface="Times New Roman" panose="02020603050405020304" charset="0"/>
                        </a:rPr>
                        <a:t>e.g. </a:t>
                      </a:r>
                      <a:r>
                        <a:rPr lang="en-US" sz="1800" b="0" i="1">
                          <a:latin typeface="Times New Roman" panose="02020603050405020304" charset="0"/>
                          <a:cs typeface="Times New Roman" panose="02020603050405020304" charset="0"/>
                        </a:rPr>
                        <a:t>severe bladder distension &amp; inflammation.</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Inhibitory to the bladder wall (detrusor muscle).</a:t>
                      </a: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Motor to the internal urethral sphincter</a:t>
                      </a: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Motor to the seminal vesicle, ejaculatory duct &amp; prostatic musculature.</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Stimulate mainly the blood vessels and have little to do with bladder contraction. Sensory nerve fibers of the sympathetic nerves also mediate the sensation of fullness and pain.</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501265">
                <a:tc>
                  <a:txBody>
                    <a:bodyPr/>
                    <a:lstStyle/>
                    <a:p>
                      <a:pPr indent="0">
                        <a:buNone/>
                      </a:pPr>
                      <a:r>
                        <a:rPr lang="en-US" sz="1800" b="1">
                          <a:latin typeface="Times New Roman" panose="02020603050405020304" charset="0"/>
                          <a:cs typeface="Times New Roman" panose="02020603050405020304" charset="0"/>
                        </a:rPr>
                        <a:t>  </a:t>
                      </a:r>
                      <a:r>
                        <a:rPr lang="en-US" sz="1800" b="1">
                          <a:solidFill>
                            <a:srgbClr val="001F5F"/>
                          </a:solidFill>
                          <a:latin typeface="Times New Roman" panose="02020603050405020304" charset="0"/>
                          <a:cs typeface="Times New Roman" panose="02020603050405020304" charset="0"/>
                        </a:rPr>
                        <a:t>Pelvic nerve</a:t>
                      </a:r>
                    </a:p>
                    <a:p>
                      <a:pPr indent="0">
                        <a:buNone/>
                      </a:pPr>
                      <a:r>
                        <a:rPr lang="en-US" sz="1800" b="0" i="1">
                          <a:latin typeface="Times New Roman" panose="02020603050405020304" charset="0"/>
                          <a:cs typeface="Times New Roman" panose="02020603050405020304" charset="0"/>
                        </a:rPr>
                        <a:t>“Parasympathetic”</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c>
                  <a:txBody>
                    <a:bodyPr/>
                    <a:lstStyle/>
                    <a:p>
                      <a:pPr indent="0">
                        <a:buNone/>
                      </a:pP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Carry input from stretch receptorsin the bladder neck.</a:t>
                      </a: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transmit impulses from </a:t>
                      </a:r>
                      <a:r>
                        <a:rPr lang="en-US" sz="1800" b="0">
                          <a:solidFill>
                            <a:srgbClr val="FF0000"/>
                          </a:solidFill>
                          <a:latin typeface="Times New Roman" panose="02020603050405020304" charset="0"/>
                          <a:cs typeface="Times New Roman" panose="02020603050405020304" charset="0"/>
                        </a:rPr>
                        <a:t>the tension &amp; pain receptors </a:t>
                      </a:r>
                      <a:r>
                        <a:rPr lang="en-US" sz="1800" b="0">
                          <a:latin typeface="Times New Roman" panose="02020603050405020304" charset="0"/>
                          <a:cs typeface="Times New Roman" panose="02020603050405020304" charset="0"/>
                        </a:rPr>
                        <a:t>in the wall of U.B. to the sacral region of spinal cord.</a:t>
                      </a: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Resulting in both </a:t>
                      </a:r>
                      <a:r>
                        <a:rPr lang="en-US" sz="1800" b="0">
                          <a:solidFill>
                            <a:srgbClr val="FF0000"/>
                          </a:solidFill>
                          <a:latin typeface="Times New Roman" panose="02020603050405020304" charset="0"/>
                          <a:cs typeface="Times New Roman" panose="02020603050405020304" charset="0"/>
                        </a:rPr>
                        <a:t>reflex micturition</a:t>
                      </a:r>
                      <a:r>
                        <a:rPr lang="en-US" sz="1800" b="0">
                          <a:latin typeface="Times New Roman" panose="02020603050405020304" charset="0"/>
                          <a:cs typeface="Times New Roman" panose="02020603050405020304" charset="0"/>
                        </a:rPr>
                        <a:t>, </a:t>
                      </a:r>
                      <a:r>
                        <a:rPr lang="en-US" sz="1800" b="0">
                          <a:solidFill>
                            <a:srgbClr val="FF0000"/>
                          </a:solidFill>
                          <a:latin typeface="Times New Roman" panose="02020603050405020304" charset="0"/>
                          <a:cs typeface="Times New Roman" panose="02020603050405020304" charset="0"/>
                        </a:rPr>
                        <a:t>sensation of bladder fullness </a:t>
                      </a:r>
                      <a:r>
                        <a:rPr lang="en-US" sz="1800" b="0">
                          <a:latin typeface="Times New Roman" panose="02020603050405020304" charset="0"/>
                          <a:cs typeface="Times New Roman" panose="02020603050405020304" charset="0"/>
                        </a:rPr>
                        <a:t>and temperature sensation</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c>
                  <a:txBody>
                    <a:bodyPr/>
                    <a:lstStyle/>
                    <a:p>
                      <a:pPr indent="0">
                        <a:buNone/>
                      </a:pP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Motor to the bladder wall(detrusor muscle).</a:t>
                      </a: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Inhibitory to the internalurethral sphincter</a:t>
                      </a:r>
                      <a:r>
                        <a:rPr lang="en-US" sz="1800" b="0">
                          <a:solidFill>
                            <a:srgbClr val="7E7E7E"/>
                          </a:solidFill>
                          <a:latin typeface="Times New Roman" panose="02020603050405020304" charset="0"/>
                          <a:cs typeface="Times New Roman" panose="02020603050405020304" charset="0"/>
                        </a:rPr>
                        <a:t>“ inhibitory = relaxation”</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c>
                  <a:txBody>
                    <a:bodyPr/>
                    <a:lstStyle/>
                    <a:p>
                      <a:pPr indent="0">
                        <a:buNone/>
                      </a:pPr>
                      <a:r>
                        <a:rPr lang="en-US" sz="1800" b="1">
                          <a:latin typeface="Times New Roman" panose="02020603050405020304" charset="0"/>
                          <a:cs typeface="Times New Roman" panose="02020603050405020304" charset="0"/>
                        </a:rPr>
                        <a:t>  </a:t>
                      </a:r>
                      <a:r>
                        <a:rPr lang="en-US" sz="1800" b="0" i="1">
                          <a:solidFill>
                            <a:srgbClr val="FF0000"/>
                          </a:solidFill>
                          <a:latin typeface="Times New Roman" panose="02020603050405020304" charset="0"/>
                          <a:cs typeface="Times New Roman" panose="02020603050405020304" charset="0"/>
                        </a:rPr>
                        <a:t>Contraction </a:t>
                      </a:r>
                      <a:r>
                        <a:rPr lang="en-US" sz="1800" b="0">
                          <a:latin typeface="Times New Roman" panose="02020603050405020304" charset="0"/>
                          <a:cs typeface="Times New Roman" panose="02020603050405020304" charset="0"/>
                        </a:rPr>
                        <a:t>of </a:t>
                      </a:r>
                      <a:r>
                        <a:rPr lang="en-US" sz="1800" b="0" u="sng">
                          <a:latin typeface="Times New Roman" panose="02020603050405020304" charset="0"/>
                          <a:cs typeface="Times New Roman" panose="02020603050405020304" charset="0"/>
                        </a:rPr>
                        <a:t>bladder</a:t>
                      </a:r>
                      <a:r>
                        <a:rPr lang="en-US" sz="1800" b="0">
                          <a:latin typeface="Times New Roman" panose="02020603050405020304" charset="0"/>
                          <a:cs typeface="Times New Roman" panose="02020603050405020304" charset="0"/>
                        </a:rPr>
                        <a:t> The sensory fibers detect the degree of stretch in thebladder wall</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8FBFC"/>
                    </a:solidFill>
                  </a:tcPr>
                </a:tc>
              </a:tr>
              <a:tr h="1123950">
                <a:tc>
                  <a:txBody>
                    <a:bodyPr/>
                    <a:lstStyle/>
                    <a:p>
                      <a:pPr indent="0">
                        <a:buNone/>
                      </a:pPr>
                      <a:r>
                        <a:rPr lang="en-US" sz="1800" b="1">
                          <a:latin typeface="Times New Roman" panose="02020603050405020304" charset="0"/>
                          <a:cs typeface="Times New Roman" panose="02020603050405020304" charset="0"/>
                        </a:rPr>
                        <a:t> </a:t>
                      </a:r>
                      <a:r>
                        <a:rPr lang="en-US" sz="1800" b="1">
                          <a:solidFill>
                            <a:srgbClr val="001F5F"/>
                          </a:solidFill>
                          <a:latin typeface="Times New Roman" panose="02020603050405020304" charset="0"/>
                          <a:cs typeface="Times New Roman" panose="02020603050405020304" charset="0"/>
                        </a:rPr>
                        <a:t>Pudendal nerve</a:t>
                      </a:r>
                    </a:p>
                    <a:p>
                      <a:pPr indent="0">
                        <a:buNone/>
                      </a:pPr>
                      <a:r>
                        <a:rPr lang="en-US" sz="1800" b="0" i="1">
                          <a:latin typeface="Times New Roman" panose="02020603050405020304" charset="0"/>
                          <a:cs typeface="Times New Roman" panose="02020603050405020304" charset="0"/>
                        </a:rPr>
                        <a:t>“Somatic Nerve”</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Times New Roman" panose="02020603050405020304" charset="0"/>
                          <a:cs typeface="Times New Roman" panose="02020603050405020304" charset="0"/>
                        </a:rPr>
                        <a:t>It transmit impulses for the sensation of </a:t>
                      </a:r>
                      <a:r>
                        <a:rPr lang="en-US" sz="1800" b="0">
                          <a:solidFill>
                            <a:srgbClr val="FF0000"/>
                          </a:solidFill>
                          <a:latin typeface="Times New Roman" panose="02020603050405020304" charset="0"/>
                          <a:cs typeface="Times New Roman" panose="02020603050405020304" charset="0"/>
                        </a:rPr>
                        <a:t>Distension </a:t>
                      </a:r>
                      <a:r>
                        <a:rPr lang="en-US" sz="1800" b="0">
                          <a:latin typeface="Times New Roman" panose="02020603050405020304" charset="0"/>
                          <a:cs typeface="Times New Roman" panose="02020603050405020304" charset="0"/>
                        </a:rPr>
                        <a:t>of the urethra and </a:t>
                      </a:r>
                      <a:r>
                        <a:rPr lang="en-US" sz="1800" b="0">
                          <a:solidFill>
                            <a:srgbClr val="FF0000"/>
                          </a:solidFill>
                          <a:latin typeface="Times New Roman" panose="02020603050405020304" charset="0"/>
                          <a:cs typeface="Times New Roman" panose="02020603050405020304" charset="0"/>
                        </a:rPr>
                        <a:t>Passage </a:t>
                      </a:r>
                      <a:r>
                        <a:rPr lang="en-US" sz="1800" b="0">
                          <a:latin typeface="Times New Roman" panose="02020603050405020304" charset="0"/>
                          <a:cs typeface="Times New Roman" panose="02020603050405020304" charset="0"/>
                        </a:rPr>
                        <a:t>of urine through the urethra.</a:t>
                      </a:r>
                      <a:endParaRPr lang="en-US" sz="1800" b="0">
                        <a:latin typeface="Times New Roman" panose="02020603050405020304" charset="0"/>
                        <a:ea typeface="Arial" panose="020B0604020202020204" pitchFamily="34"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Motor to the external urethral sphincter</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charset="0"/>
                          <a:cs typeface="Times New Roman" panose="02020603050405020304" charset="0"/>
                        </a:rPr>
                        <a:t> </a:t>
                      </a:r>
                      <a:r>
                        <a:rPr lang="en-US" sz="1800" b="0">
                          <a:latin typeface="Times New Roman" panose="02020603050405020304" charset="0"/>
                          <a:cs typeface="Times New Roman" panose="02020603050405020304" charset="0"/>
                        </a:rPr>
                        <a:t>Fibers that innervate and control the </a:t>
                      </a:r>
                      <a:r>
                        <a:rPr lang="en-US" sz="1800" b="0" i="1">
                          <a:solidFill>
                            <a:srgbClr val="FF0000"/>
                          </a:solidFill>
                          <a:latin typeface="Times New Roman" panose="02020603050405020304" charset="0"/>
                          <a:cs typeface="Times New Roman" panose="02020603050405020304" charset="0"/>
                        </a:rPr>
                        <a:t>voluntary </a:t>
                      </a:r>
                      <a:r>
                        <a:rPr lang="en-US" sz="1800" b="0">
                          <a:latin typeface="Times New Roman" panose="02020603050405020304" charset="0"/>
                          <a:cs typeface="Times New Roman" panose="02020603050405020304" charset="0"/>
                        </a:rPr>
                        <a:t>skeletal muscle of the sphincter</a:t>
                      </a:r>
                      <a:endParaRPr lang="en-US" sz="1800" b="1">
                        <a:latin typeface="Times New Roman" panose="02020603050405020304" charset="0"/>
                        <a:ea typeface="Gill Sans MT" panose="020B0502020104020203" charset="0"/>
                        <a:cs typeface="Times New Roman" panose="02020603050405020304"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 name="Text Box 4"/>
          <p:cNvSpPr txBox="1"/>
          <p:nvPr/>
        </p:nvSpPr>
        <p:spPr>
          <a:xfrm>
            <a:off x="3556000" y="2853056"/>
            <a:ext cx="5080000" cy="645160"/>
          </a:xfrm>
          <a:prstGeom prst="rect">
            <a:avLst/>
          </a:prstGeom>
          <a:noFill/>
          <a:ln w="9525">
            <a:noFill/>
          </a:ln>
        </p:spPr>
        <p:txBody>
          <a:bodyPr>
            <a:spAutoFit/>
          </a:bodyPr>
          <a:lstStyle/>
          <a:p>
            <a:endParaRPr lang="en-US"/>
          </a:p>
          <a:p>
            <a:r>
              <a:rPr lang="en-US"/>
              <a:t> </a:t>
            </a:r>
          </a:p>
        </p:txBody>
      </p:sp>
      <p:sp>
        <p:nvSpPr>
          <p:cNvPr id="101" name="Text Box 100"/>
          <p:cNvSpPr txBox="1"/>
          <p:nvPr/>
        </p:nvSpPr>
        <p:spPr>
          <a:xfrm>
            <a:off x="3556000" y="10356216"/>
            <a:ext cx="5080000" cy="568325"/>
          </a:xfrm>
          <a:prstGeom prst="rect">
            <a:avLst/>
          </a:prstGeom>
          <a:noFill/>
          <a:ln w="9525">
            <a:noFill/>
          </a:ln>
        </p:spPr>
        <p:txBody>
          <a:bodyPr>
            <a:spAutoFit/>
          </a:bodyPr>
          <a:lstStyle/>
          <a:p>
            <a:pPr indent="0"/>
            <a:endParaRPr lang="en-US" sz="1000" b="1">
              <a:latin typeface="Gill Sans MT" panose="020B0502020104020203" charset="0"/>
              <a:cs typeface="Calibri" panose="020F0502020204030204" charset="0"/>
            </a:endParaRPr>
          </a:p>
          <a:p>
            <a:r>
              <a:rPr lang="en-US" sz="1000" b="1">
                <a:latin typeface="Gill Sans MT" panose="020B0502020104020203" charset="0"/>
                <a:cs typeface="Calibri" panose="020F0502020204030204" charset="0"/>
              </a:rPr>
              <a:t> </a:t>
            </a:r>
            <a:endParaRPr lang="en-US" sz="1100" b="0">
              <a:latin typeface="Calibri" panose="020F0502020204030204" charset="0"/>
            </a:endParaRPr>
          </a:p>
          <a:p>
            <a:r>
              <a:rPr lang="en-US" sz="1100" b="0">
                <a:latin typeface="Calibri" panose="020F0502020204030204" charset="0"/>
              </a:rPr>
              <a:t>Autonomic Innervation of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atin typeface="Times New Roman" panose="02020603050405020304" charset="0"/>
                <a:cs typeface="Times New Roman" panose="02020603050405020304" charset="0"/>
                <a:sym typeface="+mn-ea"/>
              </a:rPr>
              <a:t>Innervation of the Bladder</a:t>
            </a:r>
            <a:r>
              <a:rPr lang="en-US">
                <a:latin typeface="Times New Roman" panose="02020603050405020304" charset="0"/>
                <a:cs typeface="Times New Roman" panose="02020603050405020304" charset="0"/>
              </a:rPr>
              <a:t/>
            </a:r>
            <a:br>
              <a:rPr lang="en-US">
                <a:latin typeface="Times New Roman" panose="02020603050405020304" charset="0"/>
                <a:cs typeface="Times New Roman" panose="02020603050405020304" charset="0"/>
              </a:rPr>
            </a:br>
            <a:endParaRPr lang="en-US"/>
          </a:p>
        </p:txBody>
      </p:sp>
      <p:sp>
        <p:nvSpPr>
          <p:cNvPr id="3" name="Content Placeholder 2"/>
          <p:cNvSpPr>
            <a:spLocks noGrp="1"/>
          </p:cNvSpPr>
          <p:nvPr>
            <p:ph idx="1"/>
          </p:nvPr>
        </p:nvSpPr>
        <p:spPr/>
        <p:txBody>
          <a:bodyPr/>
          <a:lstStyle/>
          <a:p>
            <a:r>
              <a:rPr lang="en-US">
                <a:latin typeface="Times New Roman" panose="02020603050405020304" charset="0"/>
                <a:cs typeface="Times New Roman" panose="02020603050405020304" charset="0"/>
              </a:rPr>
              <a:t>Sympathetic supply to the bladder cause </a:t>
            </a:r>
            <a:r>
              <a:rPr lang="en-US" b="1">
                <a:latin typeface="Times New Roman" panose="02020603050405020304" charset="0"/>
                <a:cs typeface="Times New Roman" panose="02020603050405020304" charset="0"/>
              </a:rPr>
              <a:t>storage of urine.</a:t>
            </a:r>
          </a:p>
          <a:p>
            <a:r>
              <a:rPr lang="en-US">
                <a:latin typeface="Times New Roman" panose="02020603050405020304" charset="0"/>
                <a:cs typeface="Times New Roman" panose="02020603050405020304" charset="0"/>
              </a:rPr>
              <a:t>Parasympathetic supply leads to the </a:t>
            </a:r>
            <a:r>
              <a:rPr lang="en-US" b="1">
                <a:latin typeface="Times New Roman" panose="02020603050405020304" charset="0"/>
                <a:cs typeface="Times New Roman" panose="02020603050405020304" charset="0"/>
              </a:rPr>
              <a:t>Passage of urine.</a:t>
            </a:r>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p:txBody>
      </p:sp>
      <p:graphicFrame>
        <p:nvGraphicFramePr>
          <p:cNvPr id="4" name="Table 3"/>
          <p:cNvGraphicFramePr/>
          <p:nvPr/>
        </p:nvGraphicFramePr>
        <p:xfrm>
          <a:off x="1238250" y="2961005"/>
          <a:ext cx="9756775" cy="3215640"/>
        </p:xfrm>
        <a:graphic>
          <a:graphicData uri="http://schemas.openxmlformats.org/drawingml/2006/table">
            <a:tbl>
              <a:tblPr firstRow="1" bandRow="1">
                <a:tableStyleId>{5940675A-B579-460E-94D1-54222C63F5DA}</a:tableStyleId>
              </a:tblPr>
              <a:tblGrid>
                <a:gridCol w="2439670"/>
                <a:gridCol w="3440430"/>
                <a:gridCol w="3876675"/>
              </a:tblGrid>
              <a:tr h="929640">
                <a:tc>
                  <a:txBody>
                    <a:bodyPr/>
                    <a:lstStyle/>
                    <a:p>
                      <a:pPr indent="0">
                        <a:buNone/>
                      </a:pPr>
                      <a:r>
                        <a:rPr lang="en-US" sz="1200" b="0">
                          <a:latin typeface="Times New Roman" panose="02020603050405020304" charset="0"/>
                          <a:cs typeface="Times New Roman" panose="02020603050405020304" charset="0"/>
                        </a:rPr>
                        <a:t> </a:t>
                      </a:r>
                      <a:endParaRPr lang="en-US" sz="1200" b="0">
                        <a:latin typeface="Times New Roman" panose="02020603050405020304" charset="0"/>
                        <a:ea typeface="Times New Roman" panose="02020603050405020304" charset="0"/>
                        <a:cs typeface="Times New Roman" panose="02020603050405020304" charset="0"/>
                      </a:endParaRPr>
                    </a:p>
                  </a:txBody>
                  <a:tcPr marL="0" marR="0" marT="0" marB="0">
                    <a:lnL w="12700" cap="flat" cmpd="sng">
                      <a:solidFill>
                        <a:srgbClr val="FFFFFF"/>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b="1">
                          <a:latin typeface="Gill Sans MT" panose="020B0502020104020203" charset="0"/>
                          <a:cs typeface="Gill Sans MT" panose="020B0502020104020203" charset="0"/>
                        </a:rPr>
                        <a:t>Parasympathetic</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CEADA"/>
                    </a:solidFill>
                  </a:tcPr>
                </a:tc>
                <a:tc>
                  <a:txBody>
                    <a:bodyPr/>
                    <a:lstStyle/>
                    <a:p>
                      <a:pPr indent="0" algn="ctr">
                        <a:buNone/>
                      </a:pPr>
                      <a:r>
                        <a:rPr lang="en-US" b="1">
                          <a:latin typeface="Gill Sans MT" panose="020B0502020104020203" charset="0"/>
                          <a:cs typeface="Gill Sans MT" panose="020B0502020104020203" charset="0"/>
                        </a:rPr>
                        <a:t>Sympathetic</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CEADA"/>
                    </a:solidFill>
                  </a:tcPr>
                </a:tc>
              </a:tr>
              <a:tr h="641985">
                <a:tc>
                  <a:txBody>
                    <a:bodyPr/>
                    <a:lstStyle/>
                    <a:p>
                      <a:pPr indent="0">
                        <a:buNone/>
                      </a:pPr>
                      <a:r>
                        <a:rPr lang="en-US" b="1">
                          <a:latin typeface="Gill Sans MT" panose="020B0502020104020203" charset="0"/>
                          <a:cs typeface="Gill Sans MT" panose="020B0502020104020203" charset="0"/>
                        </a:rPr>
                        <a:t>Nerve</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EF6EC"/>
                    </a:solidFill>
                  </a:tcPr>
                </a:tc>
                <a:tc>
                  <a:txBody>
                    <a:bodyPr/>
                    <a:lstStyle/>
                    <a:p>
                      <a:pPr indent="0" algn="ctr">
                        <a:buNone/>
                      </a:pPr>
                      <a:r>
                        <a:rPr lang="en-US" sz="1600" b="0" i="1">
                          <a:solidFill>
                            <a:srgbClr val="FF0000"/>
                          </a:solidFill>
                          <a:latin typeface="Gill Sans MT" panose="020B0502020104020203" charset="0"/>
                          <a:cs typeface="Gill Sans MT" panose="020B0502020104020203" charset="0"/>
                        </a:rPr>
                        <a:t>Pelvic nerve</a:t>
                      </a:r>
                      <a:endParaRPr lang="en-US" sz="1600" b="0" i="1">
                        <a:solidFill>
                          <a:srgbClr val="FF0000"/>
                        </a:solidFill>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600" b="0" i="1">
                          <a:solidFill>
                            <a:srgbClr val="FF0000"/>
                          </a:solidFill>
                          <a:latin typeface="Gill Sans MT" panose="020B0502020104020203" charset="0"/>
                          <a:cs typeface="Gill Sans MT" panose="020B0502020104020203" charset="0"/>
                        </a:rPr>
                        <a:t>Hypogastric nerve</a:t>
                      </a:r>
                      <a:endParaRPr lang="en-US" sz="1600" b="0" i="1">
                        <a:solidFill>
                          <a:srgbClr val="FF0000"/>
                        </a:solidFill>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43255">
                <a:tc>
                  <a:txBody>
                    <a:bodyPr/>
                    <a:lstStyle/>
                    <a:p>
                      <a:pPr indent="0">
                        <a:buNone/>
                      </a:pPr>
                      <a:r>
                        <a:rPr lang="en-US" b="1">
                          <a:latin typeface="Gill Sans MT" panose="020B0502020104020203" charset="0"/>
                          <a:cs typeface="Gill Sans MT" panose="020B0502020104020203" charset="0"/>
                        </a:rPr>
                        <a:t>Origin</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EF6EC"/>
                    </a:solidFill>
                  </a:tcPr>
                </a:tc>
                <a:tc>
                  <a:txBody>
                    <a:bodyPr/>
                    <a:lstStyle/>
                    <a:p>
                      <a:pPr indent="0" algn="ctr">
                        <a:buNone/>
                      </a:pPr>
                      <a:r>
                        <a:rPr lang="en-US" sz="1400" b="1" u="sng">
                          <a:latin typeface="Gill Sans MT" panose="020B0502020104020203" charset="0"/>
                          <a:cs typeface="Gill Sans MT" panose="020B0502020104020203" charset="0"/>
                        </a:rPr>
                        <a:t>LHCs</a:t>
                      </a:r>
                      <a:r>
                        <a:rPr lang="en-US" sz="1400" b="1">
                          <a:latin typeface="Gill Sans MT" panose="020B0502020104020203" charset="0"/>
                          <a:cs typeface="Gill Sans MT" panose="020B0502020104020203" charset="0"/>
                        </a:rPr>
                        <a:t> </a:t>
                      </a:r>
                      <a:r>
                        <a:rPr lang="en-US" sz="1400" b="0">
                          <a:latin typeface="Gill Sans MT" panose="020B0502020104020203" charset="0"/>
                          <a:cs typeface="Gill Sans MT" panose="020B0502020104020203" charset="0"/>
                        </a:rPr>
                        <a:t>of the </a:t>
                      </a:r>
                      <a:r>
                        <a:rPr lang="en-US" sz="1400" b="0" i="1">
                          <a:solidFill>
                            <a:srgbClr val="FF0000"/>
                          </a:solidFill>
                          <a:latin typeface="Gill Sans MT" panose="020B0502020104020203" charset="0"/>
                          <a:cs typeface="Gill Sans MT" panose="020B0502020104020203" charset="0"/>
                        </a:rPr>
                        <a:t>S2,S3, S4</a:t>
                      </a:r>
                      <a:endParaRPr lang="en-US" sz="1400" b="1" u="sng">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1" u="sng">
                          <a:latin typeface="Gill Sans MT" panose="020B0502020104020203" charset="0"/>
                          <a:cs typeface="Gill Sans MT" panose="020B0502020104020203" charset="0"/>
                        </a:rPr>
                        <a:t>LHCs</a:t>
                      </a:r>
                      <a:r>
                        <a:rPr lang="en-US" sz="1400" b="1">
                          <a:latin typeface="Gill Sans MT" panose="020B0502020104020203" charset="0"/>
                          <a:cs typeface="Gill Sans MT" panose="020B0502020104020203" charset="0"/>
                        </a:rPr>
                        <a:t> </a:t>
                      </a:r>
                      <a:r>
                        <a:rPr lang="en-US" sz="1400" b="0">
                          <a:latin typeface="Gill Sans MT" panose="020B0502020104020203" charset="0"/>
                          <a:cs typeface="Gill Sans MT" panose="020B0502020104020203" charset="0"/>
                        </a:rPr>
                        <a:t>of the </a:t>
                      </a:r>
                      <a:r>
                        <a:rPr lang="en-US" sz="1400" b="0" i="1">
                          <a:solidFill>
                            <a:srgbClr val="FF0000"/>
                          </a:solidFill>
                          <a:latin typeface="Gill Sans MT" panose="020B0502020104020203" charset="0"/>
                          <a:cs typeface="Gill Sans MT" panose="020B0502020104020203" charset="0"/>
                        </a:rPr>
                        <a:t>L1,L2, L3.</a:t>
                      </a:r>
                      <a:endParaRPr lang="en-US" sz="1400" b="1" u="sng">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00760">
                <a:tc>
                  <a:txBody>
                    <a:bodyPr/>
                    <a:lstStyle/>
                    <a:p>
                      <a:pPr indent="0">
                        <a:buNone/>
                      </a:pPr>
                      <a:r>
                        <a:rPr lang="en-US" b="1">
                          <a:latin typeface="Gill Sans MT" panose="020B0502020104020203" charset="0"/>
                          <a:cs typeface="Gill Sans MT" panose="020B0502020104020203" charset="0"/>
                        </a:rPr>
                        <a:t>Supply</a:t>
                      </a:r>
                      <a:endParaRPr lang="en-US" b="1">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EF6EC"/>
                    </a:solidFill>
                  </a:tcPr>
                </a:tc>
                <a:tc>
                  <a:txBody>
                    <a:bodyPr/>
                    <a:lstStyle/>
                    <a:p>
                      <a:pPr indent="0" algn="ctr">
                        <a:buNone/>
                      </a:pPr>
                      <a:r>
                        <a:rPr lang="en-US" sz="1400" b="0">
                          <a:latin typeface="Gill Sans MT" panose="020B0502020104020203" charset="0"/>
                          <a:cs typeface="Gill Sans MT" panose="020B0502020104020203" charset="0"/>
                        </a:rPr>
                        <a:t>Body and neck of the bladder</a:t>
                      </a:r>
                      <a:endParaRPr lang="en-US" sz="1400" b="0">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Gill Sans MT" panose="020B0502020104020203" charset="0"/>
                          <a:cs typeface="Gill Sans MT" panose="020B0502020104020203" charset="0"/>
                        </a:rPr>
                        <a:t>Bladder neck</a:t>
                      </a:r>
                      <a:endParaRPr lang="en-US" sz="1400" b="0">
                        <a:latin typeface="Gill Sans MT" panose="020B0502020104020203" charset="0"/>
                        <a:ea typeface="Gill Sans MT" panose="020B0502020104020203" charset="0"/>
                        <a:cs typeface="Gill Sans MT" panose="020B0502020104020203" charset="0"/>
                      </a:endParaRPr>
                    </a:p>
                  </a:txBody>
                  <a:tcPr marL="0" marR="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a:latin typeface="Times New Roman" panose="02020603050405020304" charset="0"/>
                <a:cs typeface="Times New Roman" panose="02020603050405020304" charset="0"/>
                <a:sym typeface="+mn-ea"/>
              </a:rPr>
              <a:t>Innervation of the Bladder</a:t>
            </a:r>
            <a:r>
              <a:rPr lang="en-US">
                <a:latin typeface="Times New Roman" panose="02020603050405020304" charset="0"/>
                <a:cs typeface="Times New Roman" panose="02020603050405020304" charset="0"/>
              </a:rPr>
              <a:t/>
            </a:r>
            <a:br>
              <a:rPr lang="en-US">
                <a:latin typeface="Times New Roman" panose="02020603050405020304" charset="0"/>
                <a:cs typeface="Times New Roman" panose="02020603050405020304" charset="0"/>
              </a:rPr>
            </a:br>
            <a:endParaRPr lang="en-US"/>
          </a:p>
        </p:txBody>
      </p:sp>
      <p:sp>
        <p:nvSpPr>
          <p:cNvPr id="5" name="Content Placeholder 4"/>
          <p:cNvSpPr>
            <a:spLocks noGrp="1"/>
          </p:cNvSpPr>
          <p:nvPr>
            <p:ph sz="half" idx="1"/>
          </p:nvPr>
        </p:nvSpPr>
        <p:spPr>
          <a:xfrm>
            <a:off x="581025" y="1825625"/>
            <a:ext cx="5590540" cy="4654550"/>
          </a:xfrm>
        </p:spPr>
        <p:txBody>
          <a:bodyPr>
            <a:normAutofit fontScale="97500" lnSpcReduction="10000"/>
          </a:bodyPr>
          <a:lstStyle/>
          <a:p>
            <a:r>
              <a:rPr lang="en-US">
                <a:latin typeface="Times New Roman" panose="02020603050405020304" charset="0"/>
                <a:cs typeface="Times New Roman" panose="02020603050405020304" charset="0"/>
                <a:sym typeface="+mn-ea"/>
              </a:rPr>
              <a:t>The Pudendal nerves--Origin: Anterior horn cells (AHCs) of S2,S3,S4</a:t>
            </a:r>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sym typeface="+mn-ea"/>
              </a:rPr>
              <a:t>Its efferent fibers arise as the parasympathetic nerves from the 2nd, 3rd and 4th sacral segments of the spinal cord</a:t>
            </a:r>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sym typeface="+mn-ea"/>
              </a:rPr>
              <a:t>They supply and control the activity of the External urethral sphincter</a:t>
            </a:r>
            <a:endParaRPr lang="en-US">
              <a:latin typeface="Times New Roman" panose="02020603050405020304" charset="0"/>
              <a:cs typeface="Times New Roman" panose="02020603050405020304" charset="0"/>
            </a:endParaRPr>
          </a:p>
          <a:p>
            <a:endParaRPr lang="en-US">
              <a:latin typeface="Times New Roman" panose="02020603050405020304" charset="0"/>
              <a:cs typeface="Times New Roman" panose="02020603050405020304" charset="0"/>
            </a:endParaRPr>
          </a:p>
        </p:txBody>
      </p:sp>
      <p:pic>
        <p:nvPicPr>
          <p:cNvPr id="21" name="image30.jpeg" descr="C:\Users\COMPAQ\Desktop\Nelson in pics\URO 1.jpg"/>
          <p:cNvPicPr>
            <a:picLocks noGrp="1" noChangeAspect="1"/>
          </p:cNvPicPr>
          <p:nvPr>
            <p:ph sz="half" idx="2"/>
          </p:nvPr>
        </p:nvPicPr>
        <p:blipFill>
          <a:blip r:embed="rId2" cstate="print"/>
          <a:stretch>
            <a:fillRect/>
          </a:stretch>
        </p:blipFill>
        <p:spPr>
          <a:xfrm>
            <a:off x="6572250" y="1691005"/>
            <a:ext cx="4623435" cy="47891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a:t>Urinary bladder-function</a:t>
            </a:r>
          </a:p>
        </p:txBody>
      </p:sp>
      <p:sp>
        <p:nvSpPr>
          <p:cNvPr id="6" name="Content Placeholder 5"/>
          <p:cNvSpPr>
            <a:spLocks noGrp="1"/>
          </p:cNvSpPr>
          <p:nvPr>
            <p:ph idx="1"/>
          </p:nvPr>
        </p:nvSpPr>
        <p:spPr/>
        <p:txBody>
          <a:bodyPr/>
          <a:lstStyle/>
          <a:p>
            <a:r>
              <a:rPr lang="en-US">
                <a:latin typeface="Times New Roman" panose="02020603050405020304" charset="0"/>
                <a:cs typeface="Times New Roman" panose="02020603050405020304" charset="0"/>
              </a:rPr>
              <a:t>Urine will enters the urinary bladder without producing much increase in Intravesical pressure till the bladder becomes well-filled.</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“The pressure exerted on the contents of the urinary bladder, being the sum of the intraabdominal pressure from outside</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The bladder and the detrusor pressure exerted by the bladder wall musculature itself. Also called bladder pressure, vesical pressure”.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Cystometry</a:t>
            </a:r>
            <a:endParaRPr lang="en-US"/>
          </a:p>
        </p:txBody>
      </p:sp>
      <p:sp>
        <p:nvSpPr>
          <p:cNvPr id="3" name="Content Placeholder 2"/>
          <p:cNvSpPr>
            <a:spLocks noGrp="1"/>
          </p:cNvSpPr>
          <p:nvPr>
            <p:ph idx="1"/>
          </p:nvPr>
        </p:nvSpPr>
        <p:spPr/>
        <p:txBody>
          <a:bodyPr/>
          <a:lstStyle/>
          <a:p>
            <a:r>
              <a:rPr lang="en-US"/>
              <a:t> </a:t>
            </a:r>
            <a:r>
              <a:rPr lang="en-US">
                <a:latin typeface="Times New Roman" panose="02020603050405020304" charset="0"/>
                <a:cs typeface="Times New Roman" panose="02020603050405020304" charset="0"/>
              </a:rPr>
              <a:t>Study the relationship between </a:t>
            </a:r>
            <a:r>
              <a:rPr lang="en-US" b="1">
                <a:latin typeface="Times New Roman" panose="02020603050405020304" charset="0"/>
                <a:cs typeface="Times New Roman" panose="02020603050405020304" charset="0"/>
              </a:rPr>
              <a:t>intravesical volume and pressure.</a:t>
            </a:r>
          </a:p>
          <a:p>
            <a:r>
              <a:rPr lang="en-US">
                <a:latin typeface="Times New Roman" panose="02020603050405020304" charset="0"/>
                <a:cs typeface="Times New Roman" panose="02020603050405020304" charset="0"/>
              </a:rPr>
              <a:t>Done by inserting catheter and emptying the bladder, then recording the pressure while bladder filled at 50 ml increment of water.</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The plot of I.V.P. against the volume is called “Cystometrogram”.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2323</Words>
  <Application>WPS Presentation</Application>
  <PresentationFormat>Custom</PresentationFormat>
  <Paragraphs>234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Micturition </vt:lpstr>
      <vt:lpstr>Innervation of the Bladder</vt:lpstr>
      <vt:lpstr>Innervation of the Bladder </vt:lpstr>
      <vt:lpstr>Innervation of the Bladder </vt:lpstr>
      <vt:lpstr>Slide 5</vt:lpstr>
      <vt:lpstr>Innervation of the Bladder </vt:lpstr>
      <vt:lpstr>Innervation of the Bladder </vt:lpstr>
      <vt:lpstr>Urinary bladder-function</vt:lpstr>
      <vt:lpstr>Cystometry</vt:lpstr>
      <vt:lpstr>Cystometrogram </vt:lpstr>
      <vt:lpstr>Approximate changes in intravesicular pressure as the bladder fills with urine</vt:lpstr>
      <vt:lpstr>Cystometrogram  </vt:lpstr>
      <vt:lpstr>Slide 13</vt:lpstr>
      <vt:lpstr>Slide 14</vt:lpstr>
      <vt:lpstr>Slide 15</vt:lpstr>
      <vt:lpstr>  </vt:lpstr>
      <vt:lpstr>Slide 17</vt:lpstr>
      <vt:lpstr>Control of micturition</vt:lpstr>
      <vt:lpstr>Micturition</vt:lpstr>
      <vt:lpstr>The micturition reflexes</vt:lpstr>
      <vt:lpstr>Mechanism of voluntary control of micturition  </vt:lpstr>
      <vt:lpstr>Slide 22</vt:lpstr>
      <vt:lpstr>Mechanism of voluntary control of micturition</vt:lpstr>
      <vt:lpstr>Slide 24</vt:lpstr>
      <vt:lpstr>Reflex &amp; voluntary control of micturition</vt:lpstr>
      <vt:lpstr>Disturbances (Abnormalities) of Micturition</vt:lpstr>
      <vt:lpstr>Disturbances (Abnormalities) of Micturition</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J.R.Vishnu Shankar</cp:lastModifiedBy>
  <cp:revision>10</cp:revision>
  <dcterms:created xsi:type="dcterms:W3CDTF">2020-06-15T07:07:00Z</dcterms:created>
  <dcterms:modified xsi:type="dcterms:W3CDTF">2020-11-17T16:16:15Z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