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MUMPS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pPr algn="r"/>
            <a:r>
              <a:rPr lang="en-US" dirty="0" smtClean="0"/>
              <a:t>Assistant Professor</a:t>
            </a:r>
          </a:p>
          <a:p>
            <a:pPr algn="r"/>
            <a:r>
              <a:rPr lang="en-US" dirty="0" err="1" smtClean="0"/>
              <a:t>Dept</a:t>
            </a:r>
            <a:r>
              <a:rPr lang="en-US" dirty="0" smtClean="0"/>
              <a:t> of Community medicine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6881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b="1" dirty="0"/>
              <a:t>Mumps surveillance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/>
              <a:t>WHO </a:t>
            </a:r>
            <a:r>
              <a:rPr lang="en-IN" dirty="0"/>
              <a:t>recommends the following </a:t>
            </a:r>
            <a:r>
              <a:rPr lang="en-IN" dirty="0" smtClean="0"/>
              <a:t>case definitions </a:t>
            </a:r>
            <a:r>
              <a:rPr lang="en-IN" dirty="0"/>
              <a:t>for mumps surveillance :</a:t>
            </a:r>
          </a:p>
          <a:p>
            <a:pPr marL="0" indent="0" algn="just">
              <a:buNone/>
            </a:pPr>
            <a:r>
              <a:rPr lang="en-IN" dirty="0"/>
              <a:t>a. </a:t>
            </a:r>
            <a:r>
              <a:rPr lang="en-IN" i="1" dirty="0"/>
              <a:t>Clinical mumps : </a:t>
            </a:r>
            <a:r>
              <a:rPr lang="en-IN" dirty="0"/>
              <a:t>acute onset of unilateral or </a:t>
            </a:r>
            <a:r>
              <a:rPr lang="en-IN" dirty="0" smtClean="0"/>
              <a:t>bilateral  tender</a:t>
            </a:r>
            <a:r>
              <a:rPr lang="en-IN" dirty="0"/>
              <a:t>, self-limited swelling of the parotid or </a:t>
            </a:r>
            <a:r>
              <a:rPr lang="en-IN" dirty="0" smtClean="0"/>
              <a:t>other salivary </a:t>
            </a:r>
            <a:r>
              <a:rPr lang="en-IN" dirty="0"/>
              <a:t>gland, lasting 2 or more days and </a:t>
            </a:r>
            <a:r>
              <a:rPr lang="en-IN" dirty="0" smtClean="0"/>
              <a:t>without other </a:t>
            </a:r>
            <a:r>
              <a:rPr lang="en-IN" dirty="0"/>
              <a:t>apparent cause.</a:t>
            </a:r>
          </a:p>
          <a:p>
            <a:pPr marL="0" indent="0" algn="just">
              <a:buNone/>
            </a:pPr>
            <a:r>
              <a:rPr lang="en-IN" dirty="0"/>
              <a:t>b. </a:t>
            </a:r>
            <a:r>
              <a:rPr lang="en-IN" i="1" dirty="0"/>
              <a:t>Laboratory confirmed mumps : </a:t>
            </a:r>
            <a:r>
              <a:rPr lang="en-IN" dirty="0"/>
              <a:t>a patient with </a:t>
            </a:r>
            <a:r>
              <a:rPr lang="en-IN" dirty="0" smtClean="0"/>
              <a:t>clinical mumps </a:t>
            </a:r>
            <a:r>
              <a:rPr lang="en-IN" dirty="0"/>
              <a:t>and laboratory confirmation by </a:t>
            </a:r>
            <a:r>
              <a:rPr lang="en-IN" dirty="0" smtClean="0"/>
              <a:t>positive mumps </a:t>
            </a:r>
            <a:r>
              <a:rPr lang="en-IN" dirty="0" err="1" smtClean="0"/>
              <a:t>IgM</a:t>
            </a:r>
            <a:r>
              <a:rPr lang="en-IN" dirty="0" smtClean="0"/>
              <a:t> </a:t>
            </a:r>
            <a:r>
              <a:rPr lang="en-IN" dirty="0"/>
              <a:t>antibody (without mumps immunization </a:t>
            </a:r>
            <a:r>
              <a:rPr lang="en-IN" dirty="0" smtClean="0"/>
              <a:t>in the </a:t>
            </a:r>
            <a:r>
              <a:rPr lang="en-IN" dirty="0"/>
              <a:t>previous 6 weeks) or; </a:t>
            </a:r>
            <a:r>
              <a:rPr lang="en-IN" dirty="0" err="1"/>
              <a:t>sero</a:t>
            </a:r>
            <a:r>
              <a:rPr lang="en-IN" dirty="0"/>
              <a:t>-conversion </a:t>
            </a:r>
            <a:r>
              <a:rPr lang="en-IN" dirty="0" smtClean="0"/>
              <a:t>with 4-fold </a:t>
            </a:r>
            <a:r>
              <a:rPr lang="en-IN" dirty="0"/>
              <a:t>or greater rise in mumps </a:t>
            </a:r>
            <a:r>
              <a:rPr lang="en-IN" dirty="0" err="1"/>
              <a:t>IgG</a:t>
            </a:r>
            <a:r>
              <a:rPr lang="en-IN" dirty="0"/>
              <a:t> titre; or isolation </a:t>
            </a:r>
            <a:r>
              <a:rPr lang="en-IN" dirty="0" smtClean="0"/>
              <a:t>of mumps </a:t>
            </a:r>
            <a:r>
              <a:rPr lang="en-IN" dirty="0"/>
              <a:t>virus from saliva, urine or cerebrospinal </a:t>
            </a:r>
            <a:r>
              <a:rPr lang="en-IN" dirty="0" smtClean="0"/>
              <a:t>fluid.</a:t>
            </a:r>
          </a:p>
          <a:p>
            <a:pPr marL="0" indent="0" algn="just">
              <a:buNone/>
            </a:pPr>
            <a:r>
              <a:rPr lang="en-IN" dirty="0" smtClean="0"/>
              <a:t>c</a:t>
            </a:r>
            <a:r>
              <a:rPr lang="en-IN" dirty="0"/>
              <a:t>. </a:t>
            </a:r>
            <a:r>
              <a:rPr lang="en-IN" i="1" dirty="0"/>
              <a:t>Epidemiologically-confirmed mumps : </a:t>
            </a:r>
            <a:r>
              <a:rPr lang="en-IN" dirty="0"/>
              <a:t>a patient </a:t>
            </a:r>
            <a:r>
              <a:rPr lang="en-IN" dirty="0" smtClean="0"/>
              <a:t>with clinical </a:t>
            </a:r>
            <a:r>
              <a:rPr lang="en-IN" dirty="0"/>
              <a:t>mumps who is epidemiologically linked to </a:t>
            </a:r>
            <a:r>
              <a:rPr lang="en-IN" dirty="0" smtClean="0"/>
              <a:t>a laboratory-confirmed </a:t>
            </a:r>
            <a:r>
              <a:rPr lang="en-IN" dirty="0"/>
              <a:t>mumps case.</a:t>
            </a:r>
          </a:p>
        </p:txBody>
      </p:sp>
    </p:spTree>
    <p:extLst>
      <p:ext uri="{BB962C8B-B14F-4D97-AF65-F5344CB8AC3E}">
        <p14:creationId xmlns:p14="http://schemas.microsoft.com/office/powerpoint/2010/main" xmlns="" val="288271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IN" b="1" dirty="0"/>
              <a:t>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The control of mumps is difficult because the disease </a:t>
            </a:r>
            <a:r>
              <a:rPr lang="en-IN" dirty="0" smtClean="0"/>
              <a:t>is infectious </a:t>
            </a:r>
            <a:r>
              <a:rPr lang="en-IN" dirty="0"/>
              <a:t>before a diagnosis can be made.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long </a:t>
            </a:r>
            <a:r>
              <a:rPr lang="en-IN" dirty="0" smtClean="0"/>
              <a:t>and variable </a:t>
            </a:r>
            <a:r>
              <a:rPr lang="en-IN" dirty="0"/>
              <a:t>incubation </a:t>
            </a:r>
            <a:r>
              <a:rPr lang="en-IN" dirty="0" smtClean="0"/>
              <a:t>period</a:t>
            </a:r>
            <a:endParaRPr lang="en-IN" dirty="0"/>
          </a:p>
          <a:p>
            <a:pPr algn="just"/>
            <a:r>
              <a:rPr lang="en-IN" dirty="0" smtClean="0"/>
              <a:t>occurrence </a:t>
            </a:r>
            <a:r>
              <a:rPr lang="en-IN" dirty="0"/>
              <a:t>of </a:t>
            </a:r>
            <a:r>
              <a:rPr lang="en-IN" dirty="0" smtClean="0"/>
              <a:t>subclinical cases </a:t>
            </a:r>
            <a:r>
              <a:rPr lang="en-IN" dirty="0"/>
              <a:t>make the control of spread difficult. </a:t>
            </a:r>
          </a:p>
          <a:p>
            <a:pPr algn="just"/>
            <a:r>
              <a:rPr lang="en-IN" dirty="0" smtClean="0"/>
              <a:t>Cases should </a:t>
            </a:r>
            <a:r>
              <a:rPr lang="en-IN" dirty="0"/>
              <a:t>be isolated till the clinical manifestations subside.</a:t>
            </a:r>
          </a:p>
          <a:p>
            <a:pPr algn="just"/>
            <a:r>
              <a:rPr lang="en-IN" dirty="0"/>
              <a:t>Steps should be taken to disinfect the articles used by </a:t>
            </a:r>
            <a:r>
              <a:rPr lang="en-IN" dirty="0" smtClean="0"/>
              <a:t>the patient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Contacts </a:t>
            </a:r>
            <a:r>
              <a:rPr lang="en-IN" dirty="0"/>
              <a:t>should be kept under surveillance.</a:t>
            </a:r>
          </a:p>
        </p:txBody>
      </p:sp>
    </p:spTree>
    <p:extLst>
      <p:ext uri="{BB962C8B-B14F-4D97-AF65-F5344CB8AC3E}">
        <p14:creationId xmlns:p14="http://schemas.microsoft.com/office/powerpoint/2010/main" xmlns="" val="419355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07" y="-10633"/>
            <a:ext cx="8686800" cy="1020762"/>
          </a:xfrm>
        </p:spPr>
        <p:txBody>
          <a:bodyPr/>
          <a:lstStyle/>
          <a:p>
            <a:r>
              <a:rPr lang="en-US" dirty="0" smtClean="0"/>
              <a:t>MUMPS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66800"/>
            <a:ext cx="5500242" cy="5791200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An acute infectious disease caused by an RNA </a:t>
            </a:r>
            <a:r>
              <a:rPr lang="en-IN" dirty="0" smtClean="0"/>
              <a:t>virus classified </a:t>
            </a:r>
            <a:r>
              <a:rPr lang="en-IN" dirty="0"/>
              <a:t>as genus </a:t>
            </a:r>
            <a:r>
              <a:rPr lang="en-IN" i="1" dirty="0" err="1"/>
              <a:t>Rubulavirus</a:t>
            </a:r>
            <a:r>
              <a:rPr lang="en-IN" i="1" dirty="0"/>
              <a:t> </a:t>
            </a:r>
            <a:r>
              <a:rPr lang="en-IN" dirty="0"/>
              <a:t>of the </a:t>
            </a:r>
            <a:r>
              <a:rPr lang="en-IN" dirty="0" smtClean="0"/>
              <a:t>family </a:t>
            </a:r>
            <a:r>
              <a:rPr lang="en-IN" dirty="0" err="1" smtClean="0"/>
              <a:t>paramyxoviridae</a:t>
            </a:r>
            <a:r>
              <a:rPr lang="en-IN" dirty="0" smtClean="0"/>
              <a:t> </a:t>
            </a:r>
            <a:r>
              <a:rPr lang="en-IN" dirty="0"/>
              <a:t>which has a predilection for glandular </a:t>
            </a:r>
            <a:r>
              <a:rPr lang="en-IN" dirty="0" smtClean="0"/>
              <a:t>and nervous </a:t>
            </a:r>
            <a:r>
              <a:rPr lang="en-IN" dirty="0"/>
              <a:t>tissues. </a:t>
            </a:r>
            <a:endParaRPr lang="en-IN" dirty="0" smtClean="0"/>
          </a:p>
          <a:p>
            <a:r>
              <a:rPr lang="en-IN" dirty="0" smtClean="0"/>
              <a:t>Clinically</a:t>
            </a:r>
            <a:r>
              <a:rPr lang="en-IN" dirty="0"/>
              <a:t>, the disease is recognized by </a:t>
            </a:r>
            <a:r>
              <a:rPr lang="en-IN" dirty="0" err="1" smtClean="0"/>
              <a:t>nonsuppurative</a:t>
            </a:r>
            <a:r>
              <a:rPr lang="en-IN" dirty="0"/>
              <a:t> </a:t>
            </a:r>
            <a:r>
              <a:rPr lang="en-IN" dirty="0" smtClean="0"/>
              <a:t>enlargement </a:t>
            </a:r>
            <a:r>
              <a:rPr lang="en-IN" dirty="0"/>
              <a:t>and tenderness of one or both </a:t>
            </a:r>
            <a:r>
              <a:rPr lang="en-IN" dirty="0" smtClean="0"/>
              <a:t>the parotid </a:t>
            </a:r>
            <a:r>
              <a:rPr lang="en-IN" dirty="0"/>
              <a:t>glands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IN" dirty="0"/>
              <a:t>Constitutional symptoms vary, or may be </a:t>
            </a:r>
            <a:r>
              <a:rPr lang="en-IN" dirty="0" err="1"/>
              <a:t>inapparent</a:t>
            </a:r>
            <a:r>
              <a:rPr lang="en-IN" dirty="0"/>
              <a:t>. </a:t>
            </a:r>
          </a:p>
          <a:p>
            <a:r>
              <a:rPr lang="en-IN" dirty="0" smtClean="0"/>
              <a:t>Morbidity</a:t>
            </a:r>
            <a:r>
              <a:rPr lang="en-IN" dirty="0"/>
              <a:t> </a:t>
            </a:r>
            <a:r>
              <a:rPr lang="en-IN" dirty="0" smtClean="0"/>
              <a:t>rate </a:t>
            </a:r>
            <a:r>
              <a:rPr lang="en-IN" dirty="0"/>
              <a:t>tends to be </a:t>
            </a:r>
            <a:r>
              <a:rPr lang="en-IN" dirty="0" smtClean="0"/>
              <a:t>high</a:t>
            </a:r>
            <a:endParaRPr lang="en-IN" dirty="0"/>
          </a:p>
          <a:p>
            <a:r>
              <a:rPr lang="en-IN" dirty="0" smtClean="0"/>
              <a:t>Natural </a:t>
            </a:r>
            <a:r>
              <a:rPr lang="en-IN" dirty="0"/>
              <a:t>infection with this virus is </a:t>
            </a:r>
            <a:r>
              <a:rPr lang="en-IN" dirty="0" smtClean="0"/>
              <a:t>thought to </a:t>
            </a:r>
            <a:r>
              <a:rPr lang="en-IN" dirty="0"/>
              <a:t>confer lifelong protection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1602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214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830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" y="-3584"/>
            <a:ext cx="9139226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57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" y="0"/>
            <a:ext cx="91344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111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131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6320"/>
          <a:stretch/>
        </p:blipFill>
        <p:spPr bwMode="auto">
          <a:xfrm>
            <a:off x="0" y="228600"/>
            <a:ext cx="9144000" cy="534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816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 indication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As with most other live virus vaccines, mumps </a:t>
            </a:r>
            <a:r>
              <a:rPr lang="en-IN" dirty="0" smtClean="0"/>
              <a:t>vaccine should </a:t>
            </a:r>
            <a:r>
              <a:rPr lang="en-IN" dirty="0"/>
              <a:t>not be administered to </a:t>
            </a:r>
            <a:endParaRPr lang="en-IN" dirty="0" smtClean="0"/>
          </a:p>
          <a:p>
            <a:r>
              <a:rPr lang="en-IN" dirty="0" smtClean="0"/>
              <a:t>pregnant </a:t>
            </a:r>
            <a:r>
              <a:rPr lang="en-IN" dirty="0"/>
              <a:t>women, </a:t>
            </a:r>
            <a:endParaRPr lang="en-IN" dirty="0" smtClean="0"/>
          </a:p>
          <a:p>
            <a:r>
              <a:rPr lang="en-IN" dirty="0" smtClean="0"/>
              <a:t>Patients receiving </a:t>
            </a:r>
            <a:r>
              <a:rPr lang="en-IN" dirty="0"/>
              <a:t>immunosuppressive </a:t>
            </a:r>
            <a:r>
              <a:rPr lang="en-IN" dirty="0" smtClean="0"/>
              <a:t>therapy</a:t>
            </a:r>
            <a:endParaRPr lang="en-IN" dirty="0"/>
          </a:p>
          <a:p>
            <a:r>
              <a:rPr lang="en-IN" dirty="0"/>
              <a:t>severely ill</a:t>
            </a:r>
          </a:p>
        </p:txBody>
      </p:sp>
    </p:spTree>
    <p:extLst>
      <p:ext uri="{BB962C8B-B14F-4D97-AF65-F5344CB8AC3E}">
        <p14:creationId xmlns:p14="http://schemas.microsoft.com/office/powerpoint/2010/main" xmlns="" val="2288140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297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MUMPS</vt:lpstr>
      <vt:lpstr>MUMPS</vt:lpstr>
      <vt:lpstr>Slide 3</vt:lpstr>
      <vt:lpstr>Slide 4</vt:lpstr>
      <vt:lpstr>Slide 5</vt:lpstr>
      <vt:lpstr>Slide 6</vt:lpstr>
      <vt:lpstr>Slide 7</vt:lpstr>
      <vt:lpstr>Slide 8</vt:lpstr>
      <vt:lpstr>Contra indication</vt:lpstr>
      <vt:lpstr>Mumps surveillance</vt:lpstr>
      <vt:lpstr>Control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MUMPS</dc:title>
  <dc:creator>Ajith.V.S.</dc:creator>
  <cp:lastModifiedBy>Dept. Of CM</cp:lastModifiedBy>
  <cp:revision>14</cp:revision>
  <dcterms:created xsi:type="dcterms:W3CDTF">2006-08-16T00:00:00Z</dcterms:created>
  <dcterms:modified xsi:type="dcterms:W3CDTF">2020-10-29T09:06:53Z</dcterms:modified>
</cp:coreProperties>
</file>