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2CBA7-6494-4A0E-955E-5383642BBC76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E07B-A6ED-4FA3-A89A-2DD958A685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E6BC67-224C-4287-B180-C564004396C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3686A1-5D49-45EC-BE31-7CCA1A8D86D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307609-B60E-42A7-9A1A-8EB6D2F9F3B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632A91A-DBBD-426F-85D4-3B6BCCFA98A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E32440-8711-44E7-B363-D2CC46E056FF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FDA4636-C0E8-4C16-98C5-1295ABD1477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2D802BB-B4EF-40F3-805E-21AE7A237C4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42B8BF-0E54-4B47-A10C-4FA75BAEC3B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EE3EE5-66A7-4B5A-BAA4-8AC15D1BC32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5883B9-C7B8-41F8-B129-44F9F88E0D1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6CA0DE-73E1-4D02-BA03-E466CA93A42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D463CC4-0494-4062-85C0-8834FE3DE63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0769F7-37CB-4BDC-90FB-8C66D9172704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105B367-33C5-48BA-B7D4-A57D996387A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359FCC-D7B4-4569-A6D7-35FE173C169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1EADB06-7477-4863-B99D-47413947A61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A5226B-4D71-40A3-8519-DC3E6D966BB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2C4B34E-0580-48AA-8103-C4A4E836FEF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D263B3-4578-4342-8681-711CF5B6C1A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156FF6-7C80-4274-BD6F-8E458C895E6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756979-0F95-40DD-BE63-876846849F6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852380-4D4F-4013-AE0B-9D11847B603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380BCA-2B35-40CB-BF2E-0B4CC0C4B1D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6B6DC-9D10-4252-922A-0F9117E7673C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77EF9-0355-4F00-8D0F-5CBF936CD6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7772400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8000" b="1" dirty="0"/>
              <a:t>MUMPS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505301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DR.T.AJAYAN</a:t>
            </a:r>
          </a:p>
          <a:p>
            <a:pPr eaLnBrk="1" hangingPunct="1">
              <a:defRPr/>
            </a:pPr>
            <a:r>
              <a:rPr lang="en-US" altLang="en-US" dirty="0"/>
              <a:t>PROF. &amp; H.O.D</a:t>
            </a:r>
          </a:p>
          <a:p>
            <a:pPr eaLnBrk="1" hangingPunct="1">
              <a:defRPr/>
            </a:pPr>
            <a:r>
              <a:rPr lang="en-US" altLang="en-US" dirty="0"/>
              <a:t>PRACTICE OF MEDICINE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447800"/>
            <a:ext cx="4419600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pic>
        <p:nvPicPr>
          <p:cNvPr id="22531" name="Picture 4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71450"/>
            <a:ext cx="8686800" cy="6515100"/>
          </a:xfrm>
          <a:noFill/>
        </p:spPr>
      </p:pic>
      <p:sp>
        <p:nvSpPr>
          <p:cNvPr id="22532" name="Line 7"/>
          <p:cNvSpPr>
            <a:spLocks noChangeShapeType="1"/>
          </p:cNvSpPr>
          <p:nvPr/>
        </p:nvSpPr>
        <p:spPr bwMode="auto">
          <a:xfrm flipV="1">
            <a:off x="0" y="4495800"/>
            <a:ext cx="411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8600"/>
            <a:ext cx="65532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Line 5"/>
          <p:cNvSpPr>
            <a:spLocks noChangeShapeType="1"/>
          </p:cNvSpPr>
          <p:nvPr/>
        </p:nvSpPr>
        <p:spPr bwMode="auto">
          <a:xfrm flipV="1">
            <a:off x="533400" y="5638800"/>
            <a:ext cx="2590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000" b="1"/>
              <a:t>Complications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/>
              <a:t>Common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3200"/>
              <a:t>Meningitis – 5-15% of cases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3200"/>
              <a:t>Orchitis –  20%-30% of cases in post-pubertal males (rarely sterility)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3200"/>
              <a:t>Oophoritis, mastitis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Uncommon</a:t>
            </a:r>
          </a:p>
          <a:p>
            <a:pPr lvl="2" eaLnBrk="1" hangingPunct="1">
              <a:defRPr/>
            </a:pPr>
            <a:r>
              <a:rPr lang="en-US" altLang="en-US" sz="3200"/>
              <a:t>Pancreatitis </a:t>
            </a:r>
          </a:p>
          <a:p>
            <a:pPr lvl="2" eaLnBrk="1" hangingPunct="1">
              <a:defRPr/>
            </a:pPr>
            <a:r>
              <a:rPr lang="en-US" altLang="en-US" sz="3200"/>
              <a:t>Encephalitis</a:t>
            </a:r>
          </a:p>
          <a:p>
            <a:pPr lvl="2" eaLnBrk="1" hangingPunct="1">
              <a:defRPr/>
            </a:pPr>
            <a:r>
              <a:rPr lang="en-US" altLang="en-US" sz="3200"/>
              <a:t>Deafness </a:t>
            </a:r>
          </a:p>
          <a:p>
            <a:pPr lvl="2" eaLnBrk="1" hangingPunct="1">
              <a:defRPr/>
            </a:pPr>
            <a:r>
              <a:rPr lang="en-US" altLang="en-US" sz="3200"/>
              <a:t>Death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 b="1"/>
              <a:t>Prognosis</a:t>
            </a:r>
            <a:r>
              <a:rPr lang="en-US" altLang="en-US"/>
              <a:t>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Rarely exceeds 2 weeks.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  <p:bldP spid="696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 b="1"/>
              <a:t>Lab Diagnosis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Blood:-Relative lymphocytosis</a:t>
            </a:r>
          </a:p>
          <a:p>
            <a:pPr eaLnBrk="1" hangingPunct="1">
              <a:defRPr/>
            </a:pPr>
            <a:r>
              <a:rPr lang="en-US" altLang="en-US"/>
              <a:t>           S.amylase- elevated.</a:t>
            </a:r>
          </a:p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CSF:- Lymphocytic pleocytosis- meningitis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Diagnosis:-confirmed by</a:t>
            </a:r>
          </a:p>
          <a:p>
            <a:pPr eaLnBrk="1" hangingPunct="1">
              <a:defRPr/>
            </a:pPr>
            <a:r>
              <a:rPr lang="en-US" altLang="en-US"/>
              <a:t>    Isolation of virus from saliva or CSF or demonstrating a fourfold rise in compliment fixing antibodies in paired sera.         </a:t>
            </a:r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 b="1"/>
              <a:t>MANAGEMENT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400" b="1"/>
              <a:t>GENERAL</a:t>
            </a:r>
            <a:r>
              <a:rPr lang="en-US" altLang="en-US"/>
              <a:t>:-</a:t>
            </a:r>
          </a:p>
          <a:p>
            <a:pPr eaLnBrk="1" hangingPunct="1">
              <a:defRPr/>
            </a:pPr>
            <a:r>
              <a:rPr lang="en-US" altLang="en-US"/>
              <a:t>    Isolation until swelling subsides .</a:t>
            </a:r>
          </a:p>
          <a:p>
            <a:pPr eaLnBrk="1" hangingPunct="1">
              <a:defRPr/>
            </a:pPr>
            <a:r>
              <a:rPr lang="en-US" altLang="en-US"/>
              <a:t>    Bed rest –Febrile period.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Management of Complications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Meningitis :-Purely symptomatic</a:t>
            </a:r>
          </a:p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Encephelitis :- Attention to cerebral oedema,airway and vital functions.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6" grpId="1"/>
      <p:bldP spid="72706" grpId="2"/>
      <p:bldP spid="72707" grpId="0" build="p"/>
      <p:bldP spid="72707" grpId="1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Orchitis :- Scrotum- suspended in a suspensory or toweling bridge and ice bags are applied.</a:t>
            </a:r>
          </a:p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Pancreatitis:- Symptomatic treatment.</a:t>
            </a:r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000" b="1">
                <a:solidFill>
                  <a:srgbClr val="FFFF00"/>
                </a:solidFill>
              </a:rPr>
              <a:t>DEFINITION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  </a:t>
            </a:r>
            <a:r>
              <a:rPr lang="en-US" altLang="en-US" sz="3600"/>
              <a:t>An acute ,systemic, communicable viral infection .</a:t>
            </a:r>
          </a:p>
          <a:p>
            <a:pPr eaLnBrk="1" hangingPunct="1">
              <a:defRPr/>
            </a:pPr>
            <a:r>
              <a:rPr lang="en-US" altLang="en-US" sz="3600"/>
              <a:t>Most distinctive feature is swelling of one or both parotid glands.</a:t>
            </a:r>
          </a:p>
          <a:p>
            <a:pPr eaLnBrk="1" hangingPunct="1">
              <a:defRPr/>
            </a:pPr>
            <a:r>
              <a:rPr lang="en-US" altLang="en-US" sz="3600"/>
              <a:t>Involvement of other salivary glands, meninges,pancreas and gonads is also common.</a:t>
            </a:r>
          </a:p>
          <a:p>
            <a:pPr eaLnBrk="1" hangingPunct="1">
              <a:defRPr/>
            </a:pPr>
            <a:endParaRPr lang="en-US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b="1"/>
              <a:t>HOMOEOPATHIC MANAGEMENT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BELL</a:t>
            </a:r>
          </a:p>
          <a:p>
            <a:pPr eaLnBrk="1" hangingPunct="1">
              <a:defRPr/>
            </a:pPr>
            <a:r>
              <a:rPr lang="en-US" altLang="en-US"/>
              <a:t>PULS</a:t>
            </a:r>
          </a:p>
          <a:p>
            <a:pPr eaLnBrk="1" hangingPunct="1">
              <a:defRPr/>
            </a:pPr>
            <a:r>
              <a:rPr lang="en-US" altLang="en-US"/>
              <a:t>MERC</a:t>
            </a:r>
          </a:p>
          <a:p>
            <a:pPr eaLnBrk="1" hangingPunct="1">
              <a:defRPr/>
            </a:pPr>
            <a:r>
              <a:rPr lang="en-US" altLang="en-US"/>
              <a:t>PILOCARPUS/JABORANDI</a:t>
            </a:r>
          </a:p>
          <a:p>
            <a:pPr eaLnBrk="1" hangingPunct="1">
              <a:defRPr/>
            </a:pPr>
            <a:r>
              <a:rPr lang="en-US" altLang="en-US"/>
              <a:t>RHUS TOX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0" grpId="1"/>
      <p:bldP spid="73730" grpId="2"/>
      <p:bldP spid="73731" grpId="0" build="p"/>
      <p:bldP spid="73731" grpI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/>
              <a:t>PREVENTION AND CONTROL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/>
              <a:t>Mumps live virus vaccine – safe and highly effective.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/>
              <a:t>Routine immunization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/>
              <a:t>    MMR or alone 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/>
              <a:t>Should not be given 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/>
              <a:t>   Pregnant woman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/>
              <a:t>   Patient receiving glucocorticoids.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/>
              <a:t>   Immunocompromised individuals.</a:t>
            </a:r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1700" b="1">
                <a:latin typeface="Monotype Corsiva" panose="03010101010201010101" pitchFamily="66" charset="0"/>
              </a:rPr>
              <a:t>THANK YOU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86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7200" b="1">
                <a:solidFill>
                  <a:srgbClr val="FFFF00"/>
                </a:solidFill>
              </a:rPr>
              <a:t>Etiologic agent</a:t>
            </a:r>
          </a:p>
        </p:txBody>
      </p:sp>
      <p:pic>
        <p:nvPicPr>
          <p:cNvPr id="8195" name="Picture 4" descr="Electron micrograph of the Mumps virus."/>
          <p:cNvPicPr>
            <a:picLocks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19800" y="2286000"/>
            <a:ext cx="2833688" cy="3886200"/>
          </a:xfrm>
          <a:noFill/>
        </p:spPr>
      </p:pic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533400" y="2819400"/>
            <a:ext cx="5486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en-US" sz="4800" b="1">
                <a:latin typeface="Tahoma" pitchFamily="34" charset="0"/>
              </a:rPr>
              <a:t>Paramyxo virus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 b="1"/>
              <a:t>Salivary glands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695450"/>
            <a:ext cx="66294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6000" b="1"/>
              <a:t>Epidemiology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5000"/>
              </a:spcBef>
              <a:defRPr/>
            </a:pPr>
            <a:r>
              <a:rPr lang="en-US" altLang="en-US"/>
              <a:t>Reservoir		Human</a:t>
            </a:r>
            <a:br>
              <a:rPr lang="en-US" altLang="en-US"/>
            </a:br>
            <a:r>
              <a:rPr lang="en-US" altLang="en-US"/>
              <a:t> 				Asymptomatic infections</a:t>
            </a:r>
            <a:br>
              <a:rPr lang="en-US" altLang="en-US"/>
            </a:br>
            <a:r>
              <a:rPr lang="en-US" altLang="en-US"/>
              <a:t>				may transmit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altLang="en-US"/>
              <a:t>Transmission		Respiratory drop nuclei</a:t>
            </a:r>
            <a:br>
              <a:rPr lang="en-US" altLang="en-US"/>
            </a:br>
            <a:r>
              <a:rPr lang="en-US" altLang="en-US"/>
              <a:t>				</a:t>
            </a:r>
          </a:p>
          <a:p>
            <a:pPr eaLnBrk="1" hangingPunct="1">
              <a:spcBef>
                <a:spcPct val="35000"/>
              </a:spcBef>
              <a:defRPr/>
            </a:pPr>
            <a:r>
              <a:rPr lang="en-US" altLang="en-US"/>
              <a:t>Temporal pattern 	Peak in late winter and spring</a:t>
            </a:r>
            <a:br>
              <a:rPr lang="en-US" altLang="en-US"/>
            </a:b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35000"/>
              </a:spcBef>
              <a:defRPr/>
            </a:pPr>
            <a:r>
              <a:rPr lang="en-US" altLang="en-US"/>
              <a:t>Communicability	Three days before to four				 	days after onset of active</a:t>
            </a:r>
            <a:br>
              <a:rPr lang="en-US" altLang="en-US"/>
            </a:br>
            <a:r>
              <a:rPr lang="en-US" altLang="en-US"/>
              <a:t>				disease</a:t>
            </a:r>
          </a:p>
          <a:p>
            <a:pPr eaLnBrk="1" hangingPunct="1">
              <a:defRPr/>
            </a:pPr>
            <a:r>
              <a:rPr lang="en-US" altLang="en-US"/>
              <a:t>Commonly seen in children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Source of infection is saliva</a:t>
            </a:r>
          </a:p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5400" b="1"/>
              <a:t>Clinical features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/>
              <a:t>Prodromal symptoms- fever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/>
              <a:t>                               malaise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/>
              <a:t>                               myalgia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/>
              <a:t>                               anorexia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4000"/>
              <a:t> I.P. – 14- 21 days.(average-18 days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6106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>
                <a:solidFill>
                  <a:srgbClr val="FFFF00"/>
                </a:solidFill>
              </a:rPr>
              <a:t>Parotitis:</a:t>
            </a:r>
          </a:p>
          <a:p>
            <a:pPr eaLnBrk="1" hangingPunct="1">
              <a:defRPr/>
            </a:pPr>
            <a:r>
              <a:rPr lang="en-US" altLang="en-US"/>
              <a:t>   Parotid tenderness</a:t>
            </a:r>
          </a:p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   Pain near angle of mandible</a:t>
            </a:r>
          </a:p>
          <a:p>
            <a:pPr eaLnBrk="1" hangingPunct="1">
              <a:defRPr/>
            </a:pPr>
            <a:endParaRPr lang="en-US" altLang="en-US"/>
          </a:p>
          <a:p>
            <a:pPr eaLnBrk="1" hangingPunct="1">
              <a:defRPr/>
            </a:pPr>
            <a:r>
              <a:rPr lang="en-US" altLang="en-US"/>
              <a:t>    Obliteration of space between earlobe and angle of mandible.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Patient frequently complains- earache, difficulty to eat, swallow or talk.</a:t>
            </a:r>
          </a:p>
          <a:p>
            <a:pPr eaLnBrk="1" hangingPunct="1">
              <a:defRPr/>
            </a:pPr>
            <a:r>
              <a:rPr lang="en-US" altLang="en-US"/>
              <a:t>  At times only one side is affected.</a:t>
            </a:r>
          </a:p>
          <a:p>
            <a:pPr eaLnBrk="1" hangingPunct="1">
              <a:defRPr/>
            </a:pPr>
            <a:r>
              <a:rPr lang="en-US" altLang="en-US"/>
              <a:t>  Distoration of face.</a:t>
            </a:r>
          </a:p>
          <a:p>
            <a:pPr eaLnBrk="1" hangingPunct="1">
              <a:defRPr/>
            </a:pPr>
            <a:r>
              <a:rPr lang="en-US" altLang="en-US"/>
              <a:t>  Swelling increases for few days and gradually subsides disappearing in one week</a:t>
            </a:r>
          </a:p>
          <a:p>
            <a:pPr eaLnBrk="1" hangingPunct="1">
              <a:defRPr/>
            </a:pPr>
            <a:endParaRPr lang="en-US" altLang="en-US"/>
          </a:p>
          <a:p>
            <a:pPr eaLnBrk="1" hangingPunct="1">
              <a:spcBef>
                <a:spcPct val="35000"/>
              </a:spcBef>
              <a:defRPr/>
            </a:pPr>
            <a:endParaRPr lang="en-US" altLang="en-US"/>
          </a:p>
          <a:p>
            <a:pPr eaLnBrk="1" hangingPunct="1">
              <a:defRPr/>
            </a:pP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On-screen Show (4:3)</PresentationFormat>
  <Paragraphs>105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MUMPS</vt:lpstr>
      <vt:lpstr>DEFINITION</vt:lpstr>
      <vt:lpstr>Etiologic agent</vt:lpstr>
      <vt:lpstr>Salivary glands</vt:lpstr>
      <vt:lpstr>Epidemiology</vt:lpstr>
      <vt:lpstr>Slide 6</vt:lpstr>
      <vt:lpstr>Clinical features</vt:lpstr>
      <vt:lpstr>Slide 8</vt:lpstr>
      <vt:lpstr>Slide 9</vt:lpstr>
      <vt:lpstr>Slide 10</vt:lpstr>
      <vt:lpstr>Slide 11</vt:lpstr>
      <vt:lpstr>Complications</vt:lpstr>
      <vt:lpstr>Slide 13</vt:lpstr>
      <vt:lpstr>Prognosis </vt:lpstr>
      <vt:lpstr>Lab Diagnosis</vt:lpstr>
      <vt:lpstr>Slide 16</vt:lpstr>
      <vt:lpstr>MANAGEMENT</vt:lpstr>
      <vt:lpstr>Management of Complications</vt:lpstr>
      <vt:lpstr>Slide 19</vt:lpstr>
      <vt:lpstr>HOMOEOPATHIC MANAGEMENT</vt:lpstr>
      <vt:lpstr>PREVENTION AND CONTROL</vt:lpstr>
      <vt:lpstr>Slide 22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MUMPS</dc:title>
  <dc:creator>New</dc:creator>
  <cp:lastModifiedBy>New</cp:lastModifiedBy>
  <cp:revision>1</cp:revision>
  <dcterms:created xsi:type="dcterms:W3CDTF">2021-03-08T09:39:36Z</dcterms:created>
  <dcterms:modified xsi:type="dcterms:W3CDTF">2021-03-08T09:40:10Z</dcterms:modified>
</cp:coreProperties>
</file>