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0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5003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3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0858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37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05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1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5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5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0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3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7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5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DCE9B-6759-499B-A153-3162172D464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A66C25-B843-4F25-885B-D01EAA0B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2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b="1" dirty="0" smtClean="0">
                <a:solidFill>
                  <a:schemeClr val="accent2">
                    <a:lumMod val="50000"/>
                  </a:schemeClr>
                </a:solidFill>
              </a:rPr>
              <a:t>MYCOBACTERIUM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92686" y="5682343"/>
            <a:ext cx="5105024" cy="11756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IN" sz="2000" b="1" dirty="0" err="1" smtClean="0">
                <a:latin typeface="Bodoni MT Black" panose="02070A03080606020203" pitchFamily="18" charset="0"/>
              </a:rPr>
              <a:t>Dr.</a:t>
            </a:r>
            <a:r>
              <a:rPr lang="en-IN" sz="2000" b="1" dirty="0" smtClean="0">
                <a:latin typeface="Bodoni MT Black" panose="02070A03080606020203" pitchFamily="18" charset="0"/>
              </a:rPr>
              <a:t> R.S. </a:t>
            </a:r>
            <a:r>
              <a:rPr lang="en-IN" sz="2000" b="1" dirty="0" err="1" smtClean="0">
                <a:latin typeface="Bodoni MT Black" panose="02070A03080606020203" pitchFamily="18" charset="0"/>
              </a:rPr>
              <a:t>Gopika</a:t>
            </a:r>
            <a:r>
              <a:rPr lang="en-IN" sz="2000" b="1" dirty="0" smtClean="0">
                <a:latin typeface="Bodoni MT Black" panose="02070A03080606020203" pitchFamily="18" charset="0"/>
              </a:rPr>
              <a:t> M.D. </a:t>
            </a:r>
            <a:r>
              <a:rPr lang="en-IN" sz="2000" b="1" smtClean="0">
                <a:latin typeface="Bodoni MT Black" panose="02070A03080606020203" pitchFamily="18" charset="0"/>
              </a:rPr>
              <a:t>(Hom</a:t>
            </a:r>
            <a:r>
              <a:rPr lang="en-IN" sz="2000" b="1" dirty="0" smtClean="0">
                <a:latin typeface="Bodoni MT Black" panose="02070A03080606020203" pitchFamily="18" charset="0"/>
              </a:rPr>
              <a:t>.)</a:t>
            </a:r>
          </a:p>
          <a:p>
            <a:r>
              <a:rPr lang="en-IN" sz="2000" b="1" dirty="0" smtClean="0">
                <a:latin typeface="Bodoni MT Black" panose="02070A03080606020203" pitchFamily="18" charset="0"/>
              </a:rPr>
              <a:t>Professor &amp; Head</a:t>
            </a:r>
          </a:p>
          <a:p>
            <a:r>
              <a:rPr lang="en-IN" sz="2000" b="1" dirty="0" smtClean="0">
                <a:latin typeface="Bodoni MT Black" panose="02070A03080606020203" pitchFamily="18" charset="0"/>
              </a:rPr>
              <a:t>Department of Pathology</a:t>
            </a:r>
            <a:endParaRPr lang="en-IN" sz="2000" b="1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35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Colonies on Lowenstein-Jensen medium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12292" name="Picture 5" descr="C:\Users\Dept.Of Pathology\Desktop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752600"/>
            <a:ext cx="2743200" cy="3448050"/>
          </a:xfr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24000" y="5867400"/>
            <a:ext cx="9144000" cy="990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3200"/>
          </a:p>
        </p:txBody>
      </p:sp>
      <p:pic>
        <p:nvPicPr>
          <p:cNvPr id="12293" name="Picture 6" descr="C:\Users\Dept.Of Pathology\Desktop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828801"/>
            <a:ext cx="449580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439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Resistence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447800"/>
            <a:ext cx="9144000" cy="441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milk –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pasturization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60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º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  in 15- 20 min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80% ethanol,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glutraldehyde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formaldehyde –2-10 min    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sputum-20-30 hrs   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droplet- 8-10 days </a:t>
            </a:r>
          </a:p>
        </p:txBody>
      </p:sp>
    </p:spTree>
    <p:extLst>
      <p:ext uri="{BB962C8B-B14F-4D97-AF65-F5344CB8AC3E}">
        <p14:creationId xmlns:p14="http://schemas.microsoft.com/office/powerpoint/2010/main" val="362555694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Antigenic structure  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Cell wall antigens-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insoluble Ag, acid fastness, attachment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antigens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soluble Ag , Ag-5,6,60,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serodiagnosis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05772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VIRULENCE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Due to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mycoside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toxic to macrophages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Sulphatides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inhibits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phagosome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lysosome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fusion,-intracellular survival-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tissue destruction.</a:t>
            </a:r>
          </a:p>
        </p:txBody>
      </p:sp>
    </p:spTree>
    <p:extLst>
      <p:ext uri="{BB962C8B-B14F-4D97-AF65-F5344CB8AC3E}">
        <p14:creationId xmlns:p14="http://schemas.microsoft.com/office/powerpoint/2010/main" val="104899997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Source of infection 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 Human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 Bovine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 of transmission- :</a:t>
            </a:r>
          </a:p>
          <a:p>
            <a:pPr marL="609600" indent="-609600"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inhalation of droplet                        </a:t>
            </a:r>
          </a:p>
          <a:p>
            <a:pPr marL="609600" indent="-609600"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ingestion</a:t>
            </a:r>
          </a:p>
          <a:p>
            <a:pPr marL="609600" indent="-609600"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inoculation </a:t>
            </a:r>
          </a:p>
        </p:txBody>
      </p:sp>
    </p:spTree>
    <p:extLst>
      <p:ext uri="{BB962C8B-B14F-4D97-AF65-F5344CB8AC3E}">
        <p14:creationId xmlns:p14="http://schemas.microsoft.com/office/powerpoint/2010/main" val="731084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PATHOGENESIS OF TB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81200"/>
            <a:ext cx="8686800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Pulmonary  TB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Extrapulmonary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TB            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Pulmonary tuberculosis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2 forms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Primary TB  / invasive LN involvement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Post primary TB [sec. TB] </a:t>
            </a:r>
          </a:p>
        </p:txBody>
      </p:sp>
    </p:spTree>
    <p:extLst>
      <p:ext uri="{BB962C8B-B14F-4D97-AF65-F5344CB8AC3E}">
        <p14:creationId xmlns:p14="http://schemas.microsoft.com/office/powerpoint/2010/main" val="354917493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8915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AFB that reach alveoli             ingested by activated macrophages.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If the bacilli are not killed, they multiply,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lyse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macrophages               spread to non activated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monocytes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transport bacilli to regional lymph nodes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disseminated  throughout the body</a:t>
            </a:r>
          </a:p>
        </p:txBody>
      </p:sp>
      <p:sp>
        <p:nvSpPr>
          <p:cNvPr id="22532" name="Right Arrow 3"/>
          <p:cNvSpPr>
            <a:spLocks noChangeArrowheads="1"/>
          </p:cNvSpPr>
          <p:nvPr/>
        </p:nvSpPr>
        <p:spPr bwMode="auto">
          <a:xfrm>
            <a:off x="5562600" y="1752600"/>
            <a:ext cx="1066800" cy="1524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320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Down Arrow 4"/>
          <p:cNvSpPr>
            <a:spLocks noChangeArrowheads="1"/>
          </p:cNvSpPr>
          <p:nvPr/>
        </p:nvSpPr>
        <p:spPr bwMode="auto">
          <a:xfrm>
            <a:off x="5867400" y="2286000"/>
            <a:ext cx="152400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320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Right Arrow 5"/>
          <p:cNvSpPr>
            <a:spLocks noChangeArrowheads="1"/>
          </p:cNvSpPr>
          <p:nvPr/>
        </p:nvSpPr>
        <p:spPr bwMode="auto">
          <a:xfrm>
            <a:off x="4191000" y="3505200"/>
            <a:ext cx="1066800" cy="1524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320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Down Arrow 6"/>
          <p:cNvSpPr>
            <a:spLocks noChangeArrowheads="1"/>
          </p:cNvSpPr>
          <p:nvPr/>
        </p:nvSpPr>
        <p:spPr bwMode="auto">
          <a:xfrm>
            <a:off x="5943600" y="3962400"/>
            <a:ext cx="228600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320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6" name="Down Arrow 7"/>
          <p:cNvSpPr>
            <a:spLocks noChangeArrowheads="1"/>
          </p:cNvSpPr>
          <p:nvPr/>
        </p:nvSpPr>
        <p:spPr bwMode="auto">
          <a:xfrm>
            <a:off x="5943600" y="54864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320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322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Events following entry of bacilli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46482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Stage1: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Phagocytosis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M.Tb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by Alveolar macrophage Destruction of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M.Tb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,but some evade destruction &amp; continue to multiply inside them &amp; infect other macrophages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2: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Influx of PMN’s ,recruitment of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Monocytes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differentiate into Macrophage ,but fail to eliminate completely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Logarithmic growth of bacilli, little tissue destruction</a:t>
            </a:r>
          </a:p>
        </p:txBody>
      </p:sp>
    </p:spTree>
    <p:extLst>
      <p:ext uri="{BB962C8B-B14F-4D97-AF65-F5344CB8AC3E}">
        <p14:creationId xmlns:p14="http://schemas.microsoft.com/office/powerpoint/2010/main" val="838632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609600"/>
            <a:ext cx="8534400" cy="52578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3: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Ag specific T-cells are recruited to the site that activate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monocytoid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cells &amp; differentiate into two types of Giant cells   -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Epithelioid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langhans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 giant cell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Walling off infection from rest of the body &amp; prevent dissemination of bacilli.</a:t>
            </a:r>
          </a:p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4: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Stage of Latency (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Granuloma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disrupts under conditions of failing immune surveillance &amp; leads to Endogenous re activation of dormant foci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Characterised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Caseation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necrosis</a:t>
            </a: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744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Tubercle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Hard tubercle 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intitial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stage ,central zone activated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macrophages,perpheral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zone of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L,Fibroblast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Soft tubercle: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central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necrosis.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5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9144000" cy="1371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en-US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MYCOBACTERIUM   TUBERCULOSIS                        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Tubercle bacilli /  Koch’s bacilli</a:t>
            </a:r>
          </a:p>
          <a:p>
            <a:pPr marL="285750" indent="-285750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 shaped,</a:t>
            </a:r>
          </a:p>
          <a:p>
            <a:pPr marL="285750" indent="-285750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non spore forming,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Slow-growing -generation time of 12 to 18 hours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X .5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micro.m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pairs ,clumps.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6962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INFECTION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Child hood TB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inhaled bacilli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Ghons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lesion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73152386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8839200" cy="3886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Droplets           alveolar spaces.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If the defense system fails to eliminate the infection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bacilli proliferate inside alveolar macrophages  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and kill the cells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infected macrophages produce cytokines and CK attract –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m,n,alveolar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macrophages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nodular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structure called the tubercle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627" name="Down Arrow 3"/>
          <p:cNvSpPr>
            <a:spLocks noChangeArrowheads="1"/>
          </p:cNvSpPr>
          <p:nvPr/>
        </p:nvSpPr>
        <p:spPr bwMode="auto">
          <a:xfrm>
            <a:off x="5791200" y="1371600"/>
            <a:ext cx="1524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6628" name="Down Arrow 4"/>
          <p:cNvSpPr>
            <a:spLocks noChangeArrowheads="1"/>
          </p:cNvSpPr>
          <p:nvPr/>
        </p:nvSpPr>
        <p:spPr bwMode="auto">
          <a:xfrm>
            <a:off x="5638800" y="2362200"/>
            <a:ext cx="152400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6629" name="Down Arrow 5"/>
          <p:cNvSpPr>
            <a:spLocks noChangeArrowheads="1"/>
          </p:cNvSpPr>
          <p:nvPr/>
        </p:nvSpPr>
        <p:spPr bwMode="auto">
          <a:xfrm>
            <a:off x="5715000" y="4038600"/>
            <a:ext cx="2286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6630" name="Down Arrow 6"/>
          <p:cNvSpPr>
            <a:spLocks noChangeArrowheads="1"/>
          </p:cNvSpPr>
          <p:nvPr/>
        </p:nvSpPr>
        <p:spPr bwMode="auto">
          <a:xfrm>
            <a:off x="5715000" y="5867400"/>
            <a:ext cx="152400" cy="5334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559" name="Right Arrow 6"/>
          <p:cNvSpPr>
            <a:spLocks noChangeArrowheads="1"/>
          </p:cNvSpPr>
          <p:nvPr/>
        </p:nvSpPr>
        <p:spPr bwMode="auto">
          <a:xfrm>
            <a:off x="4572000" y="990600"/>
            <a:ext cx="762000" cy="7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2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0"/>
            <a:ext cx="8229600" cy="5410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If the bacterial replication is not controlled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the tubercle enlarges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the bacilli enter local draining lymph nodes.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 characteristic clinical manifestation of primary tuberculosis (TB).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lesion produced by the expansion of the tubercle into the lung parenchyma and lymph node -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Ghons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complex.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Bacteremia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may accompany initial infection.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651" name="Down Arrow 3"/>
          <p:cNvSpPr>
            <a:spLocks noChangeArrowheads="1"/>
          </p:cNvSpPr>
          <p:nvPr/>
        </p:nvSpPr>
        <p:spPr bwMode="auto">
          <a:xfrm>
            <a:off x="5791200" y="990600"/>
            <a:ext cx="1524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7652" name="Down Arrow 4"/>
          <p:cNvSpPr>
            <a:spLocks noChangeArrowheads="1"/>
          </p:cNvSpPr>
          <p:nvPr/>
        </p:nvSpPr>
        <p:spPr bwMode="auto">
          <a:xfrm>
            <a:off x="5715000" y="1981200"/>
            <a:ext cx="762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7653" name="Down Arrow 5"/>
          <p:cNvSpPr>
            <a:spLocks noChangeArrowheads="1"/>
          </p:cNvSpPr>
          <p:nvPr/>
        </p:nvSpPr>
        <p:spPr bwMode="auto">
          <a:xfrm>
            <a:off x="5638800" y="3048000"/>
            <a:ext cx="228600" cy="5334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39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381000"/>
            <a:ext cx="89916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pulmonary infection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initial infection with  TB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middle or lower lung zones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type of host response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a) Macrophage  activated   response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IFN</a:t>
            </a:r>
            <a:r>
              <a:rPr lang="el-GR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activates macrophages- tubercle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b)  Tissue damage response - due to delayed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hypersensitivity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inflammation,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caseous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necrosis, spread 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055668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981200" y="-6096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/>
          </a:p>
        </p:txBody>
      </p:sp>
      <p:pic>
        <p:nvPicPr>
          <p:cNvPr id="266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013425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GHONS LESION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 of development - 8-10 weeks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Rounded,  0.5-2cm dia.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Grey white inflammatory consolidation, center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necrosis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heals by- fibrosis, calcification, ossification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fibrosus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capsule developed around it.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789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GHONS LESION</a:t>
            </a:r>
            <a:endParaRPr lang="en-US" dirty="0"/>
          </a:p>
        </p:txBody>
      </p:sp>
      <p:pic>
        <p:nvPicPr>
          <p:cNvPr id="28675" name="Picture 2" descr="C:\Users\Dept.Of Pathology\Desktop\download (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2209800"/>
            <a:ext cx="3524250" cy="4038600"/>
          </a:xfrm>
          <a:noFill/>
        </p:spPr>
      </p:pic>
    </p:spTree>
    <p:extLst>
      <p:ext uri="{BB962C8B-B14F-4D97-AF65-F5344CB8AC3E}">
        <p14:creationId xmlns:p14="http://schemas.microsoft.com/office/powerpoint/2010/main" val="3414449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Ranke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Ghons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complex after undergoing progressive fibrosis produces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radiologically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detectable calcification called as Ranke complex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074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Fate of primary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TB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981200"/>
            <a:ext cx="8229600" cy="3886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Fibrosis, calcification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Progressive primary TB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millary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TB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Progressive secondary TB</a:t>
            </a:r>
          </a:p>
          <a:p>
            <a:pPr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943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676400" y="-1143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457200"/>
            <a:ext cx="8458200" cy="6096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Spread of Primary complex  </a:t>
            </a:r>
            <a:r>
              <a:rPr lang="en-US" u="sng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endParaRPr lang="en-US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Progressive Primary TB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routes of spread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Bronchogenic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spread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Haematogenous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spread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Spread along mucous &amp;serous surface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Extra pulmonary Primary TB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Abdominal organs-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ulcers in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s.intestine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enlarged        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mesentric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Tonsils-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enlarged cervical LN</a:t>
            </a:r>
          </a:p>
        </p:txBody>
      </p:sp>
    </p:spTree>
    <p:extLst>
      <p:ext uri="{BB962C8B-B14F-4D97-AF65-F5344CB8AC3E}">
        <p14:creationId xmlns:p14="http://schemas.microsoft.com/office/powerpoint/2010/main" val="110516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2133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Mycobacterium   tuberculosis</a:t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               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Ziehl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Neelsons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staining</a:t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3" name="Picture 4" descr="C:\Users\Dept.Of Pathology\Desktop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2743200"/>
            <a:ext cx="4267200" cy="2952750"/>
          </a:xfrm>
          <a:noFill/>
        </p:spPr>
      </p:pic>
    </p:spTree>
    <p:extLst>
      <p:ext uri="{BB962C8B-B14F-4D97-AF65-F5344CB8AC3E}">
        <p14:creationId xmlns:p14="http://schemas.microsoft.com/office/powerpoint/2010/main" val="3332553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Secondary tuberculosis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Seen in older children &amp; adults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Due to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reinfection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reactivation of healed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primary focus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Initial lesion is small patch of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broncho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pneumonia  heals by fibrosis in sub apical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scar→ formation of TB cavity.</a:t>
            </a:r>
          </a:p>
        </p:txBody>
      </p:sp>
    </p:spTree>
    <p:extLst>
      <p:ext uri="{BB962C8B-B14F-4D97-AF65-F5344CB8AC3E}">
        <p14:creationId xmlns:p14="http://schemas.microsoft.com/office/powerpoint/2010/main" val="33580145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Secondary tuberculosis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initial lesion is the 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apical nodule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presents as 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or bilateral, small-sized (max. 3 cm),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yellow-grey, low consistency (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necrosis) solid nodular mass.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After treatment, the apical nodule cures by fibrosis and calcification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8369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4523825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609600"/>
            <a:ext cx="8610600" cy="5867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Left untreated, chronic lesions evolve accompanied by an intense process of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perilesional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pleural fibrosis.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Leading to secondary progressive tuberculosis which includes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-Apical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cavitary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fibrocaseous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tuberculosis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Advanced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cavitary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fibrocaseous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tuberculosis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-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Tuberculous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bronchopneumonia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Milliary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tuberculosis 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pneumonia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0789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534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Apical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cavitary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/open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fibrocaseous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TB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8915400" cy="426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occurs by the draining of the apical nodule through the bronchial wall resulting thin multiple cavities, lined with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debris 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thicker walls,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perilesional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fibrosis and smooth internal surface.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245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Advanced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cavitary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fibrocaseous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tuberculosis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presents large lesions extended to one or more pulmonary lobes.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large areas of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necrosis, multiple chronic cavities, fibrosis and thickened pleura with multiple adhesions. 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4847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Tuberculous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bronchopneumonia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as an acute complication of secondary tuberculosis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patchy circumscribed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condensated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foci with a diameter of 0.5-1 cm,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white to yellowish, centered by a bronchi, separated by normal lung parenchyma (polycyclic tubercles)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374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Milliary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tuberculosis 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appears by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-lymphatic dissemination exclusively in lung,  - blood dissemination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resulting in systemic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Milliary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tuberculosis, affecting the spine, spleen, liver, adrenal.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Lesions are small (1- to 2-mm)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657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Milliary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TB</a:t>
            </a:r>
          </a:p>
        </p:txBody>
      </p:sp>
      <p:pic>
        <p:nvPicPr>
          <p:cNvPr id="40963" name="Picture 5" descr="C:\Users\Dept.Of Pathology\Desktop\miliart t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38414"/>
            <a:ext cx="6477000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7998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pneumonia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complication of tuberculosis,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presents as a diffuse yellowish area of consolidation accompanied by multiple small sized cavities with irregular walls and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debris,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 be identified also in the bronchioles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87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685800"/>
            <a:ext cx="9144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Facultative intracellular pathogens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usually infecting mononuclear phagocytes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tend to clump together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are impermeable to the usual stains</a:t>
            </a:r>
          </a:p>
          <a:p>
            <a:pPr marL="285750" indent="-285750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once stained, the bacilli cannot be decolorized by acid alcohol</a:t>
            </a:r>
          </a:p>
          <a:p>
            <a:pPr marL="285750" indent="-285750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Acid fastness is due to organism's high content of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mycolic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acid, long-chain cross linking fatty acids, and other lipids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122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C/ F </a:t>
            </a:r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Pulmonary TB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47800"/>
            <a:ext cx="8686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disease: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initial infection is frequently located in the middle and lower lobes.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primary lesion usually heals spontaneously, and a calcified nodule (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ranke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lesion) remains.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Hilar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paratracheal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common.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immunosuppressed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pts and children, primary disease may progress rapidly to clinical disease, with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cavitation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pleural effusions, and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hematogenous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dissemination.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0548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TB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267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Most individuals are asymptomatic or have flu-like symptoms along with fever and chest pain </a:t>
            </a:r>
          </a:p>
          <a:p>
            <a:pPr marL="285750" indent="-285750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Around 3 weeks after infection skin test will be positive </a:t>
            </a:r>
          </a:p>
          <a:p>
            <a:pPr marL="285750" indent="-285750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Dormant lesions that still contain bacteria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795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533400"/>
            <a:ext cx="9144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i="1" dirty="0">
                <a:solidFill>
                  <a:schemeClr val="accent2">
                    <a:lumMod val="50000"/>
                  </a:schemeClr>
                </a:solidFill>
              </a:rPr>
              <a:t>                           </a:t>
            </a:r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b="1" i="1" dirty="0" err="1">
                <a:solidFill>
                  <a:schemeClr val="accent2">
                    <a:lumMod val="50000"/>
                  </a:schemeClr>
                </a:solidFill>
              </a:rPr>
              <a:t>Postprimary</a:t>
            </a:r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Usually localized to the apical and posterior segments of the upper lobes and the superior segments of the lower lobes.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Early symptoms of fever, night sweats, weight loss,   anorexia, malaise, and weakness.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Cough and purulent sputum production, often with blood streaking,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Occasionally, massive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haemoptysis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follows erosion of a vessel located in the wall of a cavity.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Disease can be limited, or extensive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cavitation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may develop.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Extensive disease may cause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dyspnoea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and respiratory distress.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407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Extrapulmonary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TB </a:t>
            </a:r>
            <a:b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Any site in the body can be involved.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Up to two thirds of HIV-infected pts with TB have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extrapulmonary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disease.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4330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Lymphadenitis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82296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Painless swelling of cervical and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supraclavicular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nodes.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  nodes are discrete but later matted, can be with a fistulous tract.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8759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609600"/>
            <a:ext cx="9144000" cy="5715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Genitourinary 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common among women than among men. 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frequency and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dysuria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Later -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Hydronephrosis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Calcifications and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ureteral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strictures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urinalysis -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pyuria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haematuria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 of three morning urine specimens is diagnostic.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urethral stricture.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Fallopian tube and uterine disease can cause infertility.</a:t>
            </a:r>
          </a:p>
          <a:p>
            <a:pPr eaLnBrk="1" hangingPunct="1"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522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533400"/>
            <a:ext cx="8229600" cy="6324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CUTANEOUS TB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Lupus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vulgaris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reddish brown, well demarcated plaques.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pressed with glass slide, small translucent nodules are seen [apple jelly]</a:t>
            </a:r>
          </a:p>
        </p:txBody>
      </p:sp>
    </p:spTree>
    <p:extLst>
      <p:ext uri="{BB962C8B-B14F-4D97-AF65-F5344CB8AC3E}">
        <p14:creationId xmlns:p14="http://schemas.microsoft.com/office/powerpoint/2010/main" val="40316589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Scrofuloderma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44196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Skin lesions result from direct extension of underlying TB infection of lymph nodes, bone or joints 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Firm, painless lesions that eventually ulcerate with a granular base 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30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TB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verrucosa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cutis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8229600" cy="43434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after direct inoculation of TB into the skin in someone who has been previously infected with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mycobacteria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Presents as a purplish or brownish-red warty growth 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Lesions most often occur on the knees, elbows, hands, feet and buttocks 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148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68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CNS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Meningitis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in young children and HIV-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sero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positive pts.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Cranial nerve involvement (particularly of the ocular nerve) and hydrocephalus, cerebral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common. 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CSF has a high lymphocyte count, an elevated protein level, and a low glucose concentration.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Tuberculoma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4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981200"/>
            <a:ext cx="82296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obligate aerobes                       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optimum temperature- 37 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                  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pH- 6.4-7, CO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5 -10 %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Colonies appear in 2 weeks </a:t>
            </a:r>
          </a:p>
        </p:txBody>
      </p:sp>
    </p:spTree>
    <p:extLst>
      <p:ext uri="{BB962C8B-B14F-4D97-AF65-F5344CB8AC3E}">
        <p14:creationId xmlns:p14="http://schemas.microsoft.com/office/powerpoint/2010/main" val="1237990112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Gastrointestinal  TB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affects the terminal ileum and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ceacum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abdominal pain and diarrhea.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palpable mass and bowel obstruction may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occur.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peritonitis presents with fever, abdominal pain, and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ascites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709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14400"/>
            <a:ext cx="822960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Tuberculous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pericarditis</a:t>
            </a:r>
            <a:endParaRPr lang="en-US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characterized by an acute or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subacute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onset of fever, dull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retrosternal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pain, and sometimes a friction rub.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Effusion is common.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Chronic constrictive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pericarditis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a potentially fatal complication.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69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381000"/>
            <a:ext cx="9144000" cy="6096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SKELETAL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spine, hips, and knees are the most common sites.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Spinal TB (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Pott’s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often involves three or more adjacent vertebral bodies; in adults, lower thoracic /upper lumbar vertebrae are usually affected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Disease spreads to adjacent vertebral bodies, destroying the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intervertebral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disc and causing collapse of vertebral bodies in advanced disease</a:t>
            </a:r>
          </a:p>
          <a:p>
            <a:pPr eaLnBrk="1" hangingPunct="1">
              <a:defRPr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Paravertebral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cold/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psoas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abscesses may form.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TB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osteomyelitis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long bones-[spine, femur, tibia, fibula]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TB arthritis-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monoarticular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548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Potts spine-pathology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42672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Hameatogenous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spread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Infection begins in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cancellous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area of vertebral body. 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Advances &amp; destroys the cortex,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intervertebral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disc &amp; adjacent vertebrae </a:t>
            </a:r>
          </a:p>
          <a:p>
            <a:pPr>
              <a:defRPr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Granuloma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formation Tissue necrosis &amp; inflammatory response 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Progressive bone destruction leads to vertebral collapse,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kyphosis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neurological involvement.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903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Psoas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abscess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 abscess originating in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tuberculous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spondylitis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extending through the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iliopsoas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muscle to the inguinal region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classical clinical triad -  fever, back pain, and  limp 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pain can radiate to hip and thigh.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Other symptoms are vague abdominal pain, malaise, nausea, and weight loss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1180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LAB DIAGNOSIS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Microscopy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Serological test-ELISA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Nueclic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acid probes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PCR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Tuberculin test [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Mantoux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CSF, Body fluid examination</a:t>
            </a:r>
          </a:p>
        </p:txBody>
      </p:sp>
    </p:spTree>
    <p:extLst>
      <p:ext uri="{BB962C8B-B14F-4D97-AF65-F5344CB8AC3E}">
        <p14:creationId xmlns:p14="http://schemas.microsoft.com/office/powerpoint/2010/main" val="12585853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Tuberculin test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Delayed hypersensitivity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Mantoux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/PPD test </a:t>
            </a:r>
          </a:p>
        </p:txBody>
      </p:sp>
    </p:spTree>
    <p:extLst>
      <p:ext uri="{BB962C8B-B14F-4D97-AF65-F5344CB8AC3E}">
        <p14:creationId xmlns:p14="http://schemas.microsoft.com/office/powerpoint/2010/main" val="34781330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533400"/>
            <a:ext cx="8686800" cy="6019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Immunologic basis for the tuberculin reaction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reaction – delayed hypersensitivity reaction.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Reaction in the skin to tuberculin PPD begins when 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specialized immune cells-T cells, sensitized by prior infection, are attracted by the immune system to the skin site where they release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lymphokines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Which  induce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induration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(a hard, raised area with clearly defined margins at and around the injection site) through local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vasodilation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,  edema, fibrin deposition, and attraction of other types of inflammatory cells to the area.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27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85800"/>
            <a:ext cx="8229600" cy="51816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standard recommended tuberculin test is the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Mantoux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test,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Procedure :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injecting a 0.1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liquid containing 5 TU (tuberculin units) PPD (purified protein derivative) into the top layers of skin of the forearm.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Read taken  - 48-72 hours after the injection.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basis of the reading of the skin test is the presence or absence and the amount of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induration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(localized swelling)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959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Features of the reaction include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its delayed course, reaching a peak more than 24 h after injection of the antigen;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indurated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occasional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vesiculation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necrosis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6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686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Liquid medias         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Dubo’s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medium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virulent type- long serpentine cords   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avirulent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type- dispersed              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Solid medias 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L J media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Middle brook’s  media  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24633137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229600" cy="5562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reaction-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A discrete, pale elevation of the skin (a wheal) of more than10mm in dia.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positive tuberculin skin test means that body has come into contact with the TB bacteria at least once, and further testing will be done to make sure about active TB.</a:t>
            </a:r>
          </a:p>
        </p:txBody>
      </p:sp>
    </p:spTree>
    <p:extLst>
      <p:ext uri="{BB962C8B-B14F-4D97-AF65-F5344CB8AC3E}">
        <p14:creationId xmlns:p14="http://schemas.microsoft.com/office/powerpoint/2010/main" val="35649950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tuberculous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mycobacterias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1200"/>
            <a:ext cx="8686800" cy="38862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Nontuberculous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mycobacteria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(NTM) represent a large group of bacteria that have been isolated from environmental sources.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Mycobacteria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other than tuberculosis (MOTT)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Atypical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Environmental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Opportunistic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40% cause diseases in human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Immunosuppressed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host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0685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NTM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Water, soil, food and animals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Does not spread from person to another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Relatively resistant to chlorination and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ozonization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Outbreak and Pseudo-outbreak in the hospital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HIV and dialysis patients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1984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u="sng" dirty="0" smtClean="0">
                <a:solidFill>
                  <a:schemeClr val="accent2">
                    <a:lumMod val="50000"/>
                  </a:schemeClr>
                </a:solidFill>
              </a:rPr>
              <a:t>Pulmonary disease</a:t>
            </a:r>
            <a:br>
              <a:rPr lang="en-US" b="1" i="1" u="sng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M. </a:t>
            </a:r>
            <a:r>
              <a:rPr lang="en-US" i="1" dirty="0" err="1" smtClean="0">
                <a:solidFill>
                  <a:schemeClr val="accent2">
                    <a:lumMod val="50000"/>
                  </a:schemeClr>
                </a:solidFill>
              </a:rPr>
              <a:t>avium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complex(MAC)</a:t>
            </a:r>
          </a:p>
          <a:p>
            <a:pPr>
              <a:defRPr/>
            </a:pP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M. </a:t>
            </a:r>
            <a:r>
              <a:rPr lang="en-US" i="1" dirty="0" err="1" smtClean="0">
                <a:solidFill>
                  <a:schemeClr val="accent2">
                    <a:lumMod val="50000"/>
                  </a:schemeClr>
                </a:solidFill>
              </a:rPr>
              <a:t>kansasii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M. </a:t>
            </a:r>
            <a:r>
              <a:rPr lang="en-US" i="1" dirty="0" err="1" smtClean="0">
                <a:solidFill>
                  <a:schemeClr val="accent2">
                    <a:lumMod val="50000"/>
                  </a:schemeClr>
                </a:solidFill>
              </a:rPr>
              <a:t>abscessus</a:t>
            </a: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M. </a:t>
            </a:r>
            <a:r>
              <a:rPr lang="en-US" i="1" dirty="0" err="1" smtClean="0">
                <a:solidFill>
                  <a:schemeClr val="accent2">
                    <a:lumMod val="50000"/>
                  </a:schemeClr>
                </a:solidFill>
              </a:rPr>
              <a:t>xenopi</a:t>
            </a: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660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Skin/soft tissue/bone/joint and tendons</a:t>
            </a:r>
            <a:r>
              <a:rPr lang="en-US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marinum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fortuitum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peregrinum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abscessus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chelonae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ulcerans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060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Mycobacterium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kansasii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lung disease have upper lobe fibro-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cavitary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abnormalities similar to TB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particularly in HIV-infected patients</a:t>
            </a:r>
          </a:p>
        </p:txBody>
      </p:sp>
    </p:spTree>
    <p:extLst>
      <p:ext uri="{BB962C8B-B14F-4D97-AF65-F5344CB8AC3E}">
        <p14:creationId xmlns:p14="http://schemas.microsoft.com/office/powerpoint/2010/main" val="26542766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xenopi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pulmonary disease are variable but most often include upper lobe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cavitary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changes compatible with TB. M</a:t>
            </a:r>
          </a:p>
        </p:txBody>
      </p:sp>
    </p:spTree>
    <p:extLst>
      <p:ext uri="{BB962C8B-B14F-4D97-AF65-F5344CB8AC3E}">
        <p14:creationId xmlns:p14="http://schemas.microsoft.com/office/powerpoint/2010/main" val="22674274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>
              <a:defRPr/>
            </a:pPr>
            <a:r>
              <a:rPr lang="en-US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M.marinum</a:t>
            </a:r>
            <a:endParaRPr lang="en-US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Water ,fish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Lake,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bay,ocean,pool,aquarium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1-2 month IP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granulomatous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nodular – ulcerative lesions (hands)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Bx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diagnosis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5620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8"/>
          <p:cNvSpPr>
            <a:spLocks noChangeArrowheads="1"/>
          </p:cNvSpPr>
          <p:nvPr/>
        </p:nvSpPr>
        <p:spPr bwMode="auto">
          <a:xfrm>
            <a:off x="2895600" y="533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Buruli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ulcer /</a:t>
            </a:r>
            <a:r>
              <a:rPr lang="en-US" sz="4400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M.ulcerans</a:t>
            </a:r>
            <a:endParaRPr lang="en-US" sz="44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Rectangle 13"/>
          <p:cNvSpPr>
            <a:spLocks noGrp="1" noChangeArrowheads="1"/>
          </p:cNvSpPr>
          <p:nvPr>
            <p:ph sz="half" idx="1"/>
          </p:nvPr>
        </p:nvSpPr>
        <p:spPr>
          <a:xfrm>
            <a:off x="1981201" y="1600201"/>
            <a:ext cx="3521075" cy="45259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Chronic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cutanous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ulcer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Africa mostly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Debridment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https://commons.wikimedia.org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Robbin’s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&amp;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Cotran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Pathologic Basis Of Disease -8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Edition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62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Middlebrook's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medium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Media is clear, thus allows easier colony observation and quantification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Available as plate or slant</a:t>
            </a:r>
          </a:p>
          <a:p>
            <a:pPr>
              <a:defRPr/>
            </a:pPr>
            <a:r>
              <a:rPr lang="en-US" dirty="0" smtClean="0"/>
              <a:t> 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Incubate medium in a 5-10% CO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atmosphere at 35 +/- 2ºC., for up to eight weeks.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Cultures should be read within 5–7 days after inoculation and once a week thereafter for up to 8 weeks.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864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Middlebrook's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Turbidity in the bottom layer of the medium or throughout the tube indicates growth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12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Lowenstein-Jensen medium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-is an egg based medium.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takes 6-8 weeks to get visual colonies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Colonies are non-pigmented, dry, rough, raised, irregular with wrinkled surface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creamy white initially, becoming yellowish or buff colored on further incubation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Rough,tough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buff</a:t>
            </a:r>
          </a:p>
        </p:txBody>
      </p:sp>
    </p:spTree>
    <p:extLst>
      <p:ext uri="{BB962C8B-B14F-4D97-AF65-F5344CB8AC3E}">
        <p14:creationId xmlns:p14="http://schemas.microsoft.com/office/powerpoint/2010/main" val="35760877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2145</Words>
  <Application>Microsoft Office PowerPoint</Application>
  <PresentationFormat>Widescreen</PresentationFormat>
  <Paragraphs>355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7" baseType="lpstr">
      <vt:lpstr>Arial</vt:lpstr>
      <vt:lpstr>Bodoni MT Black</vt:lpstr>
      <vt:lpstr>Century Gothic</vt:lpstr>
      <vt:lpstr>Times New Roman</vt:lpstr>
      <vt:lpstr>Wingdings</vt:lpstr>
      <vt:lpstr>Wingdings 2</vt:lpstr>
      <vt:lpstr>Wingdings 3</vt:lpstr>
      <vt:lpstr>Wisp</vt:lpstr>
      <vt:lpstr>MYCOBACTERIUM </vt:lpstr>
      <vt:lpstr>  MYCOBACTERIUM   TUBERCULOSIS                            </vt:lpstr>
      <vt:lpstr>Mycobacterium   tuberculosis                  Ziehl Neelsons staining </vt:lpstr>
      <vt:lpstr>PowerPoint Presentation</vt:lpstr>
      <vt:lpstr>Culture</vt:lpstr>
      <vt:lpstr>PowerPoint Presentation</vt:lpstr>
      <vt:lpstr>Middlebrook's medium</vt:lpstr>
      <vt:lpstr>Middlebrook's medium</vt:lpstr>
      <vt:lpstr>Lowenstein-Jensen medium</vt:lpstr>
      <vt:lpstr>Colonies on Lowenstein-Jensen medium  </vt:lpstr>
      <vt:lpstr>Resistence  </vt:lpstr>
      <vt:lpstr>Antigenic structure   </vt:lpstr>
      <vt:lpstr>            VIRULENCE</vt:lpstr>
      <vt:lpstr>PATHOGENESIS</vt:lpstr>
      <vt:lpstr> PATHOGENESIS OF TB </vt:lpstr>
      <vt:lpstr>PATHOGENESIS</vt:lpstr>
      <vt:lpstr> Events following entry of bacilli </vt:lpstr>
      <vt:lpstr>PowerPoint Presentation</vt:lpstr>
      <vt:lpstr>       Tubercle</vt:lpstr>
      <vt:lpstr>PRIMARY INFECTION</vt:lpstr>
      <vt:lpstr>PowerPoint Presentation</vt:lpstr>
      <vt:lpstr>PowerPoint Presentation</vt:lpstr>
      <vt:lpstr>PowerPoint Presentation</vt:lpstr>
      <vt:lpstr>PowerPoint Presentation</vt:lpstr>
      <vt:lpstr>         GHONS LESION</vt:lpstr>
      <vt:lpstr>GHONS LESION</vt:lpstr>
      <vt:lpstr>Ranke complex</vt:lpstr>
      <vt:lpstr>Fate of primary pul TB</vt:lpstr>
      <vt:lpstr>PowerPoint Presentation</vt:lpstr>
      <vt:lpstr>Secondary tuberculosis</vt:lpstr>
      <vt:lpstr>Secondary tuberculosis</vt:lpstr>
      <vt:lpstr>PowerPoint Presentation</vt:lpstr>
      <vt:lpstr>PowerPoint Presentation</vt:lpstr>
      <vt:lpstr> Apical cavitary/open  fibrocaseous TB</vt:lpstr>
      <vt:lpstr>Advanced cavitary fibrocaseous tuberculosis</vt:lpstr>
      <vt:lpstr>Tuberculous bronchopneumonia </vt:lpstr>
      <vt:lpstr>Milliary tuberculosis  </vt:lpstr>
      <vt:lpstr>Milliary TB</vt:lpstr>
      <vt:lpstr>Caseous pneumonia</vt:lpstr>
      <vt:lpstr>C/ F Pulmonary TB </vt:lpstr>
      <vt:lpstr>Primary TB</vt:lpstr>
      <vt:lpstr>PowerPoint Presentation</vt:lpstr>
      <vt:lpstr>Extrapulmonary TB  </vt:lpstr>
      <vt:lpstr>Lymphadenitis  </vt:lpstr>
      <vt:lpstr>PowerPoint Presentation</vt:lpstr>
      <vt:lpstr>PowerPoint Presentation</vt:lpstr>
      <vt:lpstr>Scrofuloderma  </vt:lpstr>
      <vt:lpstr>TB verrucosa cutis </vt:lpstr>
      <vt:lpstr>CNS </vt:lpstr>
      <vt:lpstr>Gastrointestinal  TB</vt:lpstr>
      <vt:lpstr>PowerPoint Presentation</vt:lpstr>
      <vt:lpstr>PowerPoint Presentation</vt:lpstr>
      <vt:lpstr>Potts spine-pathology </vt:lpstr>
      <vt:lpstr>Psoas abscess</vt:lpstr>
      <vt:lpstr>        LAB DIAGNOSIS</vt:lpstr>
      <vt:lpstr>         Tuberculin test</vt:lpstr>
      <vt:lpstr>PowerPoint Presentation</vt:lpstr>
      <vt:lpstr>PowerPoint Presentation</vt:lpstr>
      <vt:lpstr>Features of the reaction include </vt:lpstr>
      <vt:lpstr>PowerPoint Presentation</vt:lpstr>
      <vt:lpstr>Non tuberculous mycobacterias </vt:lpstr>
      <vt:lpstr>NTM</vt:lpstr>
      <vt:lpstr>Pulmonary disease </vt:lpstr>
      <vt:lpstr>Skin/soft tissue/bone/joint and tendons </vt:lpstr>
      <vt:lpstr>Mycobacterium kansasii</vt:lpstr>
      <vt:lpstr>M. xenopi</vt:lpstr>
      <vt:lpstr>M.marinum</vt:lpstr>
      <vt:lpstr>PowerPoint Presentation</vt:lpstr>
      <vt:lpstr>PowerPoint Presentation</vt:lpstr>
    </vt:vector>
  </TitlesOfParts>
  <Company>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MYCOBACTERIUM </dc:title>
  <dc:creator>COM-1</dc:creator>
  <cp:lastModifiedBy>Lib Lab One</cp:lastModifiedBy>
  <cp:revision>2</cp:revision>
  <dcterms:created xsi:type="dcterms:W3CDTF">2019-02-22T10:48:58Z</dcterms:created>
  <dcterms:modified xsi:type="dcterms:W3CDTF">2019-09-23T10:12:50Z</dcterms:modified>
</cp:coreProperties>
</file>