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59" r:id="rId6"/>
    <p:sldId id="260" r:id="rId7"/>
    <p:sldId id="261" r:id="rId8"/>
    <p:sldId id="276" r:id="rId9"/>
    <p:sldId id="262" r:id="rId10"/>
    <p:sldId id="263" r:id="rId11"/>
    <p:sldId id="264" r:id="rId12"/>
    <p:sldId id="265" r:id="rId13"/>
    <p:sldId id="266" r:id="rId14"/>
    <p:sldId id="277" r:id="rId15"/>
    <p:sldId id="267" r:id="rId16"/>
    <p:sldId id="268" r:id="rId17"/>
    <p:sldId id="269" r:id="rId18"/>
    <p:sldId id="271" r:id="rId19"/>
    <p:sldId id="270" r:id="rId20"/>
    <p:sldId id="272"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7FDBBD5-BFAB-4378-90A3-8B5EBE55A174}" type="datetimeFigureOut">
              <a:rPr lang="en-IN" smtClean="0"/>
              <a:t>26-02-2021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156071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FDBBD5-BFAB-4378-90A3-8B5EBE55A174}" type="datetimeFigureOut">
              <a:rPr lang="en-IN" smtClean="0"/>
              <a:t>26-02-2021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131340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FDBBD5-BFAB-4378-90A3-8B5EBE55A174}" type="datetimeFigureOut">
              <a:rPr lang="en-IN" smtClean="0"/>
              <a:t>26-02-2021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19834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FDBBD5-BFAB-4378-90A3-8B5EBE55A174}" type="datetimeFigureOut">
              <a:rPr lang="en-IN" smtClean="0"/>
              <a:t>26-02-2021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316324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DBBD5-BFAB-4378-90A3-8B5EBE55A174}" type="datetimeFigureOut">
              <a:rPr lang="en-IN" smtClean="0"/>
              <a:t>26-02-2021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71028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7FDBBD5-BFAB-4378-90A3-8B5EBE55A174}" type="datetimeFigureOut">
              <a:rPr lang="en-IN" smtClean="0"/>
              <a:t>26-02-2021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123560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7FDBBD5-BFAB-4378-90A3-8B5EBE55A174}" type="datetimeFigureOut">
              <a:rPr lang="en-IN" smtClean="0"/>
              <a:t>26-02-2021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415642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7FDBBD5-BFAB-4378-90A3-8B5EBE55A174}" type="datetimeFigureOut">
              <a:rPr lang="en-IN" smtClean="0"/>
              <a:t>26-02-2021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396683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DBBD5-BFAB-4378-90A3-8B5EBE55A174}" type="datetimeFigureOut">
              <a:rPr lang="en-IN" smtClean="0"/>
              <a:t>26-02-2021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293051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DBBD5-BFAB-4378-90A3-8B5EBE55A174}" type="datetimeFigureOut">
              <a:rPr lang="en-IN" smtClean="0"/>
              <a:t>26-02-2021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1932995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DBBD5-BFAB-4378-90A3-8B5EBE55A174}" type="datetimeFigureOut">
              <a:rPr lang="en-IN" smtClean="0"/>
              <a:t>26-02-2021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5DD819-0C07-4F68-B11D-B93D25086443}" type="slidenum">
              <a:rPr lang="en-IN" smtClean="0"/>
              <a:t>‹#›</a:t>
            </a:fld>
            <a:endParaRPr lang="en-IN"/>
          </a:p>
        </p:txBody>
      </p:sp>
    </p:spTree>
    <p:extLst>
      <p:ext uri="{BB962C8B-B14F-4D97-AF65-F5344CB8AC3E}">
        <p14:creationId xmlns:p14="http://schemas.microsoft.com/office/powerpoint/2010/main" val="347238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DBBD5-BFAB-4378-90A3-8B5EBE55A174}" type="datetimeFigureOut">
              <a:rPr lang="en-IN" smtClean="0"/>
              <a:t>26-02-2021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DD819-0C07-4F68-B11D-B93D25086443}" type="slidenum">
              <a:rPr lang="en-IN" smtClean="0"/>
              <a:t>‹#›</a:t>
            </a:fld>
            <a:endParaRPr lang="en-IN"/>
          </a:p>
        </p:txBody>
      </p:sp>
    </p:spTree>
    <p:extLst>
      <p:ext uri="{BB962C8B-B14F-4D97-AF65-F5344CB8AC3E}">
        <p14:creationId xmlns:p14="http://schemas.microsoft.com/office/powerpoint/2010/main" val="33839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0181" y="2566164"/>
            <a:ext cx="7147775" cy="1389017"/>
          </a:xfrm>
        </p:spPr>
        <p:txBody>
          <a:bodyPr/>
          <a:lstStyle/>
          <a:p>
            <a:r>
              <a:rPr lang="en-IN" b="1" dirty="0" smtClean="0">
                <a:solidFill>
                  <a:srgbClr val="C00000"/>
                </a:solidFill>
                <a:latin typeface="Rockwell" panose="02060603020205020403" pitchFamily="18" charset="0"/>
              </a:rPr>
              <a:t>M</a:t>
            </a:r>
            <a:r>
              <a:rPr lang="en-IN" b="1" dirty="0" smtClean="0">
                <a:solidFill>
                  <a:srgbClr val="0070C0"/>
                </a:solidFill>
                <a:latin typeface="Rockwell" panose="02060603020205020403" pitchFamily="18" charset="0"/>
              </a:rPr>
              <a:t>E</a:t>
            </a:r>
            <a:r>
              <a:rPr lang="en-IN" b="1" dirty="0" smtClean="0">
                <a:solidFill>
                  <a:srgbClr val="FF0000"/>
                </a:solidFill>
                <a:latin typeface="Rockwell" panose="02060603020205020403" pitchFamily="18" charset="0"/>
              </a:rPr>
              <a:t>N</a:t>
            </a:r>
            <a:r>
              <a:rPr lang="en-IN" b="1" dirty="0" smtClean="0">
                <a:solidFill>
                  <a:srgbClr val="002060"/>
                </a:solidFill>
                <a:latin typeface="Rockwell" panose="02060603020205020403" pitchFamily="18" charset="0"/>
              </a:rPr>
              <a:t>I</a:t>
            </a:r>
            <a:r>
              <a:rPr lang="en-IN" b="1" dirty="0" smtClean="0">
                <a:solidFill>
                  <a:srgbClr val="7030A0"/>
                </a:solidFill>
                <a:latin typeface="Rockwell" panose="02060603020205020403" pitchFamily="18" charset="0"/>
              </a:rPr>
              <a:t>N</a:t>
            </a:r>
            <a:r>
              <a:rPr lang="en-IN" b="1" dirty="0" smtClean="0">
                <a:solidFill>
                  <a:srgbClr val="FFC000"/>
                </a:solidFill>
                <a:latin typeface="Rockwell" panose="02060603020205020403" pitchFamily="18" charset="0"/>
              </a:rPr>
              <a:t>G</a:t>
            </a:r>
            <a:r>
              <a:rPr lang="en-IN" b="1" dirty="0" smtClean="0">
                <a:latin typeface="Rockwell" panose="02060603020205020403" pitchFamily="18" charset="0"/>
              </a:rPr>
              <a:t>I</a:t>
            </a:r>
            <a:r>
              <a:rPr lang="en-IN" b="1" dirty="0" smtClean="0">
                <a:solidFill>
                  <a:srgbClr val="00B050"/>
                </a:solidFill>
                <a:latin typeface="Rockwell" panose="02060603020205020403" pitchFamily="18" charset="0"/>
              </a:rPr>
              <a:t>T</a:t>
            </a:r>
            <a:r>
              <a:rPr lang="en-IN" b="1" dirty="0" smtClean="0">
                <a:solidFill>
                  <a:srgbClr val="C00000"/>
                </a:solidFill>
                <a:latin typeface="Rockwell" panose="02060603020205020403" pitchFamily="18" charset="0"/>
              </a:rPr>
              <a:t>I</a:t>
            </a:r>
            <a:r>
              <a:rPr lang="en-IN" b="1" dirty="0" smtClean="0">
                <a:solidFill>
                  <a:srgbClr val="7030A0"/>
                </a:solidFill>
                <a:latin typeface="Rockwell" panose="02060603020205020403" pitchFamily="18" charset="0"/>
              </a:rPr>
              <a:t>S</a:t>
            </a:r>
            <a:endParaRPr lang="en-IN"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2059487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Bacteria also may travel along nerve tracts to invade the brain. </a:t>
            </a:r>
          </a:p>
          <a:p>
            <a:pPr algn="just"/>
            <a:r>
              <a:rPr lang="en-US" b="0" i="0" u="none" strike="noStrike" baseline="0" dirty="0" smtClean="0">
                <a:solidFill>
                  <a:srgbClr val="002060"/>
                </a:solidFill>
                <a:latin typeface="Rockwell" panose="02060603020205020403" pitchFamily="18" charset="0"/>
              </a:rPr>
              <a:t>		</a:t>
            </a:r>
          </a:p>
          <a:p>
            <a:pPr algn="just"/>
            <a:r>
              <a:rPr lang="en-US" dirty="0">
                <a:solidFill>
                  <a:srgbClr val="002060"/>
                </a:solidFill>
                <a:latin typeface="Rockwell" panose="02060603020205020403" pitchFamily="18" charset="0"/>
              </a:rPr>
              <a:t>	</a:t>
            </a:r>
            <a:r>
              <a:rPr lang="en-US" b="0" i="0" u="none" strike="noStrike" baseline="0" dirty="0" smtClean="0">
                <a:solidFill>
                  <a:srgbClr val="002060"/>
                </a:solidFill>
                <a:latin typeface="Rockwell" panose="02060603020205020403" pitchFamily="18" charset="0"/>
              </a:rPr>
              <a:t>For example,</a:t>
            </a:r>
            <a:r>
              <a:rPr lang="en-US" b="0" i="0" u="none" strike="noStrike" dirty="0" smtClean="0">
                <a:solidFill>
                  <a:srgbClr val="002060"/>
                </a:solidFill>
                <a:latin typeface="Rockwell" panose="02060603020205020403" pitchFamily="18" charset="0"/>
              </a:rPr>
              <a:t> </a:t>
            </a:r>
            <a:r>
              <a:rPr lang="en-US" b="0" i="1" u="none" strike="noStrike" baseline="0" dirty="0" smtClean="0">
                <a:solidFill>
                  <a:srgbClr val="002060"/>
                </a:solidFill>
                <a:latin typeface="Rockwell" panose="02060603020205020403" pitchFamily="18" charset="0"/>
              </a:rPr>
              <a:t>L. </a:t>
            </a:r>
            <a:r>
              <a:rPr lang="en-US" b="0" i="1" u="none" strike="noStrike" baseline="0" dirty="0" err="1" smtClean="0">
                <a:solidFill>
                  <a:srgbClr val="002060"/>
                </a:solidFill>
                <a:latin typeface="Rockwell" panose="02060603020205020403" pitchFamily="18" charset="0"/>
              </a:rPr>
              <a:t>monocytogenes</a:t>
            </a:r>
            <a:r>
              <a:rPr lang="en-US" b="0" i="1" u="none" strike="noStrike" baseline="0" dirty="0" smtClean="0">
                <a:solidFill>
                  <a:srgbClr val="002060"/>
                </a:solidFill>
                <a:latin typeface="Rockwell" panose="02060603020205020403" pitchFamily="18" charset="0"/>
              </a:rPr>
              <a:t> </a:t>
            </a:r>
            <a:r>
              <a:rPr lang="en-US" b="0" i="0" u="none" strike="noStrike" baseline="0" dirty="0" smtClean="0">
                <a:solidFill>
                  <a:srgbClr val="002060"/>
                </a:solidFill>
                <a:latin typeface="Rockwell" panose="02060603020205020403" pitchFamily="18" charset="0"/>
              </a:rPr>
              <a:t>invades the intestine, and animal models suggest that these</a:t>
            </a:r>
            <a:r>
              <a:rPr lang="en-US" b="0" i="0" u="none" strike="noStrike" dirty="0" smtClean="0">
                <a:solidFill>
                  <a:srgbClr val="002060"/>
                </a:solidFill>
                <a:latin typeface="Rockwell" panose="02060603020205020403" pitchFamily="18" charset="0"/>
              </a:rPr>
              <a:t> 			</a:t>
            </a:r>
            <a:r>
              <a:rPr lang="en-US" b="0" i="0" u="none" strike="noStrike" baseline="0" dirty="0" smtClean="0">
                <a:solidFill>
                  <a:srgbClr val="002060"/>
                </a:solidFill>
                <a:latin typeface="Rockwell" panose="02060603020205020403" pitchFamily="18" charset="0"/>
              </a:rPr>
              <a:t>bacteria can travel along the </a:t>
            </a:r>
            <a:r>
              <a:rPr lang="en-US" b="0" i="0" u="none" strike="noStrike" baseline="0" dirty="0" err="1" smtClean="0">
                <a:solidFill>
                  <a:srgbClr val="002060"/>
                </a:solidFill>
                <a:latin typeface="Rockwell" panose="02060603020205020403" pitchFamily="18" charset="0"/>
              </a:rPr>
              <a:t>vagus</a:t>
            </a:r>
            <a:r>
              <a:rPr lang="en-US" b="0" i="0" u="none" strike="noStrike" baseline="0" dirty="0" smtClean="0">
                <a:solidFill>
                  <a:srgbClr val="002060"/>
                </a:solidFill>
                <a:latin typeface="Rockwell" panose="02060603020205020403" pitchFamily="18" charset="0"/>
              </a:rPr>
              <a:t> nerve to the brain stem, from where they</a:t>
            </a:r>
            <a:r>
              <a:rPr lang="en-US" b="0" i="0" u="none" strike="noStrike" dirty="0" smtClean="0">
                <a:solidFill>
                  <a:srgbClr val="002060"/>
                </a:solidFill>
                <a:latin typeface="Rockwell" panose="02060603020205020403" pitchFamily="18" charset="0"/>
              </a:rPr>
              <a:t> </a:t>
            </a:r>
            <a:r>
              <a:rPr lang="en-US" b="0" i="0" u="none" strike="noStrike" baseline="0" dirty="0" smtClean="0">
                <a:solidFill>
                  <a:srgbClr val="002060"/>
                </a:solidFill>
                <a:latin typeface="Rockwell" panose="02060603020205020403" pitchFamily="18" charset="0"/>
              </a:rPr>
              <a:t>also may invade 			the meninges in the posterior fossa.</a:t>
            </a:r>
          </a:p>
          <a:p>
            <a:pPr algn="just"/>
            <a:endParaRPr lang="en-US" b="0" i="0" u="none" strike="noStrike" baseline="0" dirty="0" smtClean="0">
              <a:solidFill>
                <a:srgbClr val="002060"/>
              </a:solidFill>
              <a:latin typeface="Rockwell" panose="02060603020205020403" pitchFamily="18" charset="0"/>
            </a:endParaRPr>
          </a:p>
          <a:p>
            <a:pPr marL="457200" indent="-457200" algn="just">
              <a:buFont typeface="Wingdings" panose="05000000000000000000" pitchFamily="2" charset="2"/>
              <a:buChar char="§"/>
            </a:pPr>
            <a:r>
              <a:rPr lang="en-US" sz="3000" dirty="0" smtClean="0">
                <a:solidFill>
                  <a:srgbClr val="002060"/>
                </a:solidFill>
                <a:latin typeface="Rockwell" panose="02060603020205020403" pitchFamily="18" charset="0"/>
              </a:rPr>
              <a:t>The mechanism by which bacteria gain access to the subarachnoid spaces from blood appears to be related to specific adhesion molecules on brain endothelial cells. </a:t>
            </a:r>
          </a:p>
          <a:p>
            <a:pPr marL="457200" indent="-457200" algn="just">
              <a:buFont typeface="Wingdings" panose="05000000000000000000" pitchFamily="2" charset="2"/>
              <a:buChar char="§"/>
            </a:pPr>
            <a:r>
              <a:rPr lang="en-US" sz="3000" dirty="0" smtClean="0">
                <a:solidFill>
                  <a:srgbClr val="002060"/>
                </a:solidFill>
                <a:latin typeface="Rockwell" panose="02060603020205020403" pitchFamily="18" charset="0"/>
              </a:rPr>
              <a:t>Once established in any part of the meninges, infection quickly extends throughout the subarachnoid space. </a:t>
            </a:r>
          </a:p>
          <a:p>
            <a:pPr marL="457200" indent="-457200" algn="just">
              <a:buFont typeface="Wingdings" panose="05000000000000000000" pitchFamily="2" charset="2"/>
              <a:buChar char="§"/>
            </a:pPr>
            <a:r>
              <a:rPr lang="en-US" sz="3000" dirty="0" smtClean="0">
                <a:solidFill>
                  <a:srgbClr val="002060"/>
                </a:solidFill>
                <a:latin typeface="Rockwell" panose="02060603020205020403" pitchFamily="18" charset="0"/>
              </a:rPr>
              <a:t>Bacterial replication proceeds relatively unhindered because the low CSF levels of immunoglobulin and complement early in meningeal inflammation result in minimal or no opsonic or bactericidal activity and because surface phagocytosis of </a:t>
            </a:r>
            <a:r>
              <a:rPr lang="en-US" sz="3000" dirty="0" err="1" smtClean="0">
                <a:solidFill>
                  <a:srgbClr val="002060"/>
                </a:solidFill>
                <a:latin typeface="Rockwell" panose="02060603020205020403" pitchFamily="18" charset="0"/>
              </a:rPr>
              <a:t>unopsonized</a:t>
            </a:r>
            <a:r>
              <a:rPr lang="en-US" sz="3000" dirty="0">
                <a:solidFill>
                  <a:srgbClr val="002060"/>
                </a:solidFill>
                <a:latin typeface="Rockwell" panose="02060603020205020403" pitchFamily="18" charset="0"/>
              </a:rPr>
              <a:t> </a:t>
            </a:r>
            <a:r>
              <a:rPr lang="en-US" sz="3000" dirty="0" smtClean="0">
                <a:solidFill>
                  <a:srgbClr val="002060"/>
                </a:solidFill>
                <a:latin typeface="Rockwell" panose="02060603020205020403" pitchFamily="18" charset="0"/>
              </a:rPr>
              <a:t>organisms is meager in such a fluid environment. </a:t>
            </a:r>
            <a:endParaRPr lang="en-IN" sz="30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48939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5308"/>
            <a:ext cx="12192000" cy="4708981"/>
          </a:xfrm>
          <a:prstGeom prst="rect">
            <a:avLst/>
          </a:prstGeom>
        </p:spPr>
        <p:txBody>
          <a:bodyPr wrap="square">
            <a:spAutoFit/>
          </a:bodyPr>
          <a:lstStyle/>
          <a:p>
            <a:pPr marL="457200" indent="-457200" algn="just">
              <a:buFont typeface="Wingdings" panose="05000000000000000000" pitchFamily="2" charset="2"/>
              <a:buChar char="§"/>
            </a:pPr>
            <a:r>
              <a:rPr lang="en-US" sz="3000" dirty="0" smtClean="0">
                <a:latin typeface="Rockwell" panose="02060603020205020403" pitchFamily="18" charset="0"/>
              </a:rPr>
              <a:t>During meningitis, the concentrations of </a:t>
            </a:r>
            <a:r>
              <a:rPr lang="en-US" sz="3000" dirty="0" err="1" smtClean="0">
                <a:latin typeface="Rockwell" panose="02060603020205020403" pitchFamily="18" charset="0"/>
              </a:rPr>
              <a:t>immunoglobulins</a:t>
            </a:r>
            <a:r>
              <a:rPr lang="en-US" sz="3000" dirty="0" smtClean="0">
                <a:latin typeface="Rockwell" panose="02060603020205020403" pitchFamily="18" charset="0"/>
              </a:rPr>
              <a:t> in CSF increase but still remain relatively low. </a:t>
            </a:r>
          </a:p>
          <a:p>
            <a:pPr marL="457200" indent="-457200" algn="just">
              <a:buFont typeface="Wingdings" panose="05000000000000000000" pitchFamily="2" charset="2"/>
              <a:buChar char="§"/>
            </a:pPr>
            <a:r>
              <a:rPr lang="en-US" sz="3000" dirty="0" smtClean="0">
                <a:latin typeface="Rockwell" panose="02060603020205020403" pitchFamily="18" charset="0"/>
              </a:rPr>
              <a:t>Secondary bacteremia may follow meningeal infection and may itself contribute to continuing further inoculation of CSF.</a:t>
            </a:r>
          </a:p>
          <a:p>
            <a:pPr marL="457200" indent="-457200" algn="just">
              <a:buFont typeface="Wingdings" panose="05000000000000000000" pitchFamily="2" charset="2"/>
              <a:buChar char="§"/>
            </a:pPr>
            <a:r>
              <a:rPr lang="en-US" sz="3000" dirty="0" smtClean="0">
                <a:latin typeface="Rockwell" panose="02060603020205020403" pitchFamily="18" charset="0"/>
              </a:rPr>
              <a:t>Bacterial meningitis following head trauma occurs because of a </a:t>
            </a:r>
            <a:r>
              <a:rPr lang="en-US" sz="3000" dirty="0" err="1" smtClean="0">
                <a:latin typeface="Rockwell" panose="02060603020205020403" pitchFamily="18" charset="0"/>
              </a:rPr>
              <a:t>dural</a:t>
            </a:r>
            <a:r>
              <a:rPr lang="en-US" sz="3000" dirty="0">
                <a:latin typeface="Rockwell" panose="02060603020205020403" pitchFamily="18" charset="0"/>
              </a:rPr>
              <a:t> </a:t>
            </a:r>
            <a:r>
              <a:rPr lang="en-US" sz="3000" dirty="0" smtClean="0">
                <a:latin typeface="Rockwell" panose="02060603020205020403" pitchFamily="18" charset="0"/>
              </a:rPr>
              <a:t>fistula from the nasal cavity, </a:t>
            </a:r>
            <a:r>
              <a:rPr lang="en-US" sz="3000" dirty="0" err="1" smtClean="0">
                <a:latin typeface="Rockwell" panose="02060603020205020403" pitchFamily="18" charset="0"/>
              </a:rPr>
              <a:t>paranasal</a:t>
            </a:r>
            <a:r>
              <a:rPr lang="en-US" sz="3000" dirty="0" smtClean="0">
                <a:latin typeface="Rockwell" panose="02060603020205020403" pitchFamily="18" charset="0"/>
              </a:rPr>
              <a:t> sinuses, or middle ear to the subarachnoid space. </a:t>
            </a:r>
          </a:p>
          <a:p>
            <a:pPr marL="457200" indent="-457200" algn="just">
              <a:buFont typeface="Wingdings" panose="05000000000000000000" pitchFamily="2" charset="2"/>
              <a:buChar char="§"/>
            </a:pPr>
            <a:r>
              <a:rPr lang="en-US" sz="3000" dirty="0" smtClean="0">
                <a:latin typeface="Rockwell" panose="02060603020205020403" pitchFamily="18" charset="0"/>
              </a:rPr>
              <a:t>The most frequent site is at the cribriform plate, where the bone is thin and the </a:t>
            </a:r>
            <a:r>
              <a:rPr lang="en-US" sz="3000" dirty="0" err="1" smtClean="0">
                <a:latin typeface="Rockwell" panose="02060603020205020403" pitchFamily="18" charset="0"/>
              </a:rPr>
              <a:t>dura</a:t>
            </a:r>
            <a:r>
              <a:rPr lang="en-US" sz="3000" dirty="0" smtClean="0">
                <a:latin typeface="Rockwell" panose="02060603020205020403" pitchFamily="18" charset="0"/>
              </a:rPr>
              <a:t> is tightly adherent to the bone. </a:t>
            </a:r>
          </a:p>
          <a:p>
            <a:pPr marL="457200" indent="-457200" algn="just">
              <a:buFont typeface="Wingdings" panose="05000000000000000000" pitchFamily="2" charset="2"/>
              <a:buChar char="§"/>
            </a:pPr>
            <a:r>
              <a:rPr lang="en-US" sz="3000" dirty="0" smtClean="0">
                <a:latin typeface="Rockwell" panose="02060603020205020403" pitchFamily="18" charset="0"/>
              </a:rPr>
              <a:t>Leakage of CSF results in CSF rhinorrhea and loss of smell.</a:t>
            </a:r>
            <a:endParaRPr lang="en-IN" sz="3000" dirty="0">
              <a:latin typeface="Rockwell" panose="02060603020205020403" pitchFamily="18" charset="0"/>
            </a:endParaRPr>
          </a:p>
        </p:txBody>
      </p:sp>
    </p:spTree>
    <p:extLst>
      <p:ext uri="{BB962C8B-B14F-4D97-AF65-F5344CB8AC3E}">
        <p14:creationId xmlns:p14="http://schemas.microsoft.com/office/powerpoint/2010/main" val="405381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6215"/>
            <a:ext cx="12192000" cy="5632311"/>
          </a:xfrm>
          <a:prstGeom prst="rect">
            <a:avLst/>
          </a:prstGeom>
        </p:spPr>
        <p:txBody>
          <a:bodyPr wrap="square">
            <a:spAutoFit/>
          </a:bodyPr>
          <a:lstStyle/>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Bacterial components are major elicitors of meningeal inflammation</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by causing release into the subarachnoid space of various </a:t>
            </a:r>
            <a:r>
              <a:rPr lang="en-US" sz="3000" b="0" i="0" u="none" strike="noStrike" baseline="0" dirty="0" err="1" smtClean="0">
                <a:solidFill>
                  <a:srgbClr val="002060"/>
                </a:solidFill>
                <a:latin typeface="Rockwell" panose="02060603020205020403" pitchFamily="18" charset="0"/>
              </a:rPr>
              <a:t>proinflammatory</a:t>
            </a:r>
            <a:r>
              <a:rPr lang="en-US" sz="3000" dirty="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cytokines such as interleukin-1 and tumor necrosis factor</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(TNF) from endothelial and meningeal cells, macrophages, and microglia.</a:t>
            </a:r>
          </a:p>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Cytokines appear to enhance the passage of leukocytes by inducing several</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families of adhesion molecules that interact with the corresponding receptors</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on leukocytes. </a:t>
            </a:r>
          </a:p>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Cytokines also can increase the binding affinity of a leukocyte</a:t>
            </a:r>
            <a:r>
              <a:rPr lang="en-US" sz="3000" b="0" i="0" u="none" strike="noStrike" dirty="0" smtClean="0">
                <a:solidFill>
                  <a:srgbClr val="002060"/>
                </a:solidFill>
                <a:latin typeface="Rockwell" panose="02060603020205020403" pitchFamily="18" charset="0"/>
              </a:rPr>
              <a:t> </a:t>
            </a:r>
            <a:r>
              <a:rPr lang="en-US" sz="3000" b="0" i="0" u="none" strike="noStrike" baseline="0" dirty="0" err="1" smtClean="0">
                <a:solidFill>
                  <a:srgbClr val="002060"/>
                </a:solidFill>
                <a:latin typeface="Rockwell" panose="02060603020205020403" pitchFamily="18" charset="0"/>
              </a:rPr>
              <a:t>selectin</a:t>
            </a:r>
            <a:r>
              <a:rPr lang="en-US" sz="3000" b="0" i="0" u="none" strike="noStrike" baseline="0" dirty="0" smtClean="0">
                <a:solidFill>
                  <a:srgbClr val="002060"/>
                </a:solidFill>
                <a:latin typeface="Rockwell" panose="02060603020205020403" pitchFamily="18" charset="0"/>
              </a:rPr>
              <a:t>, leukocyte adhesion molecule, for its endothelial cell receptor and</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may thereby further contribute to trafficking of neutrophils into the subarachnoid</a:t>
            </a:r>
            <a:r>
              <a:rPr lang="en-US" sz="3000" b="0" i="0" u="none" strike="noStrike" dirty="0" smtClean="0">
                <a:solidFill>
                  <a:srgbClr val="002060"/>
                </a:solidFill>
                <a:latin typeface="Rockwell" panose="02060603020205020403" pitchFamily="18" charset="0"/>
              </a:rPr>
              <a:t> </a:t>
            </a:r>
            <a:r>
              <a:rPr lang="en-IN" sz="3000" b="0" i="0" u="none" strike="noStrike" baseline="0" dirty="0" smtClean="0">
                <a:solidFill>
                  <a:srgbClr val="002060"/>
                </a:solidFill>
                <a:latin typeface="Rockwell" panose="02060603020205020403" pitchFamily="18" charset="0"/>
              </a:rPr>
              <a:t>space.</a:t>
            </a:r>
            <a:endParaRPr lang="en-IN" sz="30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1439220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0761"/>
            <a:ext cx="12192000" cy="6093976"/>
          </a:xfrm>
          <a:prstGeom prst="rect">
            <a:avLst/>
          </a:prstGeom>
        </p:spPr>
        <p:txBody>
          <a:bodyPr wrap="square">
            <a:spAutoFit/>
          </a:bodyPr>
          <a:lstStyle/>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In bacterial meningitis, neutrophils move into the subarachnoid space but</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are not able to control the bacterial infection because their phagocytic properties</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are inefficient as a result of a lack of opsonic and bactericidal activity.</a:t>
            </a:r>
          </a:p>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Within the subarachnoid space, neutrophils release prostaglandins, matrix</a:t>
            </a:r>
            <a:r>
              <a:rPr lang="en-US" sz="3000" b="0" i="0" u="none" strike="noStrike" dirty="0" smtClean="0">
                <a:solidFill>
                  <a:srgbClr val="002060"/>
                </a:solidFill>
                <a:latin typeface="Rockwell" panose="02060603020205020403" pitchFamily="18" charset="0"/>
              </a:rPr>
              <a:t> </a:t>
            </a:r>
            <a:r>
              <a:rPr lang="en-US" sz="3000" b="0" i="0" u="none" strike="noStrike" baseline="0" dirty="0" err="1" smtClean="0">
                <a:solidFill>
                  <a:srgbClr val="002060"/>
                </a:solidFill>
                <a:latin typeface="Rockwell" panose="02060603020205020403" pitchFamily="18" charset="0"/>
              </a:rPr>
              <a:t>metalloproteinases</a:t>
            </a:r>
            <a:r>
              <a:rPr lang="en-US" sz="3000" b="0" i="0" u="none" strike="noStrike" baseline="0" dirty="0" smtClean="0">
                <a:solidFill>
                  <a:srgbClr val="002060"/>
                </a:solidFill>
                <a:latin typeface="Rockwell" panose="02060603020205020403" pitchFamily="18" charset="0"/>
              </a:rPr>
              <a:t>, and free radicals that disrupt the endothelial intercellular</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tight junctions and the </a:t>
            </a:r>
            <a:r>
              <a:rPr lang="en-US" sz="3000" b="0" i="0" u="none" strike="noStrike" baseline="0" dirty="0" err="1" smtClean="0">
                <a:solidFill>
                  <a:srgbClr val="002060"/>
                </a:solidFill>
                <a:latin typeface="Rockwell" panose="02060603020205020403" pitchFamily="18" charset="0"/>
              </a:rPr>
              <a:t>subendothelial</a:t>
            </a:r>
            <a:r>
              <a:rPr lang="en-US" sz="3000" b="0" i="0" u="none" strike="noStrike" baseline="0" dirty="0" smtClean="0">
                <a:solidFill>
                  <a:srgbClr val="002060"/>
                </a:solidFill>
                <a:latin typeface="Rockwell" panose="02060603020205020403" pitchFamily="18" charset="0"/>
              </a:rPr>
              <a:t> basal lamina. </a:t>
            </a:r>
          </a:p>
          <a:p>
            <a:pPr marL="457200" indent="-457200" algn="just">
              <a:buFont typeface="Wingdings" panose="05000000000000000000" pitchFamily="2" charset="2"/>
              <a:buChar char="§"/>
            </a:pPr>
            <a:r>
              <a:rPr lang="en-US" sz="3000" b="0" i="0" u="none" strike="noStrike" baseline="0" dirty="0" smtClean="0">
                <a:solidFill>
                  <a:srgbClr val="002060"/>
                </a:solidFill>
                <a:latin typeface="Rockwell" panose="02060603020205020403" pitchFamily="18" charset="0"/>
              </a:rPr>
              <a:t>The increased local vascular</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permeability of the blood-brain barrier may cause cerebral edema,</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which also can be caused by increased CSF pressure as a result of obstruction</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of CSF outflow because of interstitial inflammation at the level of the </a:t>
            </a:r>
            <a:r>
              <a:rPr lang="en-US" sz="3000" b="0" i="0" u="none" strike="noStrike" baseline="0" dirty="0" err="1" smtClean="0">
                <a:solidFill>
                  <a:srgbClr val="002060"/>
                </a:solidFill>
                <a:latin typeface="Rockwell" panose="02060603020205020403" pitchFamily="18" charset="0"/>
              </a:rPr>
              <a:t>arachnoidal</a:t>
            </a:r>
            <a:r>
              <a:rPr lang="en-US" sz="3000" dirty="0">
                <a:solidFill>
                  <a:srgbClr val="002060"/>
                </a:solidFill>
                <a:latin typeface="Rockwell" panose="02060603020205020403" pitchFamily="18" charset="0"/>
              </a:rPr>
              <a:t> </a:t>
            </a:r>
            <a:r>
              <a:rPr lang="en-IN" sz="3000" b="0" i="0" u="none" strike="noStrike" baseline="0" dirty="0" smtClean="0">
                <a:solidFill>
                  <a:srgbClr val="002060"/>
                </a:solidFill>
                <a:latin typeface="Rockwell" panose="02060603020205020403" pitchFamily="18" charset="0"/>
              </a:rPr>
              <a:t>villi.</a:t>
            </a:r>
            <a:endParaRPr lang="en-IN" sz="30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437125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obgynkey.com/wp-content/uploads/2016/08/B9780702042928000396_f12-16-97807020429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7283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implified diagram of pathophysiology in bacterial meningitis. Abbreviations: CSF, cerebrospinal fluid; TNF, tumor necrosis factor; IL-1β, interleukin-1β; IL-6, interleukin-6; BBB, blood–brain barrie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262" y="72014"/>
            <a:ext cx="4438472" cy="6713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305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738" y="0"/>
            <a:ext cx="12093262" cy="6555641"/>
          </a:xfrm>
          <a:prstGeom prst="rect">
            <a:avLst/>
          </a:prstGeom>
        </p:spPr>
        <p:txBody>
          <a:bodyPr wrap="square">
            <a:spAutoFit/>
          </a:bodyPr>
          <a:lstStyle/>
          <a:p>
            <a:pPr algn="just"/>
            <a:r>
              <a:rPr lang="en-IN" sz="3000" b="1" dirty="0">
                <a:solidFill>
                  <a:srgbClr val="0066FF"/>
                </a:solidFill>
                <a:latin typeface="Rockwell" panose="02060603020205020403" pitchFamily="18" charset="0"/>
              </a:rPr>
              <a:t>Clinical features</a:t>
            </a:r>
          </a:p>
          <a:p>
            <a:pPr algn="just"/>
            <a:r>
              <a:rPr lang="en-IN" sz="3000" b="1" dirty="0" smtClean="0">
                <a:solidFill>
                  <a:srgbClr val="7030A0"/>
                </a:solidFill>
                <a:latin typeface="Rockwell" panose="02060603020205020403" pitchFamily="18" charset="0"/>
              </a:rPr>
              <a:t>1.The </a:t>
            </a:r>
            <a:r>
              <a:rPr lang="en-IN" sz="3000" b="1" dirty="0" err="1">
                <a:solidFill>
                  <a:srgbClr val="7030A0"/>
                </a:solidFill>
                <a:latin typeface="Rockwell" panose="02060603020205020403" pitchFamily="18" charset="0"/>
              </a:rPr>
              <a:t>meningitic</a:t>
            </a:r>
            <a:r>
              <a:rPr lang="en-IN" sz="3000" b="1" dirty="0">
                <a:solidFill>
                  <a:srgbClr val="7030A0"/>
                </a:solidFill>
                <a:latin typeface="Rockwell" panose="02060603020205020403" pitchFamily="18" charset="0"/>
              </a:rPr>
              <a:t> </a:t>
            </a:r>
            <a:r>
              <a:rPr lang="en-IN" sz="3000" b="1" dirty="0" smtClean="0">
                <a:solidFill>
                  <a:srgbClr val="7030A0"/>
                </a:solidFill>
                <a:latin typeface="Rockwell" panose="02060603020205020403" pitchFamily="18" charset="0"/>
              </a:rPr>
              <a:t>syndrome</a:t>
            </a:r>
          </a:p>
          <a:p>
            <a:pPr marL="457200" indent="-457200" algn="just">
              <a:lnSpc>
                <a:spcPct val="150000"/>
              </a:lnSpc>
              <a:buFont typeface="Wingdings" panose="05000000000000000000" pitchFamily="2" charset="2"/>
              <a:buChar char="Ø"/>
            </a:pPr>
            <a:r>
              <a:rPr lang="en-US" sz="3000" dirty="0" smtClean="0">
                <a:solidFill>
                  <a:srgbClr val="7030A0"/>
                </a:solidFill>
                <a:latin typeface="Rockwell" panose="02060603020205020403" pitchFamily="18" charset="0"/>
              </a:rPr>
              <a:t>Triad</a:t>
            </a:r>
            <a:r>
              <a:rPr lang="en-US" sz="3000" dirty="0">
                <a:solidFill>
                  <a:srgbClr val="7030A0"/>
                </a:solidFill>
                <a:latin typeface="Rockwell" panose="02060603020205020403" pitchFamily="18" charset="0"/>
              </a:rPr>
              <a:t>: headache, neck stiffness and fever.</a:t>
            </a:r>
          </a:p>
          <a:p>
            <a:pPr marL="457200" indent="-457200" algn="just">
              <a:lnSpc>
                <a:spcPct val="150000"/>
              </a:lnSpc>
              <a:buFont typeface="Wingdings" panose="05000000000000000000" pitchFamily="2" charset="2"/>
              <a:buChar char="Ø"/>
            </a:pPr>
            <a:r>
              <a:rPr lang="en-US" sz="3000" dirty="0">
                <a:solidFill>
                  <a:srgbClr val="7030A0"/>
                </a:solidFill>
                <a:latin typeface="Rockwell" panose="02060603020205020403" pitchFamily="18" charset="0"/>
              </a:rPr>
              <a:t>Photophobia and vomiting are often present. </a:t>
            </a:r>
            <a:endParaRPr lang="en-US" sz="3000" dirty="0" smtClean="0">
              <a:solidFill>
                <a:srgbClr val="7030A0"/>
              </a:solidFill>
              <a:latin typeface="Rockwell" panose="02060603020205020403" pitchFamily="18" charset="0"/>
            </a:endParaRPr>
          </a:p>
          <a:p>
            <a:pPr marL="457200" indent="-457200" algn="just">
              <a:lnSpc>
                <a:spcPct val="150000"/>
              </a:lnSpc>
              <a:buFont typeface="Wingdings" panose="05000000000000000000" pitchFamily="2" charset="2"/>
              <a:buChar char="Ø"/>
            </a:pPr>
            <a:r>
              <a:rPr lang="en-US" sz="3000" dirty="0" smtClean="0">
                <a:solidFill>
                  <a:srgbClr val="7030A0"/>
                </a:solidFill>
                <a:latin typeface="Rockwell" panose="02060603020205020403" pitchFamily="18" charset="0"/>
              </a:rPr>
              <a:t>In </a:t>
            </a:r>
            <a:r>
              <a:rPr lang="en-US" sz="3000" dirty="0">
                <a:solidFill>
                  <a:srgbClr val="7030A0"/>
                </a:solidFill>
                <a:latin typeface="Rockwell" panose="02060603020205020403" pitchFamily="18" charset="0"/>
              </a:rPr>
              <a:t>acute </a:t>
            </a:r>
            <a:r>
              <a:rPr lang="en-US" sz="3000" dirty="0" smtClean="0">
                <a:solidFill>
                  <a:srgbClr val="7030A0"/>
                </a:solidFill>
                <a:latin typeface="Rockwell" panose="02060603020205020403" pitchFamily="18" charset="0"/>
              </a:rPr>
              <a:t>bacterial infection </a:t>
            </a:r>
            <a:r>
              <a:rPr lang="en-US" sz="3000" dirty="0">
                <a:solidFill>
                  <a:srgbClr val="7030A0"/>
                </a:solidFill>
                <a:latin typeface="Rockwell" panose="02060603020205020403" pitchFamily="18" charset="0"/>
              </a:rPr>
              <a:t>there is usually intense malaise, fever, </a:t>
            </a:r>
            <a:r>
              <a:rPr lang="en-US" sz="3000" dirty="0" smtClean="0">
                <a:solidFill>
                  <a:srgbClr val="7030A0"/>
                </a:solidFill>
                <a:latin typeface="Rockwell" panose="02060603020205020403" pitchFamily="18" charset="0"/>
              </a:rPr>
              <a:t>rigors, severe </a:t>
            </a:r>
            <a:r>
              <a:rPr lang="en-US" sz="3000" dirty="0">
                <a:solidFill>
                  <a:srgbClr val="7030A0"/>
                </a:solidFill>
                <a:latin typeface="Rockwell" panose="02060603020205020403" pitchFamily="18" charset="0"/>
              </a:rPr>
              <a:t>headache, photophobia and vomiting, </a:t>
            </a:r>
            <a:r>
              <a:rPr lang="en-US" sz="3000" dirty="0" smtClean="0">
                <a:solidFill>
                  <a:srgbClr val="7030A0"/>
                </a:solidFill>
                <a:latin typeface="Rockwell" panose="02060603020205020403" pitchFamily="18" charset="0"/>
              </a:rPr>
              <a:t>developing within </a:t>
            </a:r>
            <a:r>
              <a:rPr lang="en-US" sz="3000" dirty="0">
                <a:solidFill>
                  <a:srgbClr val="7030A0"/>
                </a:solidFill>
                <a:latin typeface="Rockwell" panose="02060603020205020403" pitchFamily="18" charset="0"/>
              </a:rPr>
              <a:t>hours or minutes. </a:t>
            </a:r>
            <a:endParaRPr lang="en-US" sz="3000" dirty="0" smtClean="0">
              <a:solidFill>
                <a:srgbClr val="7030A0"/>
              </a:solidFill>
              <a:latin typeface="Rockwell" panose="02060603020205020403" pitchFamily="18" charset="0"/>
            </a:endParaRPr>
          </a:p>
          <a:p>
            <a:pPr marL="457200" indent="-457200" algn="just">
              <a:lnSpc>
                <a:spcPct val="150000"/>
              </a:lnSpc>
              <a:buFont typeface="Wingdings" panose="05000000000000000000" pitchFamily="2" charset="2"/>
              <a:buChar char="Ø"/>
            </a:pPr>
            <a:r>
              <a:rPr lang="en-US" sz="3000" dirty="0" smtClean="0">
                <a:solidFill>
                  <a:srgbClr val="7030A0"/>
                </a:solidFill>
                <a:latin typeface="Rockwell" panose="02060603020205020403" pitchFamily="18" charset="0"/>
              </a:rPr>
              <a:t>The </a:t>
            </a:r>
            <a:r>
              <a:rPr lang="en-US" sz="3000" dirty="0">
                <a:solidFill>
                  <a:srgbClr val="7030A0"/>
                </a:solidFill>
                <a:latin typeface="Rockwell" panose="02060603020205020403" pitchFamily="18" charset="0"/>
              </a:rPr>
              <a:t>patient is irritable and </a:t>
            </a:r>
            <a:r>
              <a:rPr lang="en-US" sz="3000" dirty="0" smtClean="0">
                <a:solidFill>
                  <a:srgbClr val="7030A0"/>
                </a:solidFill>
                <a:latin typeface="Rockwell" panose="02060603020205020403" pitchFamily="18" charset="0"/>
              </a:rPr>
              <a:t>often prefers </a:t>
            </a:r>
            <a:r>
              <a:rPr lang="en-US" sz="3000" dirty="0">
                <a:solidFill>
                  <a:srgbClr val="7030A0"/>
                </a:solidFill>
                <a:latin typeface="Rockwell" panose="02060603020205020403" pitchFamily="18" charset="0"/>
              </a:rPr>
              <a:t>to lie still. </a:t>
            </a:r>
            <a:endParaRPr lang="en-US" sz="3000" dirty="0" smtClean="0">
              <a:solidFill>
                <a:srgbClr val="7030A0"/>
              </a:solidFill>
              <a:latin typeface="Rockwell" panose="02060603020205020403" pitchFamily="18" charset="0"/>
            </a:endParaRPr>
          </a:p>
          <a:p>
            <a:pPr marL="457200" indent="-457200" algn="just">
              <a:lnSpc>
                <a:spcPct val="150000"/>
              </a:lnSpc>
              <a:buFont typeface="Wingdings" panose="05000000000000000000" pitchFamily="2" charset="2"/>
              <a:buChar char="Ø"/>
            </a:pPr>
            <a:r>
              <a:rPr lang="en-US" sz="3000" dirty="0" smtClean="0">
                <a:solidFill>
                  <a:srgbClr val="7030A0"/>
                </a:solidFill>
                <a:latin typeface="Rockwell" panose="02060603020205020403" pitchFamily="18" charset="0"/>
              </a:rPr>
              <a:t>Neck </a:t>
            </a:r>
            <a:r>
              <a:rPr lang="en-US" sz="3000" dirty="0">
                <a:solidFill>
                  <a:srgbClr val="7030A0"/>
                </a:solidFill>
                <a:latin typeface="Rockwell" panose="02060603020205020403" pitchFamily="18" charset="0"/>
              </a:rPr>
              <a:t>stiffness and positive </a:t>
            </a:r>
            <a:r>
              <a:rPr lang="en-US" sz="3000" dirty="0" err="1">
                <a:solidFill>
                  <a:srgbClr val="7030A0"/>
                </a:solidFill>
                <a:latin typeface="Rockwell" panose="02060603020205020403" pitchFamily="18" charset="0"/>
              </a:rPr>
              <a:t>Kernig’s</a:t>
            </a:r>
            <a:r>
              <a:rPr lang="en-US" sz="3000" dirty="0">
                <a:solidFill>
                  <a:srgbClr val="7030A0"/>
                </a:solidFill>
                <a:latin typeface="Rockwell" panose="02060603020205020403" pitchFamily="18" charset="0"/>
              </a:rPr>
              <a:t> </a:t>
            </a:r>
            <a:r>
              <a:rPr lang="en-US" sz="3000" dirty="0" smtClean="0">
                <a:solidFill>
                  <a:srgbClr val="7030A0"/>
                </a:solidFill>
                <a:latin typeface="Rockwell" panose="02060603020205020403" pitchFamily="18" charset="0"/>
              </a:rPr>
              <a:t>sign usually </a:t>
            </a:r>
            <a:r>
              <a:rPr lang="en-US" sz="3000" dirty="0">
                <a:solidFill>
                  <a:srgbClr val="7030A0"/>
                </a:solidFill>
                <a:latin typeface="Rockwell" panose="02060603020205020403" pitchFamily="18" charset="0"/>
              </a:rPr>
              <a:t>appear within hours.</a:t>
            </a:r>
            <a:endParaRPr lang="en-IN" sz="30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3352113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152"/>
            <a:ext cx="12192000" cy="4247317"/>
          </a:xfrm>
          <a:prstGeom prst="rect">
            <a:avLst/>
          </a:prstGeom>
        </p:spPr>
        <p:txBody>
          <a:bodyPr wrap="square">
            <a:spAutoFit/>
          </a:bodyPr>
          <a:lstStyle/>
          <a:p>
            <a:pPr marL="457200" indent="-457200" algn="just">
              <a:lnSpc>
                <a:spcPct val="150000"/>
              </a:lnSpc>
              <a:buFont typeface="Wingdings" panose="05000000000000000000" pitchFamily="2" charset="2"/>
              <a:buChar char="Ø"/>
            </a:pPr>
            <a:r>
              <a:rPr lang="en-US" sz="3000" dirty="0">
                <a:solidFill>
                  <a:srgbClr val="7030A0"/>
                </a:solidFill>
                <a:latin typeface="Rockwell" panose="02060603020205020403" pitchFamily="18" charset="0"/>
              </a:rPr>
              <a:t>In uncomplicated meningitis, consciousness </a:t>
            </a:r>
            <a:r>
              <a:rPr lang="en-US" sz="3000" dirty="0" smtClean="0">
                <a:solidFill>
                  <a:srgbClr val="7030A0"/>
                </a:solidFill>
                <a:latin typeface="Rockwell" panose="02060603020205020403" pitchFamily="18" charset="0"/>
              </a:rPr>
              <a:t>remains intact</a:t>
            </a:r>
            <a:r>
              <a:rPr lang="en-US" sz="3000" dirty="0">
                <a:solidFill>
                  <a:srgbClr val="7030A0"/>
                </a:solidFill>
                <a:latin typeface="Rockwell" panose="02060603020205020403" pitchFamily="18" charset="0"/>
              </a:rPr>
              <a:t>, although anyone with high fever may be delirious.</a:t>
            </a:r>
          </a:p>
          <a:p>
            <a:pPr marL="457200" indent="-457200" algn="just">
              <a:lnSpc>
                <a:spcPct val="150000"/>
              </a:lnSpc>
              <a:buFont typeface="Wingdings" panose="05000000000000000000" pitchFamily="2" charset="2"/>
              <a:buChar char="Ø"/>
            </a:pPr>
            <a:r>
              <a:rPr lang="en-US" sz="3000" dirty="0">
                <a:solidFill>
                  <a:srgbClr val="7030A0"/>
                </a:solidFill>
                <a:latin typeface="Rockwell" panose="02060603020205020403" pitchFamily="18" charset="0"/>
              </a:rPr>
              <a:t>Progressive drowsiness, lateralizing signs and cranial </a:t>
            </a:r>
            <a:r>
              <a:rPr lang="en-US" sz="3000" dirty="0" smtClean="0">
                <a:solidFill>
                  <a:srgbClr val="7030A0"/>
                </a:solidFill>
                <a:latin typeface="Rockwell" panose="02060603020205020403" pitchFamily="18" charset="0"/>
              </a:rPr>
              <a:t>nerve </a:t>
            </a:r>
            <a:r>
              <a:rPr lang="en-IN" sz="3000" dirty="0" smtClean="0">
                <a:solidFill>
                  <a:srgbClr val="7030A0"/>
                </a:solidFill>
                <a:latin typeface="Rockwell" panose="02060603020205020403" pitchFamily="18" charset="0"/>
              </a:rPr>
              <a:t>lesions </a:t>
            </a:r>
            <a:r>
              <a:rPr lang="en-IN" sz="3000" dirty="0">
                <a:solidFill>
                  <a:srgbClr val="7030A0"/>
                </a:solidFill>
                <a:latin typeface="Rockwell" panose="02060603020205020403" pitchFamily="18" charset="0"/>
              </a:rPr>
              <a:t>indicate complications such as venous sinus </a:t>
            </a:r>
            <a:r>
              <a:rPr lang="en-IN" sz="3000" dirty="0" smtClean="0">
                <a:solidFill>
                  <a:srgbClr val="7030A0"/>
                </a:solidFill>
                <a:latin typeface="Rockwell" panose="02060603020205020403" pitchFamily="18" charset="0"/>
              </a:rPr>
              <a:t>thrombosis, </a:t>
            </a:r>
            <a:r>
              <a:rPr lang="en-US" sz="3000" dirty="0" smtClean="0">
                <a:solidFill>
                  <a:srgbClr val="7030A0"/>
                </a:solidFill>
                <a:latin typeface="Rockwell" panose="02060603020205020403" pitchFamily="18" charset="0"/>
              </a:rPr>
              <a:t>severe </a:t>
            </a:r>
            <a:r>
              <a:rPr lang="en-US" sz="3000" dirty="0">
                <a:solidFill>
                  <a:srgbClr val="7030A0"/>
                </a:solidFill>
                <a:latin typeface="Rockwell" panose="02060603020205020403" pitchFamily="18" charset="0"/>
              </a:rPr>
              <a:t>cerebral </a:t>
            </a:r>
            <a:r>
              <a:rPr lang="en-US" sz="3000" dirty="0" err="1">
                <a:solidFill>
                  <a:srgbClr val="7030A0"/>
                </a:solidFill>
                <a:latin typeface="Rockwell" panose="02060603020205020403" pitchFamily="18" charset="0"/>
              </a:rPr>
              <a:t>oedema</a:t>
            </a:r>
            <a:r>
              <a:rPr lang="en-US" sz="3000" dirty="0">
                <a:solidFill>
                  <a:srgbClr val="7030A0"/>
                </a:solidFill>
                <a:latin typeface="Rockwell" panose="02060603020205020403" pitchFamily="18" charset="0"/>
              </a:rPr>
              <a:t>, hydrocephalus, </a:t>
            </a:r>
            <a:r>
              <a:rPr lang="en-US" sz="3000" dirty="0" smtClean="0">
                <a:solidFill>
                  <a:srgbClr val="7030A0"/>
                </a:solidFill>
                <a:latin typeface="Rockwell" panose="02060603020205020403" pitchFamily="18" charset="0"/>
              </a:rPr>
              <a:t>or an </a:t>
            </a:r>
            <a:r>
              <a:rPr lang="en-US" sz="3000" dirty="0">
                <a:solidFill>
                  <a:srgbClr val="7030A0"/>
                </a:solidFill>
                <a:latin typeface="Rockwell" panose="02060603020205020403" pitchFamily="18" charset="0"/>
              </a:rPr>
              <a:t>alternative diagnosis such as cerebral abscess </a:t>
            </a:r>
            <a:r>
              <a:rPr lang="en-IN" sz="3000" dirty="0" smtClean="0">
                <a:solidFill>
                  <a:srgbClr val="7030A0"/>
                </a:solidFill>
                <a:latin typeface="Rockwell" panose="02060603020205020403" pitchFamily="18" charset="0"/>
              </a:rPr>
              <a:t>or encephalitis. </a:t>
            </a:r>
            <a:endParaRPr lang="en-IN" sz="30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747004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2400" y="0"/>
            <a:ext cx="5828840" cy="553998"/>
          </a:xfrm>
          <a:prstGeom prst="rect">
            <a:avLst/>
          </a:prstGeom>
        </p:spPr>
        <p:txBody>
          <a:bodyPr wrap="none">
            <a:spAutoFit/>
          </a:bodyPr>
          <a:lstStyle/>
          <a:p>
            <a:r>
              <a:rPr lang="en-IN" sz="3000" b="1" dirty="0">
                <a:solidFill>
                  <a:srgbClr val="0070C0"/>
                </a:solidFill>
                <a:latin typeface="HelveticaNeue-Bold"/>
              </a:rPr>
              <a:t>Specific varieties of meningitis</a:t>
            </a:r>
            <a:endParaRPr lang="en-IN" sz="3000" dirty="0">
              <a:solidFill>
                <a:srgbClr val="0070C0"/>
              </a:solidFill>
            </a:endParaRPr>
          </a:p>
        </p:txBody>
      </p:sp>
      <p:sp>
        <p:nvSpPr>
          <p:cNvPr id="3" name="Rectangle 2"/>
          <p:cNvSpPr/>
          <p:nvPr/>
        </p:nvSpPr>
        <p:spPr>
          <a:xfrm>
            <a:off x="0" y="553998"/>
            <a:ext cx="12192000" cy="3785652"/>
          </a:xfrm>
          <a:prstGeom prst="rect">
            <a:avLst/>
          </a:prstGeom>
        </p:spPr>
        <p:txBody>
          <a:bodyPr wrap="square">
            <a:spAutoFit/>
          </a:bodyPr>
          <a:lstStyle/>
          <a:p>
            <a:pPr algn="just"/>
            <a:r>
              <a:rPr lang="en-IN" sz="3000" i="1" dirty="0">
                <a:solidFill>
                  <a:srgbClr val="0070C0"/>
                </a:solidFill>
                <a:latin typeface="Rockwell" panose="02060603020205020403" pitchFamily="18" charset="0"/>
              </a:rPr>
              <a:t>Acute bacterial meningitis</a:t>
            </a:r>
          </a:p>
          <a:p>
            <a:pPr marL="457200" indent="-457200" algn="just">
              <a:buFont typeface="Wingdings" panose="05000000000000000000" pitchFamily="2" charset="2"/>
              <a:buChar char="Ø"/>
            </a:pPr>
            <a:r>
              <a:rPr lang="en-US" sz="3000" dirty="0">
                <a:solidFill>
                  <a:srgbClr val="7030A0"/>
                </a:solidFill>
                <a:latin typeface="Rockwell" panose="02060603020205020403" pitchFamily="18" charset="0"/>
              </a:rPr>
              <a:t>Onset is typically sudden, with rigors and high </a:t>
            </a:r>
            <a:r>
              <a:rPr lang="en-US" sz="3000" dirty="0" smtClean="0">
                <a:solidFill>
                  <a:srgbClr val="7030A0"/>
                </a:solidFill>
                <a:latin typeface="Rockwell" panose="02060603020205020403" pitchFamily="18" charset="0"/>
              </a:rPr>
              <a:t>fever.</a:t>
            </a: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Meningococcal meningitis </a:t>
            </a:r>
            <a:r>
              <a:rPr lang="en-US" sz="3000" dirty="0">
                <a:solidFill>
                  <a:srgbClr val="7030A0"/>
                </a:solidFill>
                <a:latin typeface="Rockwell" panose="02060603020205020403" pitchFamily="18" charset="0"/>
              </a:rPr>
              <a:t>is often heralded by a petechial or </a:t>
            </a:r>
            <a:r>
              <a:rPr lang="en-US" sz="3000" dirty="0" smtClean="0">
                <a:solidFill>
                  <a:srgbClr val="7030A0"/>
                </a:solidFill>
                <a:latin typeface="Rockwell" panose="02060603020205020403" pitchFamily="18" charset="0"/>
              </a:rPr>
              <a:t>other rash</a:t>
            </a:r>
            <a:r>
              <a:rPr lang="en-US" sz="3000" dirty="0">
                <a:solidFill>
                  <a:srgbClr val="7030A0"/>
                </a:solidFill>
                <a:latin typeface="Rockwell" panose="02060603020205020403" pitchFamily="18" charset="0"/>
              </a:rPr>
              <a:t>, sometimes </a:t>
            </a:r>
            <a:r>
              <a:rPr lang="en-US" sz="3000" dirty="0" smtClean="0">
                <a:solidFill>
                  <a:srgbClr val="7030A0"/>
                </a:solidFill>
                <a:latin typeface="Rockwell" panose="02060603020205020403" pitchFamily="18" charset="0"/>
              </a:rPr>
              <a:t>sparse. </a:t>
            </a: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The meningitis </a:t>
            </a:r>
            <a:r>
              <a:rPr lang="en-US" sz="3000" dirty="0">
                <a:solidFill>
                  <a:srgbClr val="7030A0"/>
                </a:solidFill>
                <a:latin typeface="Rockwell" panose="02060603020205020403" pitchFamily="18" charset="0"/>
              </a:rPr>
              <a:t>may be part of a generalized meningococcal </a:t>
            </a:r>
            <a:r>
              <a:rPr lang="en-US" sz="3000" dirty="0" err="1" smtClean="0">
                <a:solidFill>
                  <a:srgbClr val="7030A0"/>
                </a:solidFill>
                <a:latin typeface="Rockwell" panose="02060603020205020403" pitchFamily="18" charset="0"/>
              </a:rPr>
              <a:t>septicaemia</a:t>
            </a:r>
            <a:r>
              <a:rPr lang="en-US" sz="3000" dirty="0" smtClean="0">
                <a:solidFill>
                  <a:srgbClr val="7030A0"/>
                </a:solidFill>
                <a:latin typeface="Rockwell" panose="02060603020205020403" pitchFamily="18" charset="0"/>
              </a:rPr>
              <a:t>. </a:t>
            </a: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Acute </a:t>
            </a:r>
            <a:r>
              <a:rPr lang="en-US" sz="3000" dirty="0" err="1">
                <a:solidFill>
                  <a:srgbClr val="7030A0"/>
                </a:solidFill>
                <a:latin typeface="Rockwell" panose="02060603020205020403" pitchFamily="18" charset="0"/>
              </a:rPr>
              <a:t>septicaemic</a:t>
            </a:r>
            <a:r>
              <a:rPr lang="en-US" sz="3000" dirty="0">
                <a:solidFill>
                  <a:srgbClr val="7030A0"/>
                </a:solidFill>
                <a:latin typeface="Rockwell" panose="02060603020205020403" pitchFamily="18" charset="0"/>
              </a:rPr>
              <a:t> shock may </a:t>
            </a:r>
            <a:r>
              <a:rPr lang="en-US" sz="3000" dirty="0" smtClean="0">
                <a:solidFill>
                  <a:srgbClr val="7030A0"/>
                </a:solidFill>
                <a:latin typeface="Rockwell" panose="02060603020205020403" pitchFamily="18" charset="0"/>
              </a:rPr>
              <a:t>develop in </a:t>
            </a:r>
            <a:r>
              <a:rPr lang="en-US" sz="3000" dirty="0">
                <a:solidFill>
                  <a:srgbClr val="7030A0"/>
                </a:solidFill>
                <a:latin typeface="Rockwell" panose="02060603020205020403" pitchFamily="18" charset="0"/>
              </a:rPr>
              <a:t>any bacterial meningitis.</a:t>
            </a:r>
            <a:endParaRPr lang="en-IN" sz="3000" dirty="0">
              <a:solidFill>
                <a:srgbClr val="7030A0"/>
              </a:solidFill>
              <a:latin typeface="Rockwell" panose="02060603020205020403" pitchFamily="18" charset="0"/>
            </a:endParaRPr>
          </a:p>
        </p:txBody>
      </p:sp>
      <p:sp>
        <p:nvSpPr>
          <p:cNvPr id="4" name="Rectangle 3"/>
          <p:cNvSpPr/>
          <p:nvPr/>
        </p:nvSpPr>
        <p:spPr>
          <a:xfrm>
            <a:off x="0" y="4196840"/>
            <a:ext cx="12192000" cy="2400657"/>
          </a:xfrm>
          <a:prstGeom prst="rect">
            <a:avLst/>
          </a:prstGeom>
        </p:spPr>
        <p:txBody>
          <a:bodyPr wrap="square">
            <a:spAutoFit/>
          </a:bodyPr>
          <a:lstStyle/>
          <a:p>
            <a:pPr algn="just"/>
            <a:r>
              <a:rPr lang="en-IN" sz="3000" i="1" dirty="0">
                <a:solidFill>
                  <a:srgbClr val="0070C0"/>
                </a:solidFill>
                <a:latin typeface="Rockwell" panose="02060603020205020403" pitchFamily="18" charset="0"/>
              </a:rPr>
              <a:t>Viral meningitis</a:t>
            </a:r>
          </a:p>
          <a:p>
            <a:pPr marL="457200" indent="-457200" algn="just">
              <a:buFont typeface="Wingdings" panose="05000000000000000000" pitchFamily="2" charset="2"/>
              <a:buChar char="Ø"/>
            </a:pPr>
            <a:r>
              <a:rPr lang="en-US" sz="3000" dirty="0">
                <a:solidFill>
                  <a:srgbClr val="7030A0"/>
                </a:solidFill>
                <a:latin typeface="Rockwell" panose="02060603020205020403" pitchFamily="18" charset="0"/>
              </a:rPr>
              <a:t>This is almost always a benign, self-limiting condition </a:t>
            </a:r>
            <a:r>
              <a:rPr lang="en-US" sz="3000" dirty="0" smtClean="0">
                <a:solidFill>
                  <a:srgbClr val="7030A0"/>
                </a:solidFill>
                <a:latin typeface="Rockwell" panose="02060603020205020403" pitchFamily="18" charset="0"/>
              </a:rPr>
              <a:t>lasting 4–10 </a:t>
            </a:r>
            <a:r>
              <a:rPr lang="en-US" sz="3000" dirty="0">
                <a:solidFill>
                  <a:srgbClr val="7030A0"/>
                </a:solidFill>
                <a:latin typeface="Rockwell" panose="02060603020205020403" pitchFamily="18" charset="0"/>
              </a:rPr>
              <a:t>days. </a:t>
            </a:r>
            <a:endParaRPr lang="en-US" sz="30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Headache </a:t>
            </a:r>
            <a:r>
              <a:rPr lang="en-US" sz="3000" dirty="0">
                <a:solidFill>
                  <a:srgbClr val="7030A0"/>
                </a:solidFill>
                <a:latin typeface="Rockwell" panose="02060603020205020403" pitchFamily="18" charset="0"/>
              </a:rPr>
              <a:t>may follow for some months. </a:t>
            </a:r>
            <a:endParaRPr lang="en-US" sz="30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There are </a:t>
            </a:r>
            <a:r>
              <a:rPr lang="en-US" sz="3000" dirty="0">
                <a:solidFill>
                  <a:srgbClr val="7030A0"/>
                </a:solidFill>
                <a:latin typeface="Rockwell" panose="02060603020205020403" pitchFamily="18" charset="0"/>
              </a:rPr>
              <a:t>no serious </a:t>
            </a:r>
            <a:r>
              <a:rPr lang="en-US" sz="3000" dirty="0" err="1">
                <a:solidFill>
                  <a:srgbClr val="7030A0"/>
                </a:solidFill>
                <a:latin typeface="Rockwell" panose="02060603020205020403" pitchFamily="18" charset="0"/>
              </a:rPr>
              <a:t>sequelae</a:t>
            </a:r>
            <a:r>
              <a:rPr lang="en-US" sz="3000" dirty="0">
                <a:solidFill>
                  <a:srgbClr val="7030A0"/>
                </a:solidFill>
                <a:latin typeface="Rockwell" panose="02060603020205020403" pitchFamily="18" charset="0"/>
              </a:rPr>
              <a:t>, unless an encephalitis is </a:t>
            </a:r>
            <a:r>
              <a:rPr lang="en-US" sz="3000" dirty="0" smtClean="0">
                <a:solidFill>
                  <a:srgbClr val="7030A0"/>
                </a:solidFill>
                <a:latin typeface="Rockwell" panose="02060603020205020403" pitchFamily="18" charset="0"/>
              </a:rPr>
              <a:t>present.</a:t>
            </a:r>
            <a:endParaRPr lang="en-IN" sz="30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2515704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01848" cy="7017306"/>
          </a:xfrm>
          <a:prstGeom prst="rect">
            <a:avLst/>
          </a:prstGeom>
        </p:spPr>
        <p:txBody>
          <a:bodyPr wrap="square">
            <a:spAutoFit/>
          </a:bodyPr>
          <a:lstStyle/>
          <a:p>
            <a:r>
              <a:rPr lang="en-IN" sz="3000" b="1" dirty="0">
                <a:solidFill>
                  <a:srgbClr val="0070C0"/>
                </a:solidFill>
                <a:latin typeface="Rockwell" panose="02060603020205020403" pitchFamily="18" charset="0"/>
              </a:rPr>
              <a:t>General Physical Findings</a:t>
            </a:r>
          </a:p>
          <a:p>
            <a:pPr marL="457200" indent="-457200" algn="just">
              <a:buFont typeface="Wingdings" panose="05000000000000000000" pitchFamily="2" charset="2"/>
              <a:buChar char="Ø"/>
            </a:pPr>
            <a:r>
              <a:rPr lang="en-US" sz="2800" dirty="0">
                <a:solidFill>
                  <a:srgbClr val="7030A0"/>
                </a:solidFill>
                <a:latin typeface="Rockwell" panose="02060603020205020403" pitchFamily="18" charset="0"/>
              </a:rPr>
              <a:t>Evidence of meningeal irritation is usually present, as evidenced by a </a:t>
            </a:r>
            <a:r>
              <a:rPr lang="en-US" sz="2800" dirty="0" smtClean="0">
                <a:solidFill>
                  <a:srgbClr val="7030A0"/>
                </a:solidFill>
                <a:latin typeface="Rockwell" panose="02060603020205020403" pitchFamily="18" charset="0"/>
              </a:rPr>
              <a:t>stiff neck</a:t>
            </a:r>
            <a:r>
              <a:rPr lang="en-US" sz="2800" dirty="0">
                <a:solidFill>
                  <a:srgbClr val="7030A0"/>
                </a:solidFill>
                <a:latin typeface="Rockwell" panose="02060603020205020403" pitchFamily="18" charset="0"/>
              </a:rPr>
              <a:t>, </a:t>
            </a:r>
            <a:r>
              <a:rPr lang="en-US" sz="2800" dirty="0" err="1">
                <a:solidFill>
                  <a:srgbClr val="7030A0"/>
                </a:solidFill>
                <a:latin typeface="Rockwell" panose="02060603020205020403" pitchFamily="18" charset="0"/>
              </a:rPr>
              <a:t>Kernig</a:t>
            </a:r>
            <a:r>
              <a:rPr lang="en-US" sz="2800" dirty="0">
                <a:solidFill>
                  <a:srgbClr val="7030A0"/>
                </a:solidFill>
                <a:latin typeface="Rockwell" panose="02060603020205020403" pitchFamily="18" charset="0"/>
              </a:rPr>
              <a:t> sign (inability to straighten the leg when the hip is flexed to </a:t>
            </a:r>
            <a:r>
              <a:rPr lang="en-US" sz="2800" dirty="0" smtClean="0">
                <a:solidFill>
                  <a:srgbClr val="7030A0"/>
                </a:solidFill>
                <a:latin typeface="Rockwell" panose="02060603020205020403" pitchFamily="18" charset="0"/>
              </a:rPr>
              <a:t>90 degrees</a:t>
            </a:r>
            <a:r>
              <a:rPr lang="en-US" sz="2800" dirty="0">
                <a:solidFill>
                  <a:srgbClr val="7030A0"/>
                </a:solidFill>
                <a:latin typeface="Rockwell" panose="02060603020205020403" pitchFamily="18" charset="0"/>
              </a:rPr>
              <a:t>), and </a:t>
            </a:r>
            <a:r>
              <a:rPr lang="en-US" sz="2800" dirty="0" err="1">
                <a:solidFill>
                  <a:srgbClr val="7030A0"/>
                </a:solidFill>
                <a:latin typeface="Rockwell" panose="02060603020205020403" pitchFamily="18" charset="0"/>
              </a:rPr>
              <a:t>Brudzinski</a:t>
            </a:r>
            <a:r>
              <a:rPr lang="en-US" sz="2800" dirty="0">
                <a:solidFill>
                  <a:srgbClr val="7030A0"/>
                </a:solidFill>
                <a:latin typeface="Rockwell" panose="02060603020205020403" pitchFamily="18" charset="0"/>
              </a:rPr>
              <a:t> sign (involuntary flexion of the hip and knee </a:t>
            </a:r>
            <a:r>
              <a:rPr lang="en-US" sz="2800" dirty="0" smtClean="0">
                <a:solidFill>
                  <a:srgbClr val="7030A0"/>
                </a:solidFill>
                <a:latin typeface="Rockwell" panose="02060603020205020403" pitchFamily="18" charset="0"/>
              </a:rPr>
              <a:t>when the </a:t>
            </a:r>
            <a:r>
              <a:rPr lang="en-US" sz="2800" dirty="0">
                <a:solidFill>
                  <a:srgbClr val="7030A0"/>
                </a:solidFill>
                <a:latin typeface="Rockwell" panose="02060603020205020403" pitchFamily="18" charset="0"/>
              </a:rPr>
              <a:t>neck is passively flexed). </a:t>
            </a:r>
            <a:endParaRPr lang="en-US" sz="28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2800" dirty="0" smtClean="0">
                <a:solidFill>
                  <a:srgbClr val="7030A0"/>
                </a:solidFill>
                <a:latin typeface="Rockwell" panose="02060603020205020403" pitchFamily="18" charset="0"/>
              </a:rPr>
              <a:t>Although </a:t>
            </a:r>
            <a:r>
              <a:rPr lang="en-US" sz="2800" dirty="0">
                <a:solidFill>
                  <a:srgbClr val="7030A0"/>
                </a:solidFill>
                <a:latin typeface="Rockwell" panose="02060603020205020403" pitchFamily="18" charset="0"/>
              </a:rPr>
              <a:t>the classic triad of fever, stiff </a:t>
            </a:r>
            <a:r>
              <a:rPr lang="en-US" sz="2800" dirty="0" smtClean="0">
                <a:solidFill>
                  <a:srgbClr val="7030A0"/>
                </a:solidFill>
                <a:latin typeface="Rockwell" panose="02060603020205020403" pitchFamily="18" charset="0"/>
              </a:rPr>
              <a:t>neck, and </a:t>
            </a:r>
            <a:r>
              <a:rPr lang="en-US" sz="2800" dirty="0">
                <a:solidFill>
                  <a:srgbClr val="7030A0"/>
                </a:solidFill>
                <a:latin typeface="Rockwell" panose="02060603020205020403" pitchFamily="18" charset="0"/>
              </a:rPr>
              <a:t>change in mental status is initially present in only 44% of episodes, </a:t>
            </a:r>
            <a:r>
              <a:rPr lang="en-US" sz="2800" dirty="0" smtClean="0">
                <a:solidFill>
                  <a:srgbClr val="7030A0"/>
                </a:solidFill>
                <a:latin typeface="Rockwell" panose="02060603020205020403" pitchFamily="18" charset="0"/>
              </a:rPr>
              <a:t>a combination </a:t>
            </a:r>
            <a:r>
              <a:rPr lang="en-US" sz="2800" dirty="0">
                <a:solidFill>
                  <a:srgbClr val="7030A0"/>
                </a:solidFill>
                <a:latin typeface="Rockwell" panose="02060603020205020403" pitchFamily="18" charset="0"/>
              </a:rPr>
              <a:t>of two of four symptoms (headache, fever, stiff neck, and </a:t>
            </a:r>
            <a:r>
              <a:rPr lang="en-US" sz="2800" dirty="0" smtClean="0">
                <a:solidFill>
                  <a:srgbClr val="7030A0"/>
                </a:solidFill>
                <a:latin typeface="Rockwell" panose="02060603020205020403" pitchFamily="18" charset="0"/>
              </a:rPr>
              <a:t>altered mental </a:t>
            </a:r>
            <a:r>
              <a:rPr lang="en-US" sz="2800" dirty="0">
                <a:solidFill>
                  <a:srgbClr val="7030A0"/>
                </a:solidFill>
                <a:latin typeface="Rockwell" panose="02060603020205020403" pitchFamily="18" charset="0"/>
              </a:rPr>
              <a:t>status) is found in 95% of patients. </a:t>
            </a:r>
            <a:endParaRPr lang="en-US" sz="28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2800" dirty="0" smtClean="0">
                <a:solidFill>
                  <a:srgbClr val="7030A0"/>
                </a:solidFill>
                <a:latin typeface="Rockwell" panose="02060603020205020403" pitchFamily="18" charset="0"/>
              </a:rPr>
              <a:t>In </a:t>
            </a:r>
            <a:r>
              <a:rPr lang="en-US" sz="2800" dirty="0">
                <a:solidFill>
                  <a:srgbClr val="7030A0"/>
                </a:solidFill>
                <a:latin typeface="Rockwell" panose="02060603020205020403" pitchFamily="18" charset="0"/>
              </a:rPr>
              <a:t>elderly patients, neck stiffness </a:t>
            </a:r>
            <a:r>
              <a:rPr lang="en-US" sz="2800" dirty="0" smtClean="0">
                <a:solidFill>
                  <a:srgbClr val="7030A0"/>
                </a:solidFill>
                <a:latin typeface="Rockwell" panose="02060603020205020403" pitchFamily="18" charset="0"/>
              </a:rPr>
              <a:t>may be </a:t>
            </a:r>
            <a:r>
              <a:rPr lang="en-US" sz="2800" dirty="0">
                <a:solidFill>
                  <a:srgbClr val="7030A0"/>
                </a:solidFill>
                <a:latin typeface="Rockwell" panose="02060603020205020403" pitchFamily="18" charset="0"/>
              </a:rPr>
              <a:t>difficult to evaluate because of osteoarthritis in the neck or stiffness of </a:t>
            </a:r>
            <a:r>
              <a:rPr lang="en-US" sz="2800" dirty="0" smtClean="0">
                <a:solidFill>
                  <a:srgbClr val="7030A0"/>
                </a:solidFill>
                <a:latin typeface="Rockwell" panose="02060603020205020403" pitchFamily="18" charset="0"/>
              </a:rPr>
              <a:t>neck muscles </a:t>
            </a:r>
            <a:r>
              <a:rPr lang="en-US" sz="2800" dirty="0">
                <a:solidFill>
                  <a:srgbClr val="7030A0"/>
                </a:solidFill>
                <a:latin typeface="Rockwell" panose="02060603020205020403" pitchFamily="18" charset="0"/>
              </a:rPr>
              <a:t>secondary to basal ganglia disorders. </a:t>
            </a:r>
            <a:endParaRPr lang="en-US" sz="28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2800" dirty="0" smtClean="0">
                <a:solidFill>
                  <a:srgbClr val="0070C0"/>
                </a:solidFill>
                <a:latin typeface="Rockwell" panose="02060603020205020403" pitchFamily="18" charset="0"/>
              </a:rPr>
              <a:t>When </a:t>
            </a:r>
            <a:r>
              <a:rPr lang="en-US" sz="2800" dirty="0">
                <a:solidFill>
                  <a:srgbClr val="0070C0"/>
                </a:solidFill>
                <a:latin typeface="Rockwell" panose="02060603020205020403" pitchFamily="18" charset="0"/>
              </a:rPr>
              <a:t>neck stiffness is </a:t>
            </a:r>
            <a:r>
              <a:rPr lang="en-US" sz="2800" dirty="0" smtClean="0">
                <a:solidFill>
                  <a:srgbClr val="0070C0"/>
                </a:solidFill>
                <a:latin typeface="Rockwell" panose="02060603020205020403" pitchFamily="18" charset="0"/>
              </a:rPr>
              <a:t>caused by </a:t>
            </a:r>
            <a:r>
              <a:rPr lang="en-US" sz="2800" dirty="0">
                <a:solidFill>
                  <a:srgbClr val="0070C0"/>
                </a:solidFill>
                <a:latin typeface="Rockwell" panose="02060603020205020403" pitchFamily="18" charset="0"/>
              </a:rPr>
              <a:t>meningitis, the neck resists flexion but can be rotated passively from </a:t>
            </a:r>
            <a:r>
              <a:rPr lang="en-US" sz="2800" dirty="0" smtClean="0">
                <a:solidFill>
                  <a:srgbClr val="0070C0"/>
                </a:solidFill>
                <a:latin typeface="Rockwell" panose="02060603020205020403" pitchFamily="18" charset="0"/>
              </a:rPr>
              <a:t>side to </a:t>
            </a:r>
            <a:r>
              <a:rPr lang="en-US" sz="2800" dirty="0">
                <a:solidFill>
                  <a:srgbClr val="0070C0"/>
                </a:solidFill>
                <a:latin typeface="Rockwell" panose="02060603020205020403" pitchFamily="18" charset="0"/>
              </a:rPr>
              <a:t>side; with cervical spine disease, however, resistance is present in all </a:t>
            </a:r>
            <a:r>
              <a:rPr lang="en-US" sz="2800" dirty="0" smtClean="0">
                <a:solidFill>
                  <a:srgbClr val="0070C0"/>
                </a:solidFill>
                <a:latin typeface="Rockwell" panose="02060603020205020403" pitchFamily="18" charset="0"/>
              </a:rPr>
              <a:t>directions of </a:t>
            </a:r>
            <a:r>
              <a:rPr lang="en-US" sz="2800" dirty="0">
                <a:solidFill>
                  <a:srgbClr val="0070C0"/>
                </a:solidFill>
                <a:latin typeface="Rockwell" panose="02060603020205020403" pitchFamily="18" charset="0"/>
              </a:rPr>
              <a:t>neck movement. </a:t>
            </a:r>
            <a:r>
              <a:rPr lang="en-US" sz="2800" dirty="0">
                <a:solidFill>
                  <a:srgbClr val="7030A0"/>
                </a:solidFill>
                <a:latin typeface="Rockwell" panose="02060603020205020403" pitchFamily="18" charset="0"/>
              </a:rPr>
              <a:t>Neck stiffness disappears during coma.</a:t>
            </a:r>
            <a:endParaRPr lang="en-IN" sz="28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1827295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539430"/>
          </a:xfrm>
          <a:prstGeom prst="rect">
            <a:avLst/>
          </a:prstGeom>
        </p:spPr>
        <p:txBody>
          <a:bodyPr wrap="square">
            <a:spAutoFit/>
          </a:bodyPr>
          <a:lstStyle/>
          <a:p>
            <a:pPr algn="just"/>
            <a:r>
              <a:rPr lang="en-IN" sz="3200" b="1" dirty="0">
                <a:solidFill>
                  <a:srgbClr val="FFC000"/>
                </a:solidFill>
                <a:latin typeface="Rockwell" panose="02060603020205020403" pitchFamily="18" charset="0"/>
              </a:rPr>
              <a:t>Clinical clues in </a:t>
            </a:r>
            <a:r>
              <a:rPr lang="en-IN" sz="3200" b="1" dirty="0" smtClean="0">
                <a:solidFill>
                  <a:srgbClr val="FFC000"/>
                </a:solidFill>
                <a:latin typeface="Rockwell" panose="02060603020205020403" pitchFamily="18" charset="0"/>
              </a:rPr>
              <a:t>meningitis</a:t>
            </a:r>
          </a:p>
          <a:p>
            <a:pPr marL="457200" indent="-457200" algn="just">
              <a:buFont typeface="Wingdings" panose="05000000000000000000" pitchFamily="2" charset="2"/>
              <a:buChar char="Ø"/>
            </a:pPr>
            <a:r>
              <a:rPr lang="en-US" sz="3200" dirty="0" smtClean="0">
                <a:solidFill>
                  <a:srgbClr val="C00000"/>
                </a:solidFill>
                <a:latin typeface="Rockwell" panose="02060603020205020403" pitchFamily="18" charset="0"/>
              </a:rPr>
              <a:t>Petechial rashes- meningococcal infections.</a:t>
            </a:r>
          </a:p>
          <a:p>
            <a:pPr marL="457200" indent="-457200" algn="just">
              <a:buFont typeface="Wingdings" panose="05000000000000000000" pitchFamily="2" charset="2"/>
              <a:buChar char="Ø"/>
            </a:pPr>
            <a:r>
              <a:rPr lang="en-US" sz="3200" dirty="0" smtClean="0">
                <a:solidFill>
                  <a:srgbClr val="0070C0"/>
                </a:solidFill>
                <a:latin typeface="Rockwell" panose="02060603020205020403" pitchFamily="18" charset="0"/>
              </a:rPr>
              <a:t>Skull Fracture, Ear Diseases, congenital lesions- pneumococcal infections.</a:t>
            </a:r>
          </a:p>
          <a:p>
            <a:pPr marL="457200" indent="-457200" algn="just">
              <a:buFont typeface="Wingdings" panose="05000000000000000000" pitchFamily="2" charset="2"/>
              <a:buChar char="Ø"/>
            </a:pPr>
            <a:r>
              <a:rPr lang="en-US" sz="3200" dirty="0">
                <a:solidFill>
                  <a:srgbClr val="FF0000"/>
                </a:solidFill>
                <a:latin typeface="Rockwell" panose="02060603020205020403" pitchFamily="18" charset="0"/>
              </a:rPr>
              <a:t>R</a:t>
            </a:r>
            <a:r>
              <a:rPr lang="en-US" sz="3200" dirty="0" smtClean="0">
                <a:solidFill>
                  <a:srgbClr val="FF0000"/>
                </a:solidFill>
                <a:latin typeface="Rockwell" panose="02060603020205020403" pitchFamily="18" charset="0"/>
              </a:rPr>
              <a:t>ashes, </a:t>
            </a:r>
            <a:r>
              <a:rPr lang="en-US" sz="3200" dirty="0" err="1" smtClean="0">
                <a:solidFill>
                  <a:srgbClr val="FF0000"/>
                </a:solidFill>
                <a:latin typeface="Rockwell" panose="02060603020205020403" pitchFamily="18" charset="0"/>
              </a:rPr>
              <a:t>Pleuritic</a:t>
            </a:r>
            <a:r>
              <a:rPr lang="en-US" sz="3200" dirty="0" smtClean="0">
                <a:solidFill>
                  <a:srgbClr val="FF0000"/>
                </a:solidFill>
                <a:latin typeface="Rockwell" panose="02060603020205020403" pitchFamily="18" charset="0"/>
              </a:rPr>
              <a:t> Pain- </a:t>
            </a:r>
            <a:r>
              <a:rPr lang="en-US" sz="3200" dirty="0" err="1" smtClean="0">
                <a:solidFill>
                  <a:srgbClr val="FF0000"/>
                </a:solidFill>
                <a:latin typeface="Rockwell" panose="02060603020205020403" pitchFamily="18" charset="0"/>
              </a:rPr>
              <a:t>Enterovirus</a:t>
            </a:r>
            <a:endParaRPr lang="en-US" sz="3200" dirty="0" smtClean="0">
              <a:solidFill>
                <a:srgbClr val="FF0000"/>
              </a:solidFill>
              <a:latin typeface="Rockwell" panose="02060603020205020403" pitchFamily="18" charset="0"/>
            </a:endParaRPr>
          </a:p>
          <a:p>
            <a:pPr marL="457200" indent="-457200" algn="just">
              <a:buFont typeface="Wingdings" panose="05000000000000000000" pitchFamily="2" charset="2"/>
              <a:buChar char="Ø"/>
            </a:pPr>
            <a:r>
              <a:rPr lang="en-US" sz="3200" dirty="0" smtClean="0">
                <a:solidFill>
                  <a:srgbClr val="00B050"/>
                </a:solidFill>
                <a:latin typeface="Rockwell" panose="02060603020205020403" pitchFamily="18" charset="0"/>
              </a:rPr>
              <a:t>International </a:t>
            </a:r>
            <a:r>
              <a:rPr lang="en-US" sz="3200" dirty="0" err="1" smtClean="0">
                <a:solidFill>
                  <a:srgbClr val="00B050"/>
                </a:solidFill>
                <a:latin typeface="Rockwell" panose="02060603020205020403" pitchFamily="18" charset="0"/>
              </a:rPr>
              <a:t>traval</a:t>
            </a:r>
            <a:r>
              <a:rPr lang="en-US" sz="3200" dirty="0" smtClean="0">
                <a:solidFill>
                  <a:srgbClr val="00B050"/>
                </a:solidFill>
                <a:latin typeface="Rockwell" panose="02060603020205020403" pitchFamily="18" charset="0"/>
              </a:rPr>
              <a:t> – Malarial</a:t>
            </a:r>
          </a:p>
          <a:p>
            <a:pPr marL="457200" indent="-457200" algn="just">
              <a:buFont typeface="Wingdings" panose="05000000000000000000" pitchFamily="2" charset="2"/>
              <a:buChar char="Ø"/>
            </a:pPr>
            <a:r>
              <a:rPr lang="en-US" sz="3200" dirty="0" smtClean="0">
                <a:solidFill>
                  <a:srgbClr val="7030A0"/>
                </a:solidFill>
                <a:latin typeface="Rockwell" panose="02060603020205020403" pitchFamily="18" charset="0"/>
              </a:rPr>
              <a:t>occupational- (water linked)- Leptospirosis</a:t>
            </a:r>
            <a:endParaRPr lang="en-IN" sz="3200" dirty="0">
              <a:solidFill>
                <a:srgbClr val="7030A0"/>
              </a:solidFill>
              <a:latin typeface="Rockwell" panose="02060603020205020403" pitchFamily="18" charset="0"/>
            </a:endParaRPr>
          </a:p>
        </p:txBody>
      </p:sp>
      <p:sp>
        <p:nvSpPr>
          <p:cNvPr id="3" name="Rectangle 2"/>
          <p:cNvSpPr/>
          <p:nvPr/>
        </p:nvSpPr>
        <p:spPr>
          <a:xfrm>
            <a:off x="0" y="3670480"/>
            <a:ext cx="12191999" cy="3046988"/>
          </a:xfrm>
          <a:prstGeom prst="rect">
            <a:avLst/>
          </a:prstGeom>
        </p:spPr>
        <p:txBody>
          <a:bodyPr wrap="square">
            <a:spAutoFit/>
          </a:bodyPr>
          <a:lstStyle/>
          <a:p>
            <a:pPr algn="just"/>
            <a:r>
              <a:rPr lang="en-US" sz="3200" dirty="0">
                <a:solidFill>
                  <a:srgbClr val="00B050"/>
                </a:solidFill>
                <a:latin typeface="Rockwell" panose="02060603020205020403" pitchFamily="18" charset="0"/>
              </a:rPr>
              <a:t>Fulminant meningococcal septicemia may cause hemorrhages within </a:t>
            </a:r>
            <a:r>
              <a:rPr lang="en-US" sz="3200" dirty="0" smtClean="0">
                <a:solidFill>
                  <a:srgbClr val="00B050"/>
                </a:solidFill>
                <a:latin typeface="Rockwell" panose="02060603020205020403" pitchFamily="18" charset="0"/>
              </a:rPr>
              <a:t>the adrenal </a:t>
            </a:r>
            <a:r>
              <a:rPr lang="en-US" sz="3200" dirty="0">
                <a:solidFill>
                  <a:srgbClr val="00B050"/>
                </a:solidFill>
                <a:latin typeface="Rockwell" panose="02060603020205020403" pitchFamily="18" charset="0"/>
              </a:rPr>
              <a:t>glands and result in </a:t>
            </a:r>
            <a:r>
              <a:rPr lang="en-US" sz="3200" dirty="0">
                <a:solidFill>
                  <a:srgbClr val="002060"/>
                </a:solidFill>
                <a:latin typeface="Rockwell" panose="02060603020205020403" pitchFamily="18" charset="0"/>
              </a:rPr>
              <a:t>Waterhouse-</a:t>
            </a:r>
            <a:r>
              <a:rPr lang="en-US" sz="3200" dirty="0" err="1">
                <a:solidFill>
                  <a:srgbClr val="002060"/>
                </a:solidFill>
                <a:latin typeface="Rockwell" panose="02060603020205020403" pitchFamily="18" charset="0"/>
              </a:rPr>
              <a:t>Friderichsen</a:t>
            </a:r>
            <a:r>
              <a:rPr lang="en-US" sz="3200" dirty="0">
                <a:solidFill>
                  <a:srgbClr val="002060"/>
                </a:solidFill>
                <a:latin typeface="Rockwell" panose="02060603020205020403" pitchFamily="18" charset="0"/>
              </a:rPr>
              <a:t> </a:t>
            </a:r>
            <a:r>
              <a:rPr lang="en-US" sz="3200" dirty="0" smtClean="0">
                <a:solidFill>
                  <a:srgbClr val="002060"/>
                </a:solidFill>
                <a:latin typeface="Rockwell" panose="02060603020205020403" pitchFamily="18" charset="0"/>
              </a:rPr>
              <a:t>syndrome</a:t>
            </a:r>
            <a:r>
              <a:rPr lang="en-US" sz="3200" dirty="0" smtClean="0">
                <a:solidFill>
                  <a:srgbClr val="00B050"/>
                </a:solidFill>
                <a:latin typeface="Rockwell" panose="02060603020205020403" pitchFamily="18" charset="0"/>
              </a:rPr>
              <a:t> a </a:t>
            </a:r>
            <a:r>
              <a:rPr lang="en-US" sz="3200" dirty="0">
                <a:solidFill>
                  <a:srgbClr val="00B050"/>
                </a:solidFill>
                <a:latin typeface="Rockwell" panose="02060603020205020403" pitchFamily="18" charset="0"/>
              </a:rPr>
              <a:t>condition characterized by the sudden onset of a febrile illness, </a:t>
            </a:r>
            <a:r>
              <a:rPr lang="en-US" sz="3200" dirty="0" smtClean="0">
                <a:solidFill>
                  <a:srgbClr val="00B050"/>
                </a:solidFill>
                <a:latin typeface="Rockwell" panose="02060603020205020403" pitchFamily="18" charset="0"/>
              </a:rPr>
              <a:t>large petechial </a:t>
            </a:r>
            <a:r>
              <a:rPr lang="en-US" sz="3200" dirty="0">
                <a:solidFill>
                  <a:srgbClr val="00B050"/>
                </a:solidFill>
                <a:latin typeface="Rockwell" panose="02060603020205020403" pitchFamily="18" charset="0"/>
              </a:rPr>
              <a:t>hemorrhages in the mucous membranes and skin, </a:t>
            </a:r>
            <a:r>
              <a:rPr lang="en-US" sz="3200" dirty="0" smtClean="0">
                <a:solidFill>
                  <a:srgbClr val="00B050"/>
                </a:solidFill>
                <a:latin typeface="Rockwell" panose="02060603020205020403" pitchFamily="18" charset="0"/>
              </a:rPr>
              <a:t>cardiovascular collapse</a:t>
            </a:r>
            <a:r>
              <a:rPr lang="en-US" sz="3200" dirty="0">
                <a:solidFill>
                  <a:srgbClr val="00B050"/>
                </a:solidFill>
                <a:latin typeface="Rockwell" panose="02060603020205020403" pitchFamily="18" charset="0"/>
              </a:rPr>
              <a:t>, and disseminated intravascular coagulation.</a:t>
            </a:r>
            <a:endParaRPr lang="en-IN" sz="32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89652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just"/>
            <a:r>
              <a:rPr lang="en-US" sz="3000" b="0" i="0" u="none" strike="noStrike" baseline="0" dirty="0" smtClean="0">
                <a:solidFill>
                  <a:srgbClr val="7030A0"/>
                </a:solidFill>
                <a:latin typeface="Rockwell" panose="02060603020205020403" pitchFamily="18" charset="0"/>
              </a:rPr>
              <a:t>Meningitis is an inflammation of the arachnoid membrane, the </a:t>
            </a:r>
            <a:r>
              <a:rPr lang="en-US" sz="3000" b="0" i="0" u="none" strike="noStrike" baseline="0" dirty="0" err="1" smtClean="0">
                <a:solidFill>
                  <a:srgbClr val="7030A0"/>
                </a:solidFill>
                <a:latin typeface="Rockwell" panose="02060603020205020403" pitchFamily="18" charset="0"/>
              </a:rPr>
              <a:t>pia</a:t>
            </a:r>
            <a:r>
              <a:rPr lang="en-US" sz="3000" b="0" i="0" u="none" strike="noStrike" baseline="0" dirty="0" smtClean="0">
                <a:solidFill>
                  <a:srgbClr val="7030A0"/>
                </a:solidFill>
                <a:latin typeface="Rockwell" panose="02060603020205020403" pitchFamily="18" charset="0"/>
              </a:rPr>
              <a:t> mater, and</a:t>
            </a:r>
            <a:r>
              <a:rPr lang="en-US" sz="3000" b="0" i="0" u="none" strike="noStrike" dirty="0" smtClean="0">
                <a:solidFill>
                  <a:srgbClr val="7030A0"/>
                </a:solidFill>
                <a:latin typeface="Rockwell" panose="02060603020205020403" pitchFamily="18" charset="0"/>
              </a:rPr>
              <a:t> </a:t>
            </a:r>
            <a:r>
              <a:rPr lang="en-US" sz="3000" b="0" i="0" u="none" strike="noStrike" baseline="0" dirty="0" smtClean="0">
                <a:solidFill>
                  <a:srgbClr val="7030A0"/>
                </a:solidFill>
                <a:latin typeface="Rockwell" panose="02060603020205020403" pitchFamily="18" charset="0"/>
              </a:rPr>
              <a:t>the intervening cerebrospinal fluid (CSF). </a:t>
            </a:r>
          </a:p>
          <a:p>
            <a:pPr algn="just"/>
            <a:r>
              <a:rPr lang="en-US" sz="3000" b="0" i="0" u="none" strike="noStrike" baseline="0" dirty="0" smtClean="0">
                <a:solidFill>
                  <a:srgbClr val="7030A0"/>
                </a:solidFill>
                <a:latin typeface="Rockwell" panose="02060603020205020403" pitchFamily="18" charset="0"/>
              </a:rPr>
              <a:t>The inflammatory process extends</a:t>
            </a:r>
            <a:r>
              <a:rPr lang="en-US" sz="3000" b="0" i="0" u="none" strike="noStrike" dirty="0" smtClean="0">
                <a:solidFill>
                  <a:srgbClr val="7030A0"/>
                </a:solidFill>
                <a:latin typeface="Rockwell" panose="02060603020205020403" pitchFamily="18" charset="0"/>
              </a:rPr>
              <a:t> </a:t>
            </a:r>
            <a:r>
              <a:rPr lang="en-US" sz="3000" b="0" i="0" u="none" strike="noStrike" baseline="0" dirty="0" smtClean="0">
                <a:solidFill>
                  <a:srgbClr val="7030A0"/>
                </a:solidFill>
                <a:latin typeface="Rockwell" panose="02060603020205020403" pitchFamily="18" charset="0"/>
              </a:rPr>
              <a:t>throughout the subarachnoid space around the brain and spinal cord and</a:t>
            </a:r>
            <a:r>
              <a:rPr lang="en-US" sz="3000" b="0" i="0" u="none" strike="noStrike" dirty="0" smtClean="0">
                <a:solidFill>
                  <a:srgbClr val="7030A0"/>
                </a:solidFill>
                <a:latin typeface="Rockwell" panose="02060603020205020403" pitchFamily="18" charset="0"/>
              </a:rPr>
              <a:t> </a:t>
            </a:r>
            <a:r>
              <a:rPr lang="en-IN" sz="3000" b="0" i="0" u="none" strike="noStrike" baseline="0" dirty="0" smtClean="0">
                <a:solidFill>
                  <a:srgbClr val="7030A0"/>
                </a:solidFill>
                <a:latin typeface="Rockwell" panose="02060603020205020403" pitchFamily="18" charset="0"/>
              </a:rPr>
              <a:t>involves the ventricles.</a:t>
            </a:r>
          </a:p>
          <a:p>
            <a:pPr algn="just"/>
            <a:endParaRPr lang="en-US" sz="3000" dirty="0">
              <a:solidFill>
                <a:srgbClr val="7030A0"/>
              </a:solidFill>
              <a:latin typeface="Rockwell" panose="02060603020205020403" pitchFamily="18" charset="0"/>
            </a:endParaRPr>
          </a:p>
          <a:p>
            <a:pPr algn="just"/>
            <a:r>
              <a:rPr lang="en-US" sz="3000" dirty="0" smtClean="0">
                <a:solidFill>
                  <a:srgbClr val="7030A0"/>
                </a:solidFill>
                <a:latin typeface="Rockwell" panose="02060603020205020403" pitchFamily="18" charset="0"/>
              </a:rPr>
              <a:t>EPIDEMIOLOGY</a:t>
            </a:r>
          </a:p>
          <a:p>
            <a:pPr marL="457200" indent="-457200" algn="just">
              <a:buFont typeface="Wingdings" panose="05000000000000000000" pitchFamily="2" charset="2"/>
              <a:buChar char="§"/>
            </a:pPr>
            <a:r>
              <a:rPr lang="en-US" sz="3000" dirty="0" smtClean="0">
                <a:solidFill>
                  <a:srgbClr val="7030A0"/>
                </a:solidFill>
                <a:latin typeface="Rockwell" panose="02060603020205020403" pitchFamily="18" charset="0"/>
              </a:rPr>
              <a:t>The incidence of bacterial meningitis has dropped dramatically in developed countries since the introduction of vaccines against bacterial pathogens.</a:t>
            </a:r>
          </a:p>
          <a:p>
            <a:pPr marL="457200" indent="-457200" algn="just">
              <a:buFont typeface="Wingdings" panose="05000000000000000000" pitchFamily="2" charset="2"/>
              <a:buChar char="§"/>
            </a:pPr>
            <a:r>
              <a:rPr lang="en-US" sz="3000" dirty="0" smtClean="0">
                <a:solidFill>
                  <a:srgbClr val="7030A0"/>
                </a:solidFill>
                <a:latin typeface="Rockwell" panose="02060603020205020403" pitchFamily="18" charset="0"/>
              </a:rPr>
              <a:t>Worldwide, bacterial meningitis remains a major cause of mortality and morbidity.</a:t>
            </a:r>
          </a:p>
          <a:p>
            <a:pPr marL="457200" indent="-457200" algn="just">
              <a:buFont typeface="Wingdings" panose="05000000000000000000" pitchFamily="2" charset="2"/>
              <a:buChar char="§"/>
            </a:pPr>
            <a:r>
              <a:rPr lang="en-US" sz="3000" dirty="0" smtClean="0">
                <a:solidFill>
                  <a:srgbClr val="7030A0"/>
                </a:solidFill>
                <a:latin typeface="Rockwell" panose="02060603020205020403" pitchFamily="18" charset="0"/>
              </a:rPr>
              <a:t>Although all human microbes have the potential to cause meningitis, only a few organisms account for most cases of bacterial meningitis.</a:t>
            </a:r>
            <a:endParaRPr lang="en-IN" sz="30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504437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p:spPr>
        <p:txBody>
          <a:bodyPr wrap="square">
            <a:spAutoFit/>
          </a:bodyPr>
          <a:lstStyle/>
          <a:p>
            <a:r>
              <a:rPr lang="en-IN" sz="3000" b="1" dirty="0">
                <a:latin typeface="Rockwell" panose="02060603020205020403" pitchFamily="18" charset="0"/>
              </a:rPr>
              <a:t>Neurologic Findings and Complications</a:t>
            </a:r>
          </a:p>
          <a:p>
            <a:pPr marL="457200" indent="-457200" algn="just">
              <a:buFont typeface="Wingdings" panose="05000000000000000000" pitchFamily="2" charset="2"/>
              <a:buChar char="Ø"/>
            </a:pPr>
            <a:r>
              <a:rPr lang="en-US" sz="3000" dirty="0" smtClean="0">
                <a:solidFill>
                  <a:srgbClr val="0070C0"/>
                </a:solidFill>
                <a:latin typeface="Rockwell" panose="02060603020205020403" pitchFamily="18" charset="0"/>
              </a:rPr>
              <a:t>Cranial </a:t>
            </a:r>
            <a:r>
              <a:rPr lang="en-US" sz="3000" dirty="0">
                <a:solidFill>
                  <a:srgbClr val="0070C0"/>
                </a:solidFill>
                <a:latin typeface="Rockwell" panose="02060603020205020403" pitchFamily="18" charset="0"/>
              </a:rPr>
              <a:t>nerve abnormalities, </a:t>
            </a:r>
            <a:r>
              <a:rPr lang="en-US" sz="3000" dirty="0" smtClean="0">
                <a:solidFill>
                  <a:srgbClr val="0070C0"/>
                </a:solidFill>
                <a:latin typeface="Rockwell" panose="02060603020205020403" pitchFamily="18" charset="0"/>
              </a:rPr>
              <a:t>involving principally </a:t>
            </a:r>
            <a:r>
              <a:rPr lang="en-US" sz="3000" dirty="0">
                <a:solidFill>
                  <a:srgbClr val="0070C0"/>
                </a:solidFill>
                <a:latin typeface="Rockwell" panose="02060603020205020403" pitchFamily="18" charset="0"/>
              </a:rPr>
              <a:t>the third, fourth, sixth, or seventh </a:t>
            </a:r>
            <a:r>
              <a:rPr lang="en-US" sz="3000" dirty="0" smtClean="0">
                <a:solidFill>
                  <a:srgbClr val="0070C0"/>
                </a:solidFill>
                <a:latin typeface="Rockwell" panose="02060603020205020403" pitchFamily="18" charset="0"/>
              </a:rPr>
              <a:t>nerve and </a:t>
            </a:r>
            <a:r>
              <a:rPr lang="en-US" sz="3000" dirty="0">
                <a:solidFill>
                  <a:srgbClr val="0070C0"/>
                </a:solidFill>
                <a:latin typeface="Rockwell" panose="02060603020205020403" pitchFamily="18" charset="0"/>
              </a:rPr>
              <a:t>usually disappear </a:t>
            </a:r>
            <a:r>
              <a:rPr lang="en-US" sz="3000" dirty="0" smtClean="0">
                <a:solidFill>
                  <a:srgbClr val="0070C0"/>
                </a:solidFill>
                <a:latin typeface="Rockwell" panose="02060603020205020403" pitchFamily="18" charset="0"/>
              </a:rPr>
              <a:t>shortly after </a:t>
            </a:r>
            <a:r>
              <a:rPr lang="en-US" sz="3000" dirty="0">
                <a:solidFill>
                  <a:srgbClr val="0070C0"/>
                </a:solidFill>
                <a:latin typeface="Rockwell" panose="02060603020205020403" pitchFamily="18" charset="0"/>
              </a:rPr>
              <a:t>recovery. Persistent </a:t>
            </a:r>
            <a:r>
              <a:rPr lang="en-US" sz="3000" dirty="0" err="1">
                <a:solidFill>
                  <a:srgbClr val="0070C0"/>
                </a:solidFill>
                <a:latin typeface="Rockwell" panose="02060603020205020403" pitchFamily="18" charset="0"/>
              </a:rPr>
              <a:t>sensorineural</a:t>
            </a:r>
            <a:r>
              <a:rPr lang="en-US" sz="3000" dirty="0">
                <a:solidFill>
                  <a:srgbClr val="0070C0"/>
                </a:solidFill>
                <a:latin typeface="Rockwell" panose="02060603020205020403" pitchFamily="18" charset="0"/>
              </a:rPr>
              <a:t> hearing loss occurs in </a:t>
            </a:r>
            <a:r>
              <a:rPr lang="en-US" sz="3000" dirty="0" smtClean="0">
                <a:solidFill>
                  <a:srgbClr val="0070C0"/>
                </a:solidFill>
                <a:latin typeface="Rockwell" panose="02060603020205020403" pitchFamily="18" charset="0"/>
              </a:rPr>
              <a:t>children with </a:t>
            </a:r>
            <a:r>
              <a:rPr lang="en-US" sz="3000" dirty="0">
                <a:solidFill>
                  <a:srgbClr val="0070C0"/>
                </a:solidFill>
                <a:latin typeface="Rockwell" panose="02060603020205020403" pitchFamily="18" charset="0"/>
              </a:rPr>
              <a:t>bacterial meningitis, and another </a:t>
            </a:r>
            <a:r>
              <a:rPr lang="en-US" sz="3000" dirty="0" smtClean="0">
                <a:solidFill>
                  <a:srgbClr val="0070C0"/>
                </a:solidFill>
                <a:latin typeface="Rockwell" panose="02060603020205020403" pitchFamily="18" charset="0"/>
              </a:rPr>
              <a:t>have </a:t>
            </a:r>
            <a:r>
              <a:rPr lang="en-US" sz="3000" dirty="0">
                <a:solidFill>
                  <a:srgbClr val="0070C0"/>
                </a:solidFill>
                <a:latin typeface="Rockwell" panose="02060603020205020403" pitchFamily="18" charset="0"/>
              </a:rPr>
              <a:t>transient conductive </a:t>
            </a:r>
            <a:r>
              <a:rPr lang="en-US" sz="3000" dirty="0" smtClean="0">
                <a:solidFill>
                  <a:srgbClr val="0070C0"/>
                </a:solidFill>
                <a:latin typeface="Rockwell" panose="02060603020205020403" pitchFamily="18" charset="0"/>
              </a:rPr>
              <a:t>hearing loss</a:t>
            </a:r>
            <a:r>
              <a:rPr lang="en-US" sz="3000" dirty="0">
                <a:solidFill>
                  <a:srgbClr val="0070C0"/>
                </a:solidFill>
                <a:latin typeface="Rockwell" panose="02060603020205020403" pitchFamily="18" charset="0"/>
              </a:rPr>
              <a:t>. </a:t>
            </a:r>
            <a:endParaRPr lang="en-US" sz="3000" dirty="0" smtClean="0">
              <a:solidFill>
                <a:srgbClr val="0070C0"/>
              </a:solidFill>
              <a:latin typeface="Rockwell" panose="02060603020205020403" pitchFamily="18" charset="0"/>
            </a:endParaRPr>
          </a:p>
          <a:p>
            <a:pPr marL="457200" indent="-457200" algn="just">
              <a:buFont typeface="Wingdings" panose="05000000000000000000" pitchFamily="2" charset="2"/>
              <a:buChar char="Ø"/>
            </a:pPr>
            <a:r>
              <a:rPr lang="en-US" sz="3000" dirty="0" smtClean="0">
                <a:solidFill>
                  <a:srgbClr val="0070C0"/>
                </a:solidFill>
                <a:latin typeface="Rockwell" panose="02060603020205020403" pitchFamily="18" charset="0"/>
              </a:rPr>
              <a:t>The </a:t>
            </a:r>
            <a:r>
              <a:rPr lang="en-US" sz="3000" dirty="0">
                <a:solidFill>
                  <a:srgbClr val="0070C0"/>
                </a:solidFill>
                <a:latin typeface="Rockwell" panose="02060603020205020403" pitchFamily="18" charset="0"/>
              </a:rPr>
              <a:t>most likely sites of involvement in patients with </a:t>
            </a:r>
            <a:r>
              <a:rPr lang="en-US" sz="3000" dirty="0" smtClean="0">
                <a:solidFill>
                  <a:srgbClr val="0070C0"/>
                </a:solidFill>
                <a:latin typeface="Rockwell" panose="02060603020205020403" pitchFamily="18" charset="0"/>
              </a:rPr>
              <a:t>persistent </a:t>
            </a:r>
            <a:r>
              <a:rPr lang="en-US" sz="3000" dirty="0" err="1" smtClean="0">
                <a:solidFill>
                  <a:srgbClr val="0070C0"/>
                </a:solidFill>
                <a:latin typeface="Rockwell" panose="02060603020205020403" pitchFamily="18" charset="0"/>
              </a:rPr>
              <a:t>sensorineural</a:t>
            </a:r>
            <a:r>
              <a:rPr lang="en-US" sz="3000" dirty="0" smtClean="0">
                <a:solidFill>
                  <a:srgbClr val="0070C0"/>
                </a:solidFill>
                <a:latin typeface="Rockwell" panose="02060603020205020403" pitchFamily="18" charset="0"/>
              </a:rPr>
              <a:t> deafness </a:t>
            </a:r>
            <a:r>
              <a:rPr lang="en-US" sz="3000" dirty="0">
                <a:solidFill>
                  <a:srgbClr val="0070C0"/>
                </a:solidFill>
                <a:latin typeface="Rockwell" panose="02060603020205020403" pitchFamily="18" charset="0"/>
              </a:rPr>
              <a:t>appear to be the inner ear </a:t>
            </a:r>
            <a:r>
              <a:rPr lang="en-US" sz="3000" dirty="0" smtClean="0">
                <a:solidFill>
                  <a:srgbClr val="0070C0"/>
                </a:solidFill>
                <a:latin typeface="Rockwell" panose="02060603020205020403" pitchFamily="18" charset="0"/>
              </a:rPr>
              <a:t>and </a:t>
            </a:r>
            <a:r>
              <a:rPr lang="en-US" sz="3000" dirty="0">
                <a:solidFill>
                  <a:srgbClr val="0070C0"/>
                </a:solidFill>
                <a:latin typeface="Rockwell" panose="02060603020205020403" pitchFamily="18" charset="0"/>
              </a:rPr>
              <a:t>the acoustic nerve. </a:t>
            </a:r>
            <a:endParaRPr lang="en-US" sz="3000" dirty="0" smtClean="0">
              <a:solidFill>
                <a:srgbClr val="0070C0"/>
              </a:solidFill>
              <a:latin typeface="Rockwell" panose="02060603020205020403" pitchFamily="18" charset="0"/>
            </a:endParaRPr>
          </a:p>
          <a:p>
            <a:pPr marL="457200" indent="-457200" algn="just">
              <a:buFont typeface="Wingdings" panose="05000000000000000000" pitchFamily="2" charset="2"/>
              <a:buChar char="Ø"/>
            </a:pPr>
            <a:r>
              <a:rPr lang="en-US" sz="3000" dirty="0" smtClean="0">
                <a:solidFill>
                  <a:srgbClr val="0070C0"/>
                </a:solidFill>
                <a:latin typeface="Rockwell" panose="02060603020205020403" pitchFamily="18" charset="0"/>
              </a:rPr>
              <a:t>In </a:t>
            </a:r>
            <a:r>
              <a:rPr lang="en-US" sz="3000" dirty="0">
                <a:solidFill>
                  <a:srgbClr val="0070C0"/>
                </a:solidFill>
                <a:latin typeface="Rockwell" panose="02060603020205020403" pitchFamily="18" charset="0"/>
              </a:rPr>
              <a:t>children, permanent hearing impairment is </a:t>
            </a:r>
            <a:r>
              <a:rPr lang="en-US" sz="3000" dirty="0" smtClean="0">
                <a:solidFill>
                  <a:srgbClr val="0070C0"/>
                </a:solidFill>
                <a:latin typeface="Rockwell" panose="02060603020205020403" pitchFamily="18" charset="0"/>
              </a:rPr>
              <a:t>more common </a:t>
            </a:r>
            <a:r>
              <a:rPr lang="en-US" sz="3000" dirty="0">
                <a:solidFill>
                  <a:srgbClr val="0070C0"/>
                </a:solidFill>
                <a:latin typeface="Rockwell" panose="02060603020205020403" pitchFamily="18" charset="0"/>
              </a:rPr>
              <a:t>after meningitis caused by </a:t>
            </a:r>
            <a:r>
              <a:rPr lang="en-US" sz="3000" i="1" dirty="0">
                <a:solidFill>
                  <a:srgbClr val="0070C0"/>
                </a:solidFill>
                <a:latin typeface="Rockwell" panose="02060603020205020403" pitchFamily="18" charset="0"/>
              </a:rPr>
              <a:t>S. </a:t>
            </a:r>
            <a:r>
              <a:rPr lang="en-US" sz="3000" i="1" dirty="0" err="1">
                <a:solidFill>
                  <a:srgbClr val="0070C0"/>
                </a:solidFill>
                <a:latin typeface="Rockwell" panose="02060603020205020403" pitchFamily="18" charset="0"/>
              </a:rPr>
              <a:t>pneumoniae</a:t>
            </a:r>
            <a:r>
              <a:rPr lang="en-US" sz="3000" i="1" dirty="0">
                <a:solidFill>
                  <a:srgbClr val="0070C0"/>
                </a:solidFill>
                <a:latin typeface="Rockwell" panose="02060603020205020403" pitchFamily="18" charset="0"/>
              </a:rPr>
              <a:t> </a:t>
            </a:r>
            <a:r>
              <a:rPr lang="en-US" sz="3000" dirty="0">
                <a:solidFill>
                  <a:srgbClr val="0070C0"/>
                </a:solidFill>
                <a:latin typeface="Rockwell" panose="02060603020205020403" pitchFamily="18" charset="0"/>
              </a:rPr>
              <a:t>than by </a:t>
            </a:r>
            <a:r>
              <a:rPr lang="en-US" sz="3000" i="1" dirty="0">
                <a:solidFill>
                  <a:srgbClr val="0070C0"/>
                </a:solidFill>
                <a:latin typeface="Rockwell" panose="02060603020205020403" pitchFamily="18" charset="0"/>
              </a:rPr>
              <a:t>H. </a:t>
            </a:r>
            <a:r>
              <a:rPr lang="en-US" sz="3000" i="1" dirty="0" err="1">
                <a:solidFill>
                  <a:srgbClr val="0070C0"/>
                </a:solidFill>
                <a:latin typeface="Rockwell" panose="02060603020205020403" pitchFamily="18" charset="0"/>
              </a:rPr>
              <a:t>influenzae</a:t>
            </a:r>
            <a:r>
              <a:rPr lang="en-US" sz="3000" i="1" dirty="0">
                <a:solidFill>
                  <a:srgbClr val="0070C0"/>
                </a:solidFill>
                <a:latin typeface="Rockwell" panose="02060603020205020403" pitchFamily="18" charset="0"/>
              </a:rPr>
              <a:t> </a:t>
            </a:r>
            <a:r>
              <a:rPr lang="en-US" sz="3000" dirty="0" smtClean="0">
                <a:solidFill>
                  <a:srgbClr val="0070C0"/>
                </a:solidFill>
                <a:latin typeface="Rockwell" panose="02060603020205020403" pitchFamily="18" charset="0"/>
              </a:rPr>
              <a:t>or </a:t>
            </a:r>
            <a:r>
              <a:rPr lang="en-IN" sz="3000" i="1" dirty="0" smtClean="0">
                <a:solidFill>
                  <a:srgbClr val="0070C0"/>
                </a:solidFill>
                <a:latin typeface="Rockwell" panose="02060603020205020403" pitchFamily="18" charset="0"/>
              </a:rPr>
              <a:t>N</a:t>
            </a:r>
            <a:r>
              <a:rPr lang="en-IN" sz="3000" i="1" dirty="0">
                <a:solidFill>
                  <a:srgbClr val="0070C0"/>
                </a:solidFill>
                <a:latin typeface="Rockwell" panose="02060603020205020403" pitchFamily="18" charset="0"/>
              </a:rPr>
              <a:t>. </a:t>
            </a:r>
            <a:r>
              <a:rPr lang="en-IN" sz="3000" i="1" dirty="0" err="1">
                <a:solidFill>
                  <a:srgbClr val="0070C0"/>
                </a:solidFill>
                <a:latin typeface="Rockwell" panose="02060603020205020403" pitchFamily="18" charset="0"/>
              </a:rPr>
              <a:t>meningitidis</a:t>
            </a:r>
            <a:r>
              <a:rPr lang="en-IN" sz="3000" dirty="0" smtClean="0">
                <a:solidFill>
                  <a:srgbClr val="0070C0"/>
                </a:solidFill>
                <a:latin typeface="Rockwell" panose="02060603020205020403" pitchFamily="18" charset="0"/>
              </a:rPr>
              <a:t>.</a:t>
            </a:r>
          </a:p>
          <a:p>
            <a:pPr marL="457200" indent="-457200" algn="just">
              <a:buFont typeface="Wingdings" panose="05000000000000000000" pitchFamily="2" charset="2"/>
              <a:buChar char="Ø"/>
            </a:pPr>
            <a:r>
              <a:rPr lang="en-US" sz="3000" dirty="0" smtClean="0">
                <a:solidFill>
                  <a:srgbClr val="0070C0"/>
                </a:solidFill>
                <a:latin typeface="Rockwell" panose="02060603020205020403" pitchFamily="18" charset="0"/>
              </a:rPr>
              <a:t>Seizures- Seizures </a:t>
            </a:r>
            <a:r>
              <a:rPr lang="en-US" sz="3000" dirty="0">
                <a:solidFill>
                  <a:srgbClr val="0070C0"/>
                </a:solidFill>
                <a:latin typeface="Rockwell" panose="02060603020205020403" pitchFamily="18" charset="0"/>
              </a:rPr>
              <a:t>can occur during the </a:t>
            </a:r>
            <a:r>
              <a:rPr lang="en-US" sz="3000" dirty="0" smtClean="0">
                <a:solidFill>
                  <a:srgbClr val="0070C0"/>
                </a:solidFill>
                <a:latin typeface="Rockwell" panose="02060603020205020403" pitchFamily="18" charset="0"/>
              </a:rPr>
              <a:t>first few </a:t>
            </a:r>
            <a:r>
              <a:rPr lang="en-US" sz="3000" dirty="0">
                <a:solidFill>
                  <a:srgbClr val="0070C0"/>
                </a:solidFill>
                <a:latin typeface="Rockwell" panose="02060603020205020403" pitchFamily="18" charset="0"/>
              </a:rPr>
              <a:t>days or can appear with associated focal neurologic deficits caused </a:t>
            </a:r>
            <a:r>
              <a:rPr lang="en-US" sz="3000" dirty="0" smtClean="0">
                <a:solidFill>
                  <a:srgbClr val="0070C0"/>
                </a:solidFill>
                <a:latin typeface="Rockwell" panose="02060603020205020403" pitchFamily="18" charset="0"/>
              </a:rPr>
              <a:t>by vascular </a:t>
            </a:r>
            <a:r>
              <a:rPr lang="en-US" sz="3000" dirty="0">
                <a:solidFill>
                  <a:srgbClr val="0070C0"/>
                </a:solidFill>
                <a:latin typeface="Rockwell" panose="02060603020205020403" pitchFamily="18" charset="0"/>
              </a:rPr>
              <a:t>inflammation some days after onset of the meningitis. </a:t>
            </a:r>
            <a:endParaRPr lang="en-IN" sz="30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660941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524315"/>
          </a:xfrm>
          <a:prstGeom prst="rect">
            <a:avLst/>
          </a:prstGeom>
        </p:spPr>
        <p:txBody>
          <a:bodyPr wrap="square">
            <a:spAutoFit/>
          </a:bodyPr>
          <a:lstStyle/>
          <a:p>
            <a:pPr marL="457200" indent="-457200" algn="just">
              <a:buFont typeface="Wingdings" panose="05000000000000000000" pitchFamily="2" charset="2"/>
              <a:buChar char="Ø"/>
            </a:pPr>
            <a:r>
              <a:rPr lang="en-US" sz="3200" dirty="0">
                <a:solidFill>
                  <a:srgbClr val="0070C0"/>
                </a:solidFill>
                <a:latin typeface="Rockwell" panose="02060603020205020403" pitchFamily="18" charset="0"/>
              </a:rPr>
              <a:t>Increased CSF </a:t>
            </a:r>
            <a:r>
              <a:rPr lang="en-US" sz="3200" dirty="0" smtClean="0">
                <a:solidFill>
                  <a:srgbClr val="0070C0"/>
                </a:solidFill>
                <a:latin typeface="Rockwell" panose="02060603020205020403" pitchFamily="18" charset="0"/>
              </a:rPr>
              <a:t>pressure, (brain </a:t>
            </a:r>
            <a:r>
              <a:rPr lang="en-US" sz="3200" dirty="0">
                <a:solidFill>
                  <a:srgbClr val="0070C0"/>
                </a:solidFill>
                <a:latin typeface="Rockwell" panose="02060603020205020403" pitchFamily="18" charset="0"/>
              </a:rPr>
              <a:t>swelling or </a:t>
            </a:r>
            <a:r>
              <a:rPr lang="en-US" sz="3200" dirty="0" smtClean="0">
                <a:solidFill>
                  <a:srgbClr val="0070C0"/>
                </a:solidFill>
                <a:latin typeface="Rockwell" panose="02060603020205020403" pitchFamily="18" charset="0"/>
              </a:rPr>
              <a:t>hydrocephalus) is </a:t>
            </a:r>
            <a:r>
              <a:rPr lang="en-US" sz="3200" dirty="0">
                <a:solidFill>
                  <a:srgbClr val="0070C0"/>
                </a:solidFill>
                <a:latin typeface="Rockwell" panose="02060603020205020403" pitchFamily="18" charset="0"/>
              </a:rPr>
              <a:t>associated with seizures, vomiting, sixth and third nerve </a:t>
            </a:r>
            <a:r>
              <a:rPr lang="en-US" sz="3200" dirty="0" smtClean="0">
                <a:solidFill>
                  <a:srgbClr val="0070C0"/>
                </a:solidFill>
                <a:latin typeface="Rockwell" panose="02060603020205020403" pitchFamily="18" charset="0"/>
              </a:rPr>
              <a:t>dysfunction, abnormal </a:t>
            </a:r>
            <a:r>
              <a:rPr lang="en-US" sz="3200" dirty="0">
                <a:solidFill>
                  <a:srgbClr val="0070C0"/>
                </a:solidFill>
                <a:latin typeface="Rockwell" panose="02060603020205020403" pitchFamily="18" charset="0"/>
              </a:rPr>
              <a:t>reflexes, reduced consciousness or coma, dilated and </a:t>
            </a:r>
            <a:r>
              <a:rPr lang="en-US" sz="3200" dirty="0" smtClean="0">
                <a:solidFill>
                  <a:srgbClr val="0070C0"/>
                </a:solidFill>
                <a:latin typeface="Rockwell" panose="02060603020205020403" pitchFamily="18" charset="0"/>
              </a:rPr>
              <a:t>poorly reactive </a:t>
            </a:r>
            <a:r>
              <a:rPr lang="en-US" sz="3200" dirty="0">
                <a:solidFill>
                  <a:srgbClr val="0070C0"/>
                </a:solidFill>
                <a:latin typeface="Rockwell" panose="02060603020205020403" pitchFamily="18" charset="0"/>
              </a:rPr>
              <a:t>pupils, and the Cushing response of </a:t>
            </a:r>
            <a:r>
              <a:rPr lang="en-US" sz="3200" dirty="0" err="1">
                <a:solidFill>
                  <a:srgbClr val="0070C0"/>
                </a:solidFill>
                <a:latin typeface="Rockwell" panose="02060603020205020403" pitchFamily="18" charset="0"/>
              </a:rPr>
              <a:t>decerebrate</a:t>
            </a:r>
            <a:r>
              <a:rPr lang="en-US" sz="3200" dirty="0">
                <a:solidFill>
                  <a:srgbClr val="0070C0"/>
                </a:solidFill>
                <a:latin typeface="Rockwell" panose="02060603020205020403" pitchFamily="18" charset="0"/>
              </a:rPr>
              <a:t> posturing, </a:t>
            </a:r>
            <a:r>
              <a:rPr lang="en-US" sz="3200" dirty="0" smtClean="0">
                <a:solidFill>
                  <a:srgbClr val="0070C0"/>
                </a:solidFill>
                <a:latin typeface="Rockwell" panose="02060603020205020403" pitchFamily="18" charset="0"/>
              </a:rPr>
              <a:t>hypertension, </a:t>
            </a:r>
            <a:r>
              <a:rPr lang="en-IN" sz="3200" dirty="0" smtClean="0">
                <a:solidFill>
                  <a:srgbClr val="0070C0"/>
                </a:solidFill>
                <a:latin typeface="Rockwell" panose="02060603020205020403" pitchFamily="18" charset="0"/>
              </a:rPr>
              <a:t>bradycardia</a:t>
            </a:r>
            <a:r>
              <a:rPr lang="en-IN" sz="3200" dirty="0">
                <a:solidFill>
                  <a:srgbClr val="0070C0"/>
                </a:solidFill>
                <a:latin typeface="Rockwell" panose="02060603020205020403" pitchFamily="18" charset="0"/>
              </a:rPr>
              <a:t>, and irregular respirations</a:t>
            </a:r>
            <a:r>
              <a:rPr lang="en-IN" sz="3200" dirty="0" smtClean="0">
                <a:solidFill>
                  <a:srgbClr val="0070C0"/>
                </a:solidFill>
                <a:latin typeface="Rockwell" panose="02060603020205020403" pitchFamily="18" charset="0"/>
              </a:rPr>
              <a:t>.</a:t>
            </a:r>
          </a:p>
          <a:p>
            <a:pPr marL="457200" indent="-457200" algn="just">
              <a:buFont typeface="Wingdings" panose="05000000000000000000" pitchFamily="2" charset="2"/>
              <a:buChar char="Ø"/>
            </a:pPr>
            <a:r>
              <a:rPr lang="en-US" sz="3200" dirty="0">
                <a:solidFill>
                  <a:srgbClr val="0070C0"/>
                </a:solidFill>
                <a:latin typeface="Rockwell" panose="02060603020205020403" pitchFamily="18" charset="0"/>
              </a:rPr>
              <a:t>Focal cerebral signs (principally hemiparesis, dysphasia, visual </a:t>
            </a:r>
            <a:r>
              <a:rPr lang="en-US" sz="3200" dirty="0" smtClean="0">
                <a:solidFill>
                  <a:srgbClr val="0070C0"/>
                </a:solidFill>
                <a:latin typeface="Rockwell" panose="02060603020205020403" pitchFamily="18" charset="0"/>
              </a:rPr>
              <a:t>field defects</a:t>
            </a:r>
            <a:r>
              <a:rPr lang="en-US" sz="3200" dirty="0">
                <a:solidFill>
                  <a:srgbClr val="0070C0"/>
                </a:solidFill>
                <a:latin typeface="Rockwell" panose="02060603020205020403" pitchFamily="18" charset="0"/>
              </a:rPr>
              <a:t>, and gaze preference) occur in </a:t>
            </a:r>
            <a:r>
              <a:rPr lang="en-US" sz="3200" dirty="0" smtClean="0">
                <a:solidFill>
                  <a:srgbClr val="0070C0"/>
                </a:solidFill>
                <a:latin typeface="Rockwell" panose="02060603020205020403" pitchFamily="18" charset="0"/>
              </a:rPr>
              <a:t>community-acquired </a:t>
            </a:r>
            <a:r>
              <a:rPr lang="en-US" sz="3200" dirty="0">
                <a:solidFill>
                  <a:srgbClr val="0070C0"/>
                </a:solidFill>
                <a:latin typeface="Rockwell" panose="02060603020205020403" pitchFamily="18" charset="0"/>
              </a:rPr>
              <a:t>bacterial meningitis.</a:t>
            </a:r>
            <a:endParaRPr lang="en-IN" sz="32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4210490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739759"/>
          </a:xfrm>
          <a:prstGeom prst="rect">
            <a:avLst/>
          </a:prstGeom>
        </p:spPr>
        <p:txBody>
          <a:bodyPr wrap="square">
            <a:spAutoFit/>
          </a:bodyPr>
          <a:lstStyle/>
          <a:p>
            <a:r>
              <a:rPr lang="en-IN" sz="3200" b="1" dirty="0">
                <a:solidFill>
                  <a:srgbClr val="584190"/>
                </a:solidFill>
                <a:latin typeface="Rockwell" panose="02060603020205020403" pitchFamily="18" charset="0"/>
              </a:rPr>
              <a:t>Laboratory Tests</a:t>
            </a:r>
          </a:p>
          <a:p>
            <a:pPr marL="457200" indent="-457200" algn="just">
              <a:buFont typeface="Wingdings" panose="05000000000000000000" pitchFamily="2" charset="2"/>
              <a:buChar char="Ø"/>
            </a:pPr>
            <a:r>
              <a:rPr lang="en-US" sz="3000" dirty="0">
                <a:solidFill>
                  <a:srgbClr val="7030A0"/>
                </a:solidFill>
                <a:latin typeface="Rockwell" panose="02060603020205020403" pitchFamily="18" charset="0"/>
              </a:rPr>
              <a:t>Evaluation of a patient with suspected meningitis includes </a:t>
            </a:r>
            <a:r>
              <a:rPr lang="en-US" sz="3000" dirty="0" smtClean="0">
                <a:solidFill>
                  <a:srgbClr val="7030A0"/>
                </a:solidFill>
                <a:latin typeface="Rockwell" panose="02060603020205020403" pitchFamily="18" charset="0"/>
              </a:rPr>
              <a:t>a blood </a:t>
            </a:r>
            <a:r>
              <a:rPr lang="en-US" sz="3000" dirty="0">
                <a:solidFill>
                  <a:srgbClr val="7030A0"/>
                </a:solidFill>
                <a:latin typeface="Rockwell" panose="02060603020205020403" pitchFamily="18" charset="0"/>
              </a:rPr>
              <a:t>count, blood culture, lumbar puncture followed </a:t>
            </a:r>
            <a:r>
              <a:rPr lang="en-US" sz="3000" dirty="0" smtClean="0">
                <a:solidFill>
                  <a:srgbClr val="7030A0"/>
                </a:solidFill>
                <a:latin typeface="Rockwell" panose="02060603020205020403" pitchFamily="18" charset="0"/>
              </a:rPr>
              <a:t>by careful </a:t>
            </a:r>
            <a:r>
              <a:rPr lang="en-US" sz="3000" dirty="0">
                <a:solidFill>
                  <a:srgbClr val="7030A0"/>
                </a:solidFill>
                <a:latin typeface="Rockwell" panose="02060603020205020403" pitchFamily="18" charset="0"/>
              </a:rPr>
              <a:t>study and culture of the cerebrospinal fluid, and </a:t>
            </a:r>
            <a:r>
              <a:rPr lang="en-US" sz="3000" dirty="0" smtClean="0">
                <a:solidFill>
                  <a:srgbClr val="7030A0"/>
                </a:solidFill>
                <a:latin typeface="Rockwell" panose="02060603020205020403" pitchFamily="18" charset="0"/>
              </a:rPr>
              <a:t>a chest </a:t>
            </a:r>
            <a:r>
              <a:rPr lang="en-US" sz="3000" dirty="0">
                <a:solidFill>
                  <a:srgbClr val="7030A0"/>
                </a:solidFill>
                <a:latin typeface="Rockwell" panose="02060603020205020403" pitchFamily="18" charset="0"/>
              </a:rPr>
              <a:t>film. </a:t>
            </a:r>
            <a:endParaRPr lang="en-US" sz="3000" dirty="0" smtClean="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The </a:t>
            </a:r>
            <a:r>
              <a:rPr lang="en-US" sz="3000" dirty="0">
                <a:solidFill>
                  <a:srgbClr val="7030A0"/>
                </a:solidFill>
                <a:latin typeface="Rockwell" panose="02060603020205020403" pitchFamily="18" charset="0"/>
              </a:rPr>
              <a:t>fluid must be examined for cell count, </a:t>
            </a:r>
            <a:r>
              <a:rPr lang="en-US" sz="3000" dirty="0" smtClean="0">
                <a:solidFill>
                  <a:srgbClr val="7030A0"/>
                </a:solidFill>
                <a:latin typeface="Rockwell" panose="02060603020205020403" pitchFamily="18" charset="0"/>
              </a:rPr>
              <a:t>glucose, and </a:t>
            </a:r>
            <a:r>
              <a:rPr lang="en-US" sz="3000" dirty="0">
                <a:solidFill>
                  <a:srgbClr val="7030A0"/>
                </a:solidFill>
                <a:latin typeface="Rockwell" panose="02060603020205020403" pitchFamily="18" charset="0"/>
              </a:rPr>
              <a:t>protein, and a smear stained for bacteria </a:t>
            </a:r>
            <a:r>
              <a:rPr lang="en-US" sz="3000" dirty="0" smtClean="0">
                <a:solidFill>
                  <a:srgbClr val="7030A0"/>
                </a:solidFill>
                <a:latin typeface="Rockwell" panose="02060603020205020403" pitchFamily="18" charset="0"/>
              </a:rPr>
              <a:t>and </a:t>
            </a:r>
            <a:r>
              <a:rPr lang="en-US" sz="3000" dirty="0">
                <a:solidFill>
                  <a:srgbClr val="7030A0"/>
                </a:solidFill>
                <a:latin typeface="Rockwell" panose="02060603020205020403" pitchFamily="18" charset="0"/>
              </a:rPr>
              <a:t>cultured for </a:t>
            </a:r>
            <a:r>
              <a:rPr lang="en-US" sz="3000" dirty="0" smtClean="0">
                <a:solidFill>
                  <a:srgbClr val="7030A0"/>
                </a:solidFill>
                <a:latin typeface="Rockwell" panose="02060603020205020403" pitchFamily="18" charset="0"/>
              </a:rPr>
              <a:t>pyogenic organisms </a:t>
            </a:r>
            <a:r>
              <a:rPr lang="en-US" sz="3000" dirty="0">
                <a:solidFill>
                  <a:srgbClr val="7030A0"/>
                </a:solidFill>
                <a:latin typeface="Rockwell" panose="02060603020205020403" pitchFamily="18" charset="0"/>
              </a:rPr>
              <a:t>and for mycobacteria and fungi when indicated.</a:t>
            </a:r>
          </a:p>
          <a:p>
            <a:pPr marL="457200" indent="-457200" algn="just">
              <a:buFont typeface="Wingdings" panose="05000000000000000000" pitchFamily="2" charset="2"/>
              <a:buChar char="Ø"/>
            </a:pPr>
            <a:r>
              <a:rPr lang="en-US" sz="3000" dirty="0" smtClean="0">
                <a:solidFill>
                  <a:srgbClr val="7030A0"/>
                </a:solidFill>
                <a:latin typeface="Rockwell" panose="02060603020205020403" pitchFamily="18" charset="0"/>
              </a:rPr>
              <a:t>Polymerase </a:t>
            </a:r>
            <a:r>
              <a:rPr lang="en-US" sz="3000" dirty="0">
                <a:solidFill>
                  <a:srgbClr val="7030A0"/>
                </a:solidFill>
                <a:latin typeface="Rockwell" panose="02060603020205020403" pitchFamily="18" charset="0"/>
              </a:rPr>
              <a:t>chain reaction (PCR) testing of </a:t>
            </a:r>
            <a:r>
              <a:rPr lang="en-US" sz="3000" dirty="0" smtClean="0">
                <a:solidFill>
                  <a:srgbClr val="7030A0"/>
                </a:solidFill>
                <a:latin typeface="Rockwell" panose="02060603020205020403" pitchFamily="18" charset="0"/>
              </a:rPr>
              <a:t>cerebrospinal fluid </a:t>
            </a:r>
            <a:r>
              <a:rPr lang="en-US" sz="3000" dirty="0">
                <a:solidFill>
                  <a:srgbClr val="7030A0"/>
                </a:solidFill>
                <a:latin typeface="Rockwell" panose="02060603020205020403" pitchFamily="18" charset="0"/>
              </a:rPr>
              <a:t>has been used to detect bacteria </a:t>
            </a:r>
            <a:r>
              <a:rPr lang="en-IN" sz="3000" dirty="0" smtClean="0">
                <a:solidFill>
                  <a:srgbClr val="7030A0"/>
                </a:solidFill>
                <a:latin typeface="Rockwell" panose="02060603020205020403" pitchFamily="18" charset="0"/>
              </a:rPr>
              <a:t>and </a:t>
            </a:r>
            <a:r>
              <a:rPr lang="en-IN" sz="3000" dirty="0">
                <a:solidFill>
                  <a:srgbClr val="7030A0"/>
                </a:solidFill>
                <a:latin typeface="Rockwell" panose="02060603020205020403" pitchFamily="18" charset="0"/>
              </a:rPr>
              <a:t>viruses </a:t>
            </a:r>
            <a:r>
              <a:rPr lang="en-IN" sz="3000" dirty="0" smtClean="0">
                <a:solidFill>
                  <a:srgbClr val="7030A0"/>
                </a:solidFill>
                <a:latin typeface="Rockwell" panose="02060603020205020403" pitchFamily="18" charset="0"/>
              </a:rPr>
              <a:t>in patients </a:t>
            </a:r>
            <a:r>
              <a:rPr lang="en-IN" sz="3000" dirty="0">
                <a:solidFill>
                  <a:srgbClr val="7030A0"/>
                </a:solidFill>
                <a:latin typeface="Rockwell" panose="02060603020205020403" pitchFamily="18" charset="0"/>
              </a:rPr>
              <a:t>with meningitis.</a:t>
            </a:r>
          </a:p>
        </p:txBody>
      </p:sp>
    </p:spTree>
    <p:extLst>
      <p:ext uri="{BB962C8B-B14F-4D97-AF65-F5344CB8AC3E}">
        <p14:creationId xmlns:p14="http://schemas.microsoft.com/office/powerpoint/2010/main" val="95947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861442" cy="6093976"/>
          </a:xfrm>
          <a:prstGeom prst="rect">
            <a:avLst/>
          </a:prstGeom>
        </p:spPr>
        <p:txBody>
          <a:bodyPr wrap="square">
            <a:spAutoFit/>
          </a:bodyPr>
          <a:lstStyle/>
          <a:p>
            <a:pPr marL="457200" indent="-457200" algn="just">
              <a:buFont typeface="Wingdings" panose="05000000000000000000" pitchFamily="2" charset="2"/>
              <a:buChar char="§"/>
            </a:pPr>
            <a:r>
              <a:rPr lang="en-US" sz="3000" b="0" i="1" u="none" strike="noStrike" baseline="0" dirty="0" err="1" smtClean="0">
                <a:solidFill>
                  <a:srgbClr val="002060"/>
                </a:solidFill>
                <a:latin typeface="Rockwell" panose="02060603020205020403" pitchFamily="18" charset="0"/>
              </a:rPr>
              <a:t>Haemophilus</a:t>
            </a:r>
            <a:r>
              <a:rPr lang="en-US" sz="3000" b="0" i="1" u="none" strike="noStrike" baseline="0" dirty="0" smtClean="0">
                <a:solidFill>
                  <a:srgbClr val="002060"/>
                </a:solidFill>
                <a:latin typeface="Rockwell" panose="02060603020205020403" pitchFamily="18" charset="0"/>
              </a:rPr>
              <a:t> </a:t>
            </a:r>
            <a:r>
              <a:rPr lang="en-US" sz="3000" b="0" i="1" u="none" strike="noStrike" baseline="0" dirty="0" err="1" smtClean="0">
                <a:solidFill>
                  <a:srgbClr val="002060"/>
                </a:solidFill>
                <a:latin typeface="Rockwell" panose="02060603020205020403" pitchFamily="18" charset="0"/>
              </a:rPr>
              <a:t>influenzae</a:t>
            </a:r>
            <a:r>
              <a:rPr lang="en-US" sz="3000" b="0" i="1" u="none" strike="noStrike" baseline="0"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 </a:t>
            </a:r>
            <a:r>
              <a:rPr lang="en-US" sz="3000" b="0" i="0" u="none" strike="noStrike" baseline="0" dirty="0" smtClean="0">
                <a:solidFill>
                  <a:srgbClr val="7030A0"/>
                </a:solidFill>
                <a:latin typeface="Rockwell" panose="02060603020205020403" pitchFamily="18" charset="0"/>
              </a:rPr>
              <a:t>affects primarily </a:t>
            </a:r>
            <a:r>
              <a:rPr lang="en-US" sz="3000" b="0" i="0" u="none" strike="noStrike" baseline="0" dirty="0" err="1" smtClean="0">
                <a:solidFill>
                  <a:srgbClr val="7030A0"/>
                </a:solidFill>
                <a:latin typeface="Rockwell" panose="02060603020205020403" pitchFamily="18" charset="0"/>
              </a:rPr>
              <a:t>children,whereas</a:t>
            </a:r>
            <a:r>
              <a:rPr lang="en-US" sz="3000" b="0" i="0" u="none" strike="noStrike" baseline="0" dirty="0" smtClean="0">
                <a:solidFill>
                  <a:srgbClr val="7030A0"/>
                </a:solidFill>
                <a:latin typeface="Rockwell" panose="02060603020205020403" pitchFamily="18" charset="0"/>
              </a:rPr>
              <a:t> </a:t>
            </a:r>
            <a:r>
              <a:rPr lang="en-US" sz="3000" b="0" i="1" u="none" strike="noStrike" baseline="0" dirty="0" smtClean="0">
                <a:solidFill>
                  <a:srgbClr val="002060"/>
                </a:solidFill>
                <a:latin typeface="Rockwell" panose="02060603020205020403" pitchFamily="18" charset="0"/>
              </a:rPr>
              <a:t>Streptococcus pneumonia </a:t>
            </a:r>
            <a:r>
              <a:rPr lang="en-US" sz="3000" b="0" i="0" u="none" strike="noStrike" baseline="0" dirty="0" smtClean="0">
                <a:solidFill>
                  <a:srgbClr val="7030A0"/>
                </a:solidFill>
                <a:latin typeface="Rockwell" panose="02060603020205020403" pitchFamily="18" charset="0"/>
              </a:rPr>
              <a:t>causes meningitis in adults, especially</a:t>
            </a:r>
            <a:r>
              <a:rPr lang="en-US" sz="3000" b="0" i="0" u="none" strike="noStrike" dirty="0" smtClean="0">
                <a:solidFill>
                  <a:srgbClr val="7030A0"/>
                </a:solidFill>
                <a:latin typeface="Rockwell" panose="02060603020205020403" pitchFamily="18" charset="0"/>
              </a:rPr>
              <a:t> </a:t>
            </a:r>
            <a:r>
              <a:rPr lang="en-US" sz="3000" b="0" i="0" u="none" strike="noStrike" baseline="0" dirty="0" smtClean="0">
                <a:solidFill>
                  <a:srgbClr val="7030A0"/>
                </a:solidFill>
                <a:latin typeface="Rockwell" panose="02060603020205020403" pitchFamily="18" charset="0"/>
              </a:rPr>
              <a:t>those older than 50 years with comorbid conditions. </a:t>
            </a:r>
            <a:r>
              <a:rPr lang="en-US" sz="3000" b="0" i="1" u="none" strike="noStrike" baseline="0" dirty="0" smtClean="0">
                <a:solidFill>
                  <a:srgbClr val="002060"/>
                </a:solidFill>
                <a:latin typeface="Rockwell" panose="02060603020205020403" pitchFamily="18" charset="0"/>
              </a:rPr>
              <a:t>Meningococcal</a:t>
            </a:r>
            <a:r>
              <a:rPr lang="en-US" sz="3000" b="0" i="1" u="none" strike="noStrike" dirty="0" smtClean="0">
                <a:solidFill>
                  <a:srgbClr val="002060"/>
                </a:solidFill>
                <a:latin typeface="Rockwell" panose="02060603020205020403" pitchFamily="18" charset="0"/>
              </a:rPr>
              <a:t> </a:t>
            </a:r>
            <a:r>
              <a:rPr lang="en-US" sz="3000" b="0" i="1" u="none" strike="noStrike" baseline="0" dirty="0" smtClean="0">
                <a:solidFill>
                  <a:srgbClr val="002060"/>
                </a:solidFill>
                <a:latin typeface="Rockwell" panose="02060603020205020403" pitchFamily="18" charset="0"/>
              </a:rPr>
              <a:t>meningitis </a:t>
            </a:r>
            <a:r>
              <a:rPr lang="en-US" sz="3000" b="0" i="0" u="none" strike="noStrike" baseline="0" dirty="0" smtClean="0">
                <a:solidFill>
                  <a:srgbClr val="7030A0"/>
                </a:solidFill>
                <a:latin typeface="Rockwell" panose="02060603020205020403" pitchFamily="18" charset="0"/>
              </a:rPr>
              <a:t>most often occurs in outbreaks.</a:t>
            </a:r>
          </a:p>
          <a:p>
            <a:pPr marL="457200" indent="-457200" algn="just">
              <a:buFont typeface="Wingdings" panose="05000000000000000000" pitchFamily="2" charset="2"/>
              <a:buChar char="§"/>
            </a:pPr>
            <a:r>
              <a:rPr lang="en-US" sz="3000" i="1" dirty="0" smtClean="0">
                <a:solidFill>
                  <a:srgbClr val="002060"/>
                </a:solidFill>
                <a:latin typeface="Rockwell" panose="02060603020205020403" pitchFamily="18" charset="0"/>
              </a:rPr>
              <a:t>Listeria </a:t>
            </a:r>
            <a:r>
              <a:rPr lang="en-US" sz="3000" i="1" dirty="0" err="1" smtClean="0">
                <a:solidFill>
                  <a:srgbClr val="002060"/>
                </a:solidFill>
                <a:latin typeface="Rockwell" panose="02060603020205020403" pitchFamily="18" charset="0"/>
              </a:rPr>
              <a:t>monocytogenes</a:t>
            </a:r>
            <a:r>
              <a:rPr lang="en-US" sz="3000" i="1" dirty="0" smtClean="0">
                <a:solidFill>
                  <a:srgbClr val="002060"/>
                </a:solidFill>
                <a:latin typeface="Rockwell" panose="02060603020205020403" pitchFamily="18" charset="0"/>
              </a:rPr>
              <a:t> </a:t>
            </a:r>
            <a:r>
              <a:rPr lang="en-US" sz="3000" dirty="0" smtClean="0">
                <a:solidFill>
                  <a:srgbClr val="7030A0"/>
                </a:solidFill>
                <a:latin typeface="Rockwell" panose="02060603020205020403" pitchFamily="18" charset="0"/>
              </a:rPr>
              <a:t>is emerging as the most common cause of bacterial meningitis, with peak frequencies in the neonatal period and in persons 60 years of age and older. </a:t>
            </a:r>
          </a:p>
          <a:p>
            <a:pPr marL="457200" indent="-457200" algn="just">
              <a:buFont typeface="Wingdings" panose="05000000000000000000" pitchFamily="2" charset="2"/>
              <a:buChar char="§"/>
            </a:pPr>
            <a:r>
              <a:rPr lang="en-US" sz="3000" dirty="0" smtClean="0">
                <a:solidFill>
                  <a:srgbClr val="7030A0"/>
                </a:solidFill>
                <a:latin typeface="Rockwell" panose="02060603020205020403" pitchFamily="18" charset="0"/>
              </a:rPr>
              <a:t>Meningococcal disease, including meningitis, may occur sporadically and in cyclic outbreaks. </a:t>
            </a:r>
          </a:p>
          <a:p>
            <a:pPr marL="457200" indent="-457200" algn="just">
              <a:buFont typeface="Wingdings" panose="05000000000000000000" pitchFamily="2" charset="2"/>
              <a:buChar char="§"/>
            </a:pPr>
            <a:r>
              <a:rPr lang="en-US" sz="3000" dirty="0" smtClean="0">
                <a:solidFill>
                  <a:srgbClr val="7030A0"/>
                </a:solidFill>
                <a:latin typeface="Rockwell" panose="02060603020205020403" pitchFamily="18" charset="0"/>
              </a:rPr>
              <a:t>High-risk groups include individuals who live in close quarters such as crowded classrooms, college dormitories, military barracks, or jails. In children the greatest risk is in the first year of life.</a:t>
            </a:r>
            <a:endParaRPr lang="en-IN" sz="3000" dirty="0">
              <a:solidFill>
                <a:srgbClr val="7030A0"/>
              </a:solidFill>
              <a:latin typeface="Rockwell" panose="02060603020205020403" pitchFamily="18" charset="0"/>
            </a:endParaRPr>
          </a:p>
        </p:txBody>
      </p:sp>
    </p:spTree>
    <p:extLst>
      <p:ext uri="{BB962C8B-B14F-4D97-AF65-F5344CB8AC3E}">
        <p14:creationId xmlns:p14="http://schemas.microsoft.com/office/powerpoint/2010/main" val="239818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www.apsubiology.org/anatomy/2010/2010_Exam_Reviews/Exam_4_Review/meninges.frontal.fig.12.20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77" y="371541"/>
            <a:ext cx="11514891" cy="6029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77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93976"/>
          </a:xfrm>
          <a:prstGeom prst="rect">
            <a:avLst/>
          </a:prstGeom>
        </p:spPr>
        <p:txBody>
          <a:bodyPr wrap="square">
            <a:spAutoFit/>
          </a:bodyPr>
          <a:lstStyle/>
          <a:p>
            <a:r>
              <a:rPr lang="en-IN" sz="3000" b="1" i="0" u="none" strike="noStrike" baseline="0" dirty="0" smtClean="0">
                <a:solidFill>
                  <a:srgbClr val="00B050"/>
                </a:solidFill>
                <a:latin typeface="Rockwell" panose="02060603020205020403" pitchFamily="18" charset="0"/>
              </a:rPr>
              <a:t>PATHOBIOLOGY</a:t>
            </a:r>
          </a:p>
          <a:p>
            <a:pPr marL="457200" indent="-457200" algn="just">
              <a:buFont typeface="Wingdings" panose="05000000000000000000" pitchFamily="2" charset="2"/>
              <a:buChar char="§"/>
            </a:pPr>
            <a:r>
              <a:rPr lang="en-US" sz="3000" b="0" i="0" u="none" strike="noStrike" baseline="0" dirty="0" smtClean="0">
                <a:solidFill>
                  <a:srgbClr val="000000"/>
                </a:solidFill>
                <a:latin typeface="Rockwell" panose="02060603020205020403" pitchFamily="18" charset="0"/>
              </a:rPr>
              <a:t>On gross examination, purulent exudate in the subarachnoid space is most</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abundant in the cisterns at the base of the brain and over the convexities of</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the </a:t>
            </a:r>
            <a:r>
              <a:rPr lang="en-US" sz="3000" b="0" i="0" u="none" strike="noStrike" baseline="0" dirty="0" err="1" smtClean="0">
                <a:solidFill>
                  <a:srgbClr val="000000"/>
                </a:solidFill>
                <a:latin typeface="Rockwell" panose="02060603020205020403" pitchFamily="18" charset="0"/>
              </a:rPr>
              <a:t>rolandic</a:t>
            </a:r>
            <a:r>
              <a:rPr lang="en-US" sz="3000" b="0" i="0" u="none" strike="noStrike" baseline="0" dirty="0" smtClean="0">
                <a:solidFill>
                  <a:srgbClr val="000000"/>
                </a:solidFill>
                <a:latin typeface="Rockwell" panose="02060603020205020403" pitchFamily="18" charset="0"/>
              </a:rPr>
              <a:t> and </a:t>
            </a:r>
            <a:r>
              <a:rPr lang="en-US" sz="3000" b="0" i="0" u="none" strike="noStrike" baseline="0" dirty="0" err="1" smtClean="0">
                <a:solidFill>
                  <a:srgbClr val="000000"/>
                </a:solidFill>
                <a:latin typeface="Rockwell" panose="02060603020205020403" pitchFamily="18" charset="0"/>
              </a:rPr>
              <a:t>sylvian</a:t>
            </a:r>
            <a:r>
              <a:rPr lang="en-US" sz="3000" b="0" i="0" u="none" strike="noStrike" baseline="0" dirty="0" smtClean="0">
                <a:solidFill>
                  <a:srgbClr val="000000"/>
                </a:solidFill>
                <a:latin typeface="Rockwell" panose="02060603020205020403" pitchFamily="18" charset="0"/>
              </a:rPr>
              <a:t> sulci, which are expansions of the subarachnoid</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space. </a:t>
            </a:r>
          </a:p>
          <a:p>
            <a:pPr marL="457200" indent="-457200" algn="just">
              <a:buFont typeface="Wingdings" panose="05000000000000000000" pitchFamily="2" charset="2"/>
              <a:buChar char="§"/>
            </a:pPr>
            <a:r>
              <a:rPr lang="en-US" sz="3000" b="0" i="0" u="none" strike="noStrike" baseline="0" dirty="0" smtClean="0">
                <a:solidFill>
                  <a:srgbClr val="000000"/>
                </a:solidFill>
                <a:latin typeface="Rockwell" panose="02060603020205020403" pitchFamily="18" charset="0"/>
              </a:rPr>
              <a:t>Although neither the infecting organism nor the inflammatory exudate</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directly invades cerebral tissue, the subjacent brain becomes congested and</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edematous. </a:t>
            </a:r>
          </a:p>
          <a:p>
            <a:pPr marL="457200" indent="-457200" algn="just">
              <a:buFont typeface="Wingdings" panose="05000000000000000000" pitchFamily="2" charset="2"/>
              <a:buChar char="§"/>
            </a:pPr>
            <a:r>
              <a:rPr lang="en-US" sz="3000" b="0" i="0" u="none" strike="noStrike" baseline="0" dirty="0" smtClean="0">
                <a:solidFill>
                  <a:srgbClr val="000000"/>
                </a:solidFill>
                <a:latin typeface="Rockwell" panose="02060603020205020403" pitchFamily="18" charset="0"/>
              </a:rPr>
              <a:t>The effectiveness of the </a:t>
            </a:r>
            <a:r>
              <a:rPr lang="en-US" sz="3000" b="0" i="0" u="none" strike="noStrike" baseline="0" dirty="0" err="1" smtClean="0">
                <a:solidFill>
                  <a:srgbClr val="000000"/>
                </a:solidFill>
                <a:latin typeface="Rockwell" panose="02060603020205020403" pitchFamily="18" charset="0"/>
              </a:rPr>
              <a:t>pial</a:t>
            </a:r>
            <a:r>
              <a:rPr lang="en-US" sz="3000" b="0" i="0" u="none" strike="noStrike" baseline="0" dirty="0" smtClean="0">
                <a:solidFill>
                  <a:srgbClr val="000000"/>
                </a:solidFill>
                <a:latin typeface="Rockwell" panose="02060603020205020403" pitchFamily="18" charset="0"/>
              </a:rPr>
              <a:t> barrier generally prevents bacterial</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meningitis from causing a cerebral abscess; when these two processes coexist,</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the sequence is usually that an initial abscess leaks its contents into the ventricular</a:t>
            </a:r>
            <a:r>
              <a:rPr lang="en-US" sz="3000" b="0" i="0" u="none" strike="noStrike" dirty="0" smtClean="0">
                <a:solidFill>
                  <a:srgbClr val="000000"/>
                </a:solidFill>
                <a:latin typeface="Rockwell" panose="02060603020205020403" pitchFamily="18" charset="0"/>
              </a:rPr>
              <a:t> </a:t>
            </a:r>
            <a:r>
              <a:rPr lang="en-US" sz="3000" b="0" i="0" u="none" strike="noStrike" baseline="0" dirty="0" smtClean="0">
                <a:solidFill>
                  <a:srgbClr val="000000"/>
                </a:solidFill>
                <a:latin typeface="Rockwell" panose="02060603020205020403" pitchFamily="18" charset="0"/>
              </a:rPr>
              <a:t>system and produces secondary </a:t>
            </a:r>
            <a:r>
              <a:rPr lang="en-US" sz="3000" b="0" i="0" u="none" strike="noStrike" baseline="0" dirty="0" err="1" smtClean="0">
                <a:solidFill>
                  <a:srgbClr val="000000"/>
                </a:solidFill>
                <a:latin typeface="Rockwell" panose="02060603020205020403" pitchFamily="18" charset="0"/>
              </a:rPr>
              <a:t>ventriculitis</a:t>
            </a:r>
            <a:r>
              <a:rPr lang="en-US" sz="3000" b="0" i="0" u="none" strike="noStrike" baseline="0" dirty="0" smtClean="0">
                <a:solidFill>
                  <a:srgbClr val="000000"/>
                </a:solidFill>
                <a:latin typeface="Rockwell" panose="02060603020205020403" pitchFamily="18" charset="0"/>
              </a:rPr>
              <a:t> and meningitis.</a:t>
            </a:r>
            <a:endParaRPr lang="en-IN" sz="3000" dirty="0">
              <a:latin typeface="Rockwell" panose="02060603020205020403" pitchFamily="18" charset="0"/>
            </a:endParaRPr>
          </a:p>
        </p:txBody>
      </p:sp>
    </p:spTree>
    <p:extLst>
      <p:ext uri="{BB962C8B-B14F-4D97-AF65-F5344CB8AC3E}">
        <p14:creationId xmlns:p14="http://schemas.microsoft.com/office/powerpoint/2010/main" val="199299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93976"/>
          </a:xfrm>
          <a:prstGeom prst="rect">
            <a:avLst/>
          </a:prstGeom>
        </p:spPr>
        <p:txBody>
          <a:bodyPr wrap="square">
            <a:spAutoFit/>
          </a:bodyPr>
          <a:lstStyle/>
          <a:p>
            <a:pPr marL="457200" indent="-457200" algn="just">
              <a:buFont typeface="Wingdings" panose="05000000000000000000" pitchFamily="2" charset="2"/>
              <a:buChar char="§"/>
            </a:pPr>
            <a:r>
              <a:rPr lang="en-US" sz="3000" b="0" i="0" u="none" strike="noStrike" baseline="0" dirty="0" smtClean="0">
                <a:solidFill>
                  <a:schemeClr val="tx1">
                    <a:lumMod val="95000"/>
                    <a:lumOff val="5000"/>
                  </a:schemeClr>
                </a:solidFill>
                <a:latin typeface="Rockwell" panose="02060603020205020403" pitchFamily="18" charset="0"/>
              </a:rPr>
              <a:t>The inflammatory exudate can extend around the perivascular spaces to</a:t>
            </a:r>
            <a:r>
              <a:rPr lang="en-US" sz="3000" b="0" i="0" u="none" strike="noStrike" dirty="0" smtClean="0">
                <a:solidFill>
                  <a:schemeClr val="tx1">
                    <a:lumMod val="95000"/>
                    <a:lumOff val="5000"/>
                  </a:schemeClr>
                </a:solidFill>
                <a:latin typeface="Rockwell" panose="02060603020205020403" pitchFamily="18" charset="0"/>
              </a:rPr>
              <a:t> </a:t>
            </a:r>
            <a:r>
              <a:rPr lang="en-US" sz="3000" b="0" i="0" u="none" strike="noStrike" baseline="0" dirty="0" smtClean="0">
                <a:solidFill>
                  <a:schemeClr val="tx1">
                    <a:lumMod val="95000"/>
                    <a:lumOff val="5000"/>
                  </a:schemeClr>
                </a:solidFill>
                <a:latin typeface="Rockwell" panose="02060603020205020403" pitchFamily="18" charset="0"/>
              </a:rPr>
              <a:t>adjacent structures, especially the arteries and veins that carry a layer of </a:t>
            </a:r>
            <a:r>
              <a:rPr lang="en-US" sz="3000" b="0" i="0" u="none" strike="noStrike" baseline="0" dirty="0" err="1" smtClean="0">
                <a:solidFill>
                  <a:schemeClr val="tx1">
                    <a:lumMod val="95000"/>
                    <a:lumOff val="5000"/>
                  </a:schemeClr>
                </a:solidFill>
                <a:latin typeface="Rockwell" panose="02060603020205020403" pitchFamily="18" charset="0"/>
              </a:rPr>
              <a:t>pia</a:t>
            </a:r>
            <a:r>
              <a:rPr lang="en-US" sz="3000" dirty="0">
                <a:solidFill>
                  <a:schemeClr val="tx1">
                    <a:lumMod val="95000"/>
                    <a:lumOff val="5000"/>
                  </a:schemeClr>
                </a:solidFill>
                <a:latin typeface="Rockwell" panose="02060603020205020403" pitchFamily="18" charset="0"/>
              </a:rPr>
              <a:t> </a:t>
            </a:r>
            <a:r>
              <a:rPr lang="en-US" sz="3000" b="0" i="0" u="none" strike="noStrike" baseline="0" dirty="0" smtClean="0">
                <a:solidFill>
                  <a:schemeClr val="tx1">
                    <a:lumMod val="95000"/>
                    <a:lumOff val="5000"/>
                  </a:schemeClr>
                </a:solidFill>
                <a:latin typeface="Rockwell" panose="02060603020205020403" pitchFamily="18" charset="0"/>
              </a:rPr>
              <a:t>mater and arachnoid membrane as they enter the brain from the cortical</a:t>
            </a:r>
            <a:r>
              <a:rPr lang="en-US" sz="3000" b="0" i="0" u="none" strike="noStrike" dirty="0" smtClean="0">
                <a:solidFill>
                  <a:schemeClr val="tx1">
                    <a:lumMod val="95000"/>
                    <a:lumOff val="5000"/>
                  </a:schemeClr>
                </a:solidFill>
                <a:latin typeface="Rockwell" panose="02060603020205020403" pitchFamily="18" charset="0"/>
              </a:rPr>
              <a:t> </a:t>
            </a:r>
            <a:r>
              <a:rPr lang="en-US" sz="3000" b="0" i="0" u="none" strike="noStrike" baseline="0" dirty="0" smtClean="0">
                <a:solidFill>
                  <a:schemeClr val="tx1">
                    <a:lumMod val="95000"/>
                    <a:lumOff val="5000"/>
                  </a:schemeClr>
                </a:solidFill>
                <a:latin typeface="Rockwell" panose="02060603020205020403" pitchFamily="18" charset="0"/>
              </a:rPr>
              <a:t>surface. </a:t>
            </a:r>
          </a:p>
          <a:p>
            <a:pPr marL="457200" indent="-457200" algn="just">
              <a:buFont typeface="Wingdings" panose="05000000000000000000" pitchFamily="2" charset="2"/>
              <a:buChar char="§"/>
            </a:pPr>
            <a:r>
              <a:rPr lang="en-US" sz="3000" b="0" i="1" u="none" strike="noStrike" baseline="0" dirty="0" smtClean="0">
                <a:solidFill>
                  <a:schemeClr val="tx1">
                    <a:lumMod val="95000"/>
                    <a:lumOff val="5000"/>
                  </a:schemeClr>
                </a:solidFill>
                <a:latin typeface="Rockwell" panose="02060603020205020403" pitchFamily="18" charset="0"/>
              </a:rPr>
              <a:t>Cortical thrombophlebitis </a:t>
            </a:r>
            <a:r>
              <a:rPr lang="en-US" sz="3000" b="0" i="0" u="none" strike="noStrike" baseline="0" dirty="0" smtClean="0">
                <a:solidFill>
                  <a:schemeClr val="tx1">
                    <a:lumMod val="95000"/>
                    <a:lumOff val="5000"/>
                  </a:schemeClr>
                </a:solidFill>
                <a:latin typeface="Rockwell" panose="02060603020205020403" pitchFamily="18" charset="0"/>
              </a:rPr>
              <a:t>results from venous stasis and adjacent</a:t>
            </a:r>
          </a:p>
          <a:p>
            <a:pPr marL="457200" indent="-457200" algn="just">
              <a:buFont typeface="Wingdings" panose="05000000000000000000" pitchFamily="2" charset="2"/>
              <a:buChar char="§"/>
            </a:pPr>
            <a:r>
              <a:rPr lang="en-US" sz="3000" b="0" i="0" u="none" strike="noStrike" baseline="0" dirty="0" smtClean="0">
                <a:solidFill>
                  <a:schemeClr val="tx1">
                    <a:lumMod val="95000"/>
                    <a:lumOff val="5000"/>
                  </a:schemeClr>
                </a:solidFill>
                <a:latin typeface="Rockwell" panose="02060603020205020403" pitchFamily="18" charset="0"/>
              </a:rPr>
              <a:t>meningeal inflammation. </a:t>
            </a:r>
          </a:p>
          <a:p>
            <a:pPr marL="457200" indent="-457200" algn="just">
              <a:buFont typeface="Wingdings" panose="05000000000000000000" pitchFamily="2" charset="2"/>
              <a:buChar char="§"/>
            </a:pPr>
            <a:r>
              <a:rPr lang="en-US" sz="3000" b="0" i="0" u="none" strike="noStrike" baseline="0" dirty="0" smtClean="0">
                <a:solidFill>
                  <a:schemeClr val="tx1">
                    <a:lumMod val="95000"/>
                    <a:lumOff val="5000"/>
                  </a:schemeClr>
                </a:solidFill>
                <a:latin typeface="Rockwell" panose="02060603020205020403" pitchFamily="18" charset="0"/>
              </a:rPr>
              <a:t>Infarction of cerebral tissue may follow.</a:t>
            </a:r>
          </a:p>
          <a:p>
            <a:pPr marL="457200" indent="-457200" algn="just">
              <a:buFont typeface="Wingdings" panose="05000000000000000000" pitchFamily="2" charset="2"/>
              <a:buChar char="§"/>
            </a:pPr>
            <a:r>
              <a:rPr lang="en-US" sz="3000" dirty="0" smtClean="0">
                <a:solidFill>
                  <a:schemeClr val="tx1">
                    <a:lumMod val="95000"/>
                    <a:lumOff val="5000"/>
                  </a:schemeClr>
                </a:solidFill>
                <a:latin typeface="Rockwell" panose="02060603020205020403" pitchFamily="18" charset="0"/>
              </a:rPr>
              <a:t>Rarely, temporal lobe herniation through the tentorium develops in such patients and compresses the midbrain, thereby leading to </a:t>
            </a:r>
            <a:r>
              <a:rPr lang="en-US" sz="3000" dirty="0" err="1" smtClean="0">
                <a:solidFill>
                  <a:schemeClr val="tx1">
                    <a:lumMod val="95000"/>
                    <a:lumOff val="5000"/>
                  </a:schemeClr>
                </a:solidFill>
                <a:latin typeface="Rockwell" panose="02060603020205020403" pitchFamily="18" charset="0"/>
              </a:rPr>
              <a:t>ipsilateral</a:t>
            </a:r>
            <a:r>
              <a:rPr lang="en-US" sz="3000" dirty="0" smtClean="0">
                <a:solidFill>
                  <a:schemeClr val="tx1">
                    <a:lumMod val="95000"/>
                    <a:lumOff val="5000"/>
                  </a:schemeClr>
                </a:solidFill>
                <a:latin typeface="Rockwell" panose="02060603020205020403" pitchFamily="18" charset="0"/>
              </a:rPr>
              <a:t> third nerve palsy and contralateral hemiparesis or cerebellar herniation through the foramen magnum with compression of the medulla, which results in apnea, hemodynamic instability, and coma.</a:t>
            </a:r>
            <a:endParaRPr lang="en-IN" sz="3000" dirty="0">
              <a:solidFill>
                <a:schemeClr val="tx1">
                  <a:lumMod val="95000"/>
                  <a:lumOff val="5000"/>
                </a:schemeClr>
              </a:solidFill>
              <a:latin typeface="Rockwell" panose="02060603020205020403" pitchFamily="18" charset="0"/>
            </a:endParaRPr>
          </a:p>
        </p:txBody>
      </p:sp>
    </p:spTree>
    <p:extLst>
      <p:ext uri="{BB962C8B-B14F-4D97-AF65-F5344CB8AC3E}">
        <p14:creationId xmlns:p14="http://schemas.microsoft.com/office/powerpoint/2010/main" val="81812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5632311"/>
          </a:xfrm>
          <a:prstGeom prst="rect">
            <a:avLst/>
          </a:prstGeom>
        </p:spPr>
        <p:txBody>
          <a:bodyPr wrap="square">
            <a:spAutoFit/>
          </a:bodyPr>
          <a:lstStyle/>
          <a:p>
            <a:pPr marL="457200" indent="-457200" algn="just">
              <a:buFont typeface="Wingdings" panose="05000000000000000000" pitchFamily="2" charset="2"/>
              <a:buChar char="§"/>
            </a:pPr>
            <a:r>
              <a:rPr lang="en-US" sz="3000" b="0" i="1" u="none" strike="noStrike" baseline="0" dirty="0" smtClean="0">
                <a:latin typeface="Rockwell" panose="02060603020205020403" pitchFamily="18" charset="0"/>
              </a:rPr>
              <a:t>Damage to cranial nerves </a:t>
            </a:r>
            <a:r>
              <a:rPr lang="en-US" sz="3000" b="0" i="0" u="none" strike="noStrike" baseline="0" dirty="0" smtClean="0">
                <a:latin typeface="Rockwell" panose="02060603020205020403" pitchFamily="18" charset="0"/>
              </a:rPr>
              <a:t>occurs in areas where dense exudate</a:t>
            </a:r>
          </a:p>
          <a:p>
            <a:pPr marL="457200" indent="-457200" algn="just">
              <a:buFont typeface="Wingdings" panose="05000000000000000000" pitchFamily="2" charset="2"/>
              <a:buChar char="§"/>
            </a:pPr>
            <a:r>
              <a:rPr lang="en-US" sz="3000" b="0" i="0" u="none" strike="noStrike" baseline="0" dirty="0" smtClean="0">
                <a:latin typeface="Rockwell" panose="02060603020205020403" pitchFamily="18" charset="0"/>
              </a:rPr>
              <a:t>accumulates around the nerves; the third and sixth cranial nerves are also</a:t>
            </a:r>
            <a:r>
              <a:rPr lang="en-US" sz="3000" b="0" i="0" u="none" strike="noStrike" dirty="0" smtClean="0">
                <a:latin typeface="Rockwell" panose="02060603020205020403" pitchFamily="18" charset="0"/>
              </a:rPr>
              <a:t> </a:t>
            </a:r>
            <a:r>
              <a:rPr lang="en-US" sz="3000" b="0" i="0" u="none" strike="noStrike" baseline="0" dirty="0" smtClean="0">
                <a:latin typeface="Rockwell" panose="02060603020205020403" pitchFamily="18" charset="0"/>
              </a:rPr>
              <a:t>vulnerable to damage by increased intracranial pressure. </a:t>
            </a:r>
            <a:r>
              <a:rPr lang="en-US" sz="3000" b="0" i="1" u="none" strike="noStrike" baseline="0" dirty="0" err="1" smtClean="0">
                <a:latin typeface="Rockwell" panose="02060603020205020403" pitchFamily="18" charset="0"/>
              </a:rPr>
              <a:t>Ventriculitis</a:t>
            </a:r>
            <a:r>
              <a:rPr lang="en-US" sz="3000" b="0" i="1" u="none" strike="noStrike" baseline="0" dirty="0" smtClean="0">
                <a:latin typeface="Rockwell" panose="02060603020205020403" pitchFamily="18" charset="0"/>
              </a:rPr>
              <a:t> </a:t>
            </a:r>
            <a:r>
              <a:rPr lang="en-US" sz="3000" b="0" i="0" u="none" strike="noStrike" baseline="0" dirty="0" smtClean="0">
                <a:latin typeface="Rockwell" panose="02060603020205020403" pitchFamily="18" charset="0"/>
              </a:rPr>
              <a:t>accompanies</a:t>
            </a:r>
            <a:r>
              <a:rPr lang="en-US" sz="3000" b="0" i="0" u="none" strike="noStrike" dirty="0" smtClean="0">
                <a:latin typeface="Rockwell" panose="02060603020205020403" pitchFamily="18" charset="0"/>
              </a:rPr>
              <a:t> </a:t>
            </a:r>
            <a:r>
              <a:rPr lang="en-US" sz="3000" b="0" i="0" u="none" strike="noStrike" baseline="0" dirty="0" smtClean="0">
                <a:latin typeface="Rockwell" panose="02060603020205020403" pitchFamily="18" charset="0"/>
              </a:rPr>
              <a:t>most cases of bacterial meningitis and may rarely progress to </a:t>
            </a:r>
            <a:r>
              <a:rPr lang="en-US" sz="3000" b="0" i="1" u="none" strike="noStrike" baseline="0" dirty="0" smtClean="0">
                <a:latin typeface="Rockwell" panose="02060603020205020403" pitchFamily="18" charset="0"/>
              </a:rPr>
              <a:t>ventricular</a:t>
            </a:r>
            <a:r>
              <a:rPr lang="en-US" sz="3000" b="0" i="1" u="none" strike="noStrike" dirty="0" smtClean="0">
                <a:latin typeface="Rockwell" panose="02060603020205020403" pitchFamily="18" charset="0"/>
              </a:rPr>
              <a:t> </a:t>
            </a:r>
            <a:r>
              <a:rPr lang="en-US" sz="3000" b="0" i="1" u="none" strike="noStrike" baseline="0" dirty="0" smtClean="0">
                <a:latin typeface="Rockwell" panose="02060603020205020403" pitchFamily="18" charset="0"/>
              </a:rPr>
              <a:t>empyema</a:t>
            </a:r>
            <a:r>
              <a:rPr lang="en-US" sz="3000" b="0" i="0" u="none" strike="noStrike" baseline="0" dirty="0" smtClean="0">
                <a:latin typeface="Rockwell" panose="02060603020205020403" pitchFamily="18" charset="0"/>
              </a:rPr>
              <a:t>. </a:t>
            </a:r>
          </a:p>
          <a:p>
            <a:pPr marL="457200" indent="-457200" algn="just">
              <a:buFont typeface="Wingdings" panose="05000000000000000000" pitchFamily="2" charset="2"/>
              <a:buChar char="§"/>
            </a:pPr>
            <a:r>
              <a:rPr lang="en-US" sz="3000" b="0" i="0" u="none" strike="noStrike" baseline="0" dirty="0" smtClean="0">
                <a:latin typeface="Rockwell" panose="02060603020205020403" pitchFamily="18" charset="0"/>
              </a:rPr>
              <a:t>As the exudates continue to accumulate, obstruction of the flow</a:t>
            </a:r>
            <a:r>
              <a:rPr lang="en-US" sz="3000" b="0" i="0" u="none" strike="noStrike" dirty="0" smtClean="0">
                <a:latin typeface="Rockwell" panose="02060603020205020403" pitchFamily="18" charset="0"/>
              </a:rPr>
              <a:t> </a:t>
            </a:r>
            <a:r>
              <a:rPr lang="en-US" sz="3000" b="0" i="0" u="none" strike="noStrike" baseline="0" dirty="0" smtClean="0">
                <a:latin typeface="Rockwell" panose="02060603020205020403" pitchFamily="18" charset="0"/>
              </a:rPr>
              <a:t>of CSF may result in </a:t>
            </a:r>
            <a:r>
              <a:rPr lang="en-US" sz="3000" b="0" i="1" u="none" strike="noStrike" baseline="0" dirty="0" smtClean="0">
                <a:latin typeface="Rockwell" panose="02060603020205020403" pitchFamily="18" charset="0"/>
              </a:rPr>
              <a:t>hydrocephalus</a:t>
            </a:r>
            <a:r>
              <a:rPr lang="en-US" sz="3000" b="0" i="0" u="none" strike="noStrike" baseline="0" dirty="0" smtClean="0">
                <a:latin typeface="Rockwell" panose="02060603020205020403" pitchFamily="18" charset="0"/>
              </a:rPr>
              <a:t>. </a:t>
            </a:r>
          </a:p>
          <a:p>
            <a:pPr marL="457200" indent="-457200" algn="just">
              <a:buFont typeface="Wingdings" panose="05000000000000000000" pitchFamily="2" charset="2"/>
              <a:buChar char="§"/>
            </a:pPr>
            <a:r>
              <a:rPr lang="en-US" sz="3000" b="0" i="0" u="none" strike="noStrike" baseline="0" dirty="0" smtClean="0">
                <a:latin typeface="Rockwell" panose="02060603020205020403" pitchFamily="18" charset="0"/>
              </a:rPr>
              <a:t>Obstruction of the foramina of </a:t>
            </a:r>
            <a:r>
              <a:rPr lang="en-US" sz="3000" b="0" i="0" u="none" strike="noStrike" baseline="0" dirty="0" err="1" smtClean="0">
                <a:latin typeface="Rockwell" panose="02060603020205020403" pitchFamily="18" charset="0"/>
              </a:rPr>
              <a:t>Magendie</a:t>
            </a:r>
            <a:r>
              <a:rPr lang="en-US" sz="3000" dirty="0">
                <a:latin typeface="Rockwell" panose="02060603020205020403" pitchFamily="18" charset="0"/>
              </a:rPr>
              <a:t> </a:t>
            </a:r>
            <a:r>
              <a:rPr lang="en-US" sz="3000" b="0" i="0" u="none" strike="noStrike" baseline="0" dirty="0" smtClean="0">
                <a:latin typeface="Rockwell" panose="02060603020205020403" pitchFamily="18" charset="0"/>
              </a:rPr>
              <a:t>and </a:t>
            </a:r>
            <a:r>
              <a:rPr lang="en-US" sz="3000" b="0" i="0" u="none" strike="noStrike" baseline="0" dirty="0" err="1" smtClean="0">
                <a:latin typeface="Rockwell" panose="02060603020205020403" pitchFamily="18" charset="0"/>
              </a:rPr>
              <a:t>Luschka</a:t>
            </a:r>
            <a:r>
              <a:rPr lang="en-US" sz="3000" b="0" i="0" u="none" strike="noStrike" baseline="0" dirty="0" smtClean="0">
                <a:latin typeface="Rockwell" panose="02060603020205020403" pitchFamily="18" charset="0"/>
              </a:rPr>
              <a:t> at the base of the fourth ventricle results in </a:t>
            </a:r>
            <a:r>
              <a:rPr lang="en-US" sz="3000" b="0" i="0" u="none" strike="noStrike" baseline="0" dirty="0" err="1" smtClean="0">
                <a:latin typeface="Rockwell" panose="02060603020205020403" pitchFamily="18" charset="0"/>
              </a:rPr>
              <a:t>noncommunicating</a:t>
            </a:r>
            <a:r>
              <a:rPr lang="en-US" sz="3000" dirty="0">
                <a:latin typeface="Rockwell" panose="02060603020205020403" pitchFamily="18" charset="0"/>
              </a:rPr>
              <a:t> </a:t>
            </a:r>
            <a:r>
              <a:rPr lang="en-US" sz="3000" b="0" i="0" u="none" strike="noStrike" baseline="0" dirty="0" smtClean="0">
                <a:latin typeface="Rockwell" panose="02060603020205020403" pitchFamily="18" charset="0"/>
              </a:rPr>
              <a:t>or obstructive hydrocephalus, whereas obstruction at the level of the arachnoid</a:t>
            </a:r>
            <a:r>
              <a:rPr lang="en-US" sz="3000" b="0" i="0" u="none" strike="noStrike" dirty="0" smtClean="0">
                <a:latin typeface="Rockwell" panose="02060603020205020403" pitchFamily="18" charset="0"/>
              </a:rPr>
              <a:t> </a:t>
            </a:r>
            <a:r>
              <a:rPr lang="en-US" sz="3000" b="0" i="0" u="none" strike="noStrike" baseline="0" dirty="0" smtClean="0">
                <a:latin typeface="Rockwell" panose="02060603020205020403" pitchFamily="18" charset="0"/>
              </a:rPr>
              <a:t>granulations in the venous sinuses results in communicating hydrocephalus.</a:t>
            </a:r>
            <a:endParaRPr lang="en-IN" sz="3000" dirty="0">
              <a:latin typeface="Rockwell" panose="02060603020205020403" pitchFamily="18" charset="0"/>
            </a:endParaRPr>
          </a:p>
        </p:txBody>
      </p:sp>
    </p:spTree>
    <p:extLst>
      <p:ext uri="{BB962C8B-B14F-4D97-AF65-F5344CB8AC3E}">
        <p14:creationId xmlns:p14="http://schemas.microsoft.com/office/powerpoint/2010/main" val="889705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bacterial-meningitis.weebly.com/uploads/9/4/7/5/9475299/2800046.png?4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150" y="0"/>
            <a:ext cx="6800850" cy="66197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researchgate.net/profile/John_Roord/publication/14260805/figure/fig1/AS:601712041668613@1520470738205/Pathophysiology-of-bacterial-meningitis-The-pathophysiology-of-acute-meningitis-involv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3911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02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555641"/>
          </a:xfrm>
          <a:prstGeom prst="rect">
            <a:avLst/>
          </a:prstGeom>
        </p:spPr>
        <p:txBody>
          <a:bodyPr wrap="square">
            <a:spAutoFit/>
          </a:bodyPr>
          <a:lstStyle/>
          <a:p>
            <a:pPr algn="just"/>
            <a:r>
              <a:rPr lang="en-IN" sz="3000" b="1" i="0" u="none" strike="noStrike" baseline="0" dirty="0" smtClean="0">
                <a:solidFill>
                  <a:srgbClr val="7030A0"/>
                </a:solidFill>
                <a:latin typeface="Rockwell" panose="02060603020205020403" pitchFamily="18" charset="0"/>
              </a:rPr>
              <a:t>Pathogenesis</a:t>
            </a:r>
          </a:p>
          <a:p>
            <a:pPr algn="just"/>
            <a:r>
              <a:rPr lang="en-US" sz="3000" b="0" i="0" u="none" strike="noStrike" baseline="0" dirty="0" smtClean="0">
                <a:solidFill>
                  <a:srgbClr val="002060"/>
                </a:solidFill>
                <a:latin typeface="Rockwell" panose="02060603020205020403" pitchFamily="18" charset="0"/>
              </a:rPr>
              <a:t>Bacteria may gain access to the meninges by several routes: </a:t>
            </a:r>
          </a:p>
          <a:p>
            <a:pPr marL="514350" indent="-514350" algn="just">
              <a:buAutoNum type="arabicParenBoth"/>
            </a:pPr>
            <a:r>
              <a:rPr lang="en-US" sz="3000" b="0" i="0" u="none" strike="noStrike" baseline="0" dirty="0" smtClean="0">
                <a:solidFill>
                  <a:srgbClr val="002060"/>
                </a:solidFill>
                <a:latin typeface="Rockwell" panose="02060603020205020403" pitchFamily="18" charset="0"/>
              </a:rPr>
              <a:t> </a:t>
            </a:r>
            <a:r>
              <a:rPr lang="en-US" sz="3000" b="0" i="0" u="none" strike="noStrike" baseline="0" dirty="0" err="1" smtClean="0">
                <a:solidFill>
                  <a:srgbClr val="002060"/>
                </a:solidFill>
                <a:latin typeface="Rockwell" panose="02060603020205020403" pitchFamily="18" charset="0"/>
              </a:rPr>
              <a:t>Hematogenous</a:t>
            </a:r>
            <a:r>
              <a:rPr lang="en-US" sz="3000"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spread from a distant site, </a:t>
            </a:r>
          </a:p>
          <a:p>
            <a:pPr marL="514350" indent="-514350" algn="just">
              <a:buAutoNum type="arabicParenBoth"/>
            </a:pPr>
            <a:r>
              <a:rPr lang="en-US" sz="3000" b="0" i="0" u="none" strike="noStrike" baseline="0" dirty="0" smtClean="0">
                <a:solidFill>
                  <a:srgbClr val="002060"/>
                </a:solidFill>
                <a:latin typeface="Rockwell" panose="02060603020205020403" pitchFamily="18" charset="0"/>
              </a:rPr>
              <a:t> direct ingress from the upper respiratory</a:t>
            </a:r>
            <a:r>
              <a:rPr lang="en-US" sz="3000" b="0" i="0" u="none" strike="noStrike" dirty="0" smtClean="0">
                <a:solidFill>
                  <a:srgbClr val="002060"/>
                </a:solidFill>
                <a:latin typeface="Rockwell" panose="02060603020205020403" pitchFamily="18" charset="0"/>
              </a:rPr>
              <a:t> </a:t>
            </a:r>
            <a:r>
              <a:rPr lang="en-US" sz="3000" b="0" i="0" u="none" strike="noStrike" baseline="0" dirty="0" smtClean="0">
                <a:solidFill>
                  <a:srgbClr val="002060"/>
                </a:solidFill>
                <a:latin typeface="Rockwell" panose="02060603020205020403" pitchFamily="18" charset="0"/>
              </a:rPr>
              <a:t>tract or skin through an anatomic defect (e.g., skull fracture, </a:t>
            </a:r>
            <a:r>
              <a:rPr lang="en-US" sz="3000" b="0" i="0" u="none" strike="noStrike" baseline="0" dirty="0" err="1" smtClean="0">
                <a:solidFill>
                  <a:srgbClr val="002060"/>
                </a:solidFill>
                <a:latin typeface="Rockwell" panose="02060603020205020403" pitchFamily="18" charset="0"/>
              </a:rPr>
              <a:t>meningocele,sequela</a:t>
            </a:r>
            <a:r>
              <a:rPr lang="en-US" sz="3000" b="0" i="0" u="none" strike="noStrike" baseline="0" dirty="0" smtClean="0">
                <a:solidFill>
                  <a:srgbClr val="002060"/>
                </a:solidFill>
                <a:latin typeface="Rockwell" panose="02060603020205020403" pitchFamily="18" charset="0"/>
              </a:rPr>
              <a:t> of surgery), </a:t>
            </a:r>
          </a:p>
          <a:p>
            <a:pPr marL="514350" indent="-514350" algn="just">
              <a:buAutoNum type="arabicParenBoth"/>
            </a:pPr>
            <a:r>
              <a:rPr lang="en-US" sz="3000" b="0" i="0" u="none" strike="noStrike" baseline="0" dirty="0" smtClean="0">
                <a:solidFill>
                  <a:srgbClr val="002060"/>
                </a:solidFill>
                <a:latin typeface="Rockwell" panose="02060603020205020403" pitchFamily="18" charset="0"/>
              </a:rPr>
              <a:t> passage </a:t>
            </a:r>
            <a:r>
              <a:rPr lang="en-US" sz="3000" b="0" i="0" u="none" strike="noStrike" baseline="0" dirty="0" err="1" smtClean="0">
                <a:solidFill>
                  <a:srgbClr val="002060"/>
                </a:solidFill>
                <a:latin typeface="Rockwell" panose="02060603020205020403" pitchFamily="18" charset="0"/>
              </a:rPr>
              <a:t>intracranially</a:t>
            </a:r>
            <a:r>
              <a:rPr lang="en-US" sz="3000" b="0" i="0" u="none" strike="noStrike" baseline="0" dirty="0" smtClean="0">
                <a:solidFill>
                  <a:srgbClr val="002060"/>
                </a:solidFill>
                <a:latin typeface="Rockwell" panose="02060603020205020403" pitchFamily="18" charset="0"/>
              </a:rPr>
              <a:t> through </a:t>
            </a:r>
            <a:r>
              <a:rPr lang="en-US" sz="3000" b="0" i="0" u="none" strike="noStrike" baseline="0" dirty="0" err="1" smtClean="0">
                <a:solidFill>
                  <a:srgbClr val="002060"/>
                </a:solidFill>
                <a:latin typeface="Rockwell" panose="02060603020205020403" pitchFamily="18" charset="0"/>
              </a:rPr>
              <a:t>venules</a:t>
            </a:r>
            <a:r>
              <a:rPr lang="en-US" sz="3000" b="0" i="0" u="none" strike="noStrike" baseline="0" dirty="0" smtClean="0">
                <a:solidFill>
                  <a:srgbClr val="002060"/>
                </a:solidFill>
                <a:latin typeface="Rockwell" panose="02060603020205020403" pitchFamily="18" charset="0"/>
              </a:rPr>
              <a:t> in the </a:t>
            </a:r>
            <a:r>
              <a:rPr lang="en-US" sz="3000" b="0" i="0" u="none" strike="noStrike" baseline="0" dirty="0" err="1" smtClean="0">
                <a:solidFill>
                  <a:srgbClr val="002060"/>
                </a:solidFill>
                <a:latin typeface="Rockwell" panose="02060603020205020403" pitchFamily="18" charset="0"/>
              </a:rPr>
              <a:t>nasopharynx</a:t>
            </a:r>
            <a:r>
              <a:rPr lang="en-US" sz="3000" b="0" i="0" u="none" strike="noStrike" baseline="0" dirty="0" smtClean="0">
                <a:solidFill>
                  <a:srgbClr val="002060"/>
                </a:solidFill>
                <a:latin typeface="Rockwell" panose="02060603020205020403" pitchFamily="18" charset="0"/>
              </a:rPr>
              <a:t>,</a:t>
            </a:r>
          </a:p>
          <a:p>
            <a:pPr algn="just"/>
            <a:r>
              <a:rPr lang="en-US" sz="3000" b="0" i="0" u="none" strike="noStrike" baseline="0" dirty="0" smtClean="0">
                <a:solidFill>
                  <a:srgbClr val="002060"/>
                </a:solidFill>
                <a:latin typeface="Rockwell" panose="02060603020205020403" pitchFamily="18" charset="0"/>
              </a:rPr>
              <a:t>	or </a:t>
            </a:r>
          </a:p>
          <a:p>
            <a:pPr algn="just"/>
            <a:r>
              <a:rPr lang="en-US" sz="3000" b="0" i="0" u="none" strike="noStrike" baseline="0" dirty="0" smtClean="0">
                <a:solidFill>
                  <a:srgbClr val="002060"/>
                </a:solidFill>
                <a:latin typeface="Rockwell" panose="02060603020205020403" pitchFamily="18" charset="0"/>
              </a:rPr>
              <a:t>(4) spread from a contiguous focus of infection (infection of the</a:t>
            </a:r>
            <a:r>
              <a:rPr lang="en-US" sz="3000" b="0" i="0" u="none" strike="noStrike" dirty="0" smtClean="0">
                <a:solidFill>
                  <a:srgbClr val="002060"/>
                </a:solidFill>
                <a:latin typeface="Rockwell" panose="02060603020205020403" pitchFamily="18" charset="0"/>
              </a:rPr>
              <a:t> </a:t>
            </a:r>
            <a:r>
              <a:rPr lang="en-US" sz="3000" b="0" i="0" u="none" strike="noStrike" baseline="0" dirty="0" err="1" smtClean="0">
                <a:solidFill>
                  <a:srgbClr val="002060"/>
                </a:solidFill>
                <a:latin typeface="Rockwell" panose="02060603020205020403" pitchFamily="18" charset="0"/>
              </a:rPr>
              <a:t>paranasal</a:t>
            </a:r>
            <a:r>
              <a:rPr lang="en-US" sz="3000" b="0" i="0" u="none" strike="noStrike" baseline="0" dirty="0" smtClean="0">
                <a:solidFill>
                  <a:srgbClr val="002060"/>
                </a:solidFill>
                <a:latin typeface="Rockwell" panose="02060603020205020403" pitchFamily="18" charset="0"/>
              </a:rPr>
              <a:t> sinuses, leakage of a brain abscess).</a:t>
            </a:r>
          </a:p>
          <a:p>
            <a:pPr algn="just"/>
            <a:endParaRPr lang="en-US" sz="3000" dirty="0">
              <a:solidFill>
                <a:srgbClr val="002060"/>
              </a:solidFill>
              <a:latin typeface="Rockwell" panose="02060603020205020403" pitchFamily="18" charset="0"/>
            </a:endParaRPr>
          </a:p>
          <a:p>
            <a:pPr algn="just"/>
            <a:r>
              <a:rPr lang="en-US" sz="3000" dirty="0" smtClean="0">
                <a:solidFill>
                  <a:srgbClr val="002060"/>
                </a:solidFill>
                <a:latin typeface="Rockwell" panose="02060603020205020403" pitchFamily="18" charset="0"/>
              </a:rPr>
              <a:t>Pathogens gain access to the blood stream, their intravascular survival is aided by the presence of polysaccharide capsules that inhibit phagocytosis</a:t>
            </a:r>
            <a:endParaRPr lang="en-IN" sz="30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578935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1655</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HelveticaNeue-Bold</vt:lpstr>
      <vt:lpstr>Rockwell</vt:lpstr>
      <vt:lpstr>Wingdings</vt:lpstr>
      <vt:lpstr>Office Theme</vt:lpstr>
      <vt:lpstr>MENINGITIS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MENINGITIS</dc:title>
  <dc:creator>Dr. ARUN R NAIR</dc:creator>
  <cp:lastModifiedBy>Lib Lab One</cp:lastModifiedBy>
  <cp:revision>20</cp:revision>
  <dcterms:created xsi:type="dcterms:W3CDTF">2020-02-10T04:17:43Z</dcterms:created>
  <dcterms:modified xsi:type="dcterms:W3CDTF">2021-02-26T10:21:42Z</dcterms:modified>
</cp:coreProperties>
</file>