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373128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4182902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3369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3759998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5259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173333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1977818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264142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828800"/>
            <a:ext cx="10261600" cy="3657600"/>
          </a:xfrm>
        </p:spPr>
        <p:txBody>
          <a:bodyPr rtlCol="0">
            <a:normAutofit/>
          </a:bodyPr>
          <a:lstStyle/>
          <a:p>
            <a:pPr lvl="0"/>
            <a:endParaRPr lang="en-US" noProof="0" smtClean="0"/>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fld id="{82568F0D-42E9-47B8-9A32-98A181A916B5}" type="slidenum">
              <a:rPr lang="en-US"/>
              <a:pPr/>
              <a:t>‹#›</a:t>
            </a:fld>
            <a:endParaRPr lang="en-US"/>
          </a:p>
        </p:txBody>
      </p:sp>
    </p:spTree>
    <p:extLst>
      <p:ext uri="{BB962C8B-B14F-4D97-AF65-F5344CB8AC3E}">
        <p14:creationId xmlns:p14="http://schemas.microsoft.com/office/powerpoint/2010/main" val="2865472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828800"/>
            <a:ext cx="5029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46800" y="1828800"/>
            <a:ext cx="50292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46800" y="3733800"/>
            <a:ext cx="50292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fld id="{1316043C-3F43-4A8E-BF2B-8833D823D702}" type="slidenum">
              <a:rPr lang="en-US"/>
              <a:pPr/>
              <a:t>‹#›</a:t>
            </a:fld>
            <a:endParaRPr lang="en-US"/>
          </a:p>
        </p:txBody>
      </p:sp>
    </p:spTree>
    <p:extLst>
      <p:ext uri="{BB962C8B-B14F-4D97-AF65-F5344CB8AC3E}">
        <p14:creationId xmlns:p14="http://schemas.microsoft.com/office/powerpoint/2010/main" val="429288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828800"/>
            <a:ext cx="10261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733800"/>
            <a:ext cx="10261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fld id="{8CE077DA-282F-4831-957E-C8F44765253B}" type="slidenum">
              <a:rPr lang="en-US"/>
              <a:pPr/>
              <a:t>‹#›</a:t>
            </a:fld>
            <a:endParaRPr lang="en-US"/>
          </a:p>
        </p:txBody>
      </p:sp>
    </p:spTree>
    <p:extLst>
      <p:ext uri="{BB962C8B-B14F-4D97-AF65-F5344CB8AC3E}">
        <p14:creationId xmlns:p14="http://schemas.microsoft.com/office/powerpoint/2010/main" val="291443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9082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C29074-25F4-4519-8FA0-AED884A07FE5}" type="datetimeFigureOut">
              <a:rPr lang="en-US" smtClean="0"/>
              <a:t>22-02-2019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120049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C29074-25F4-4519-8FA0-AED884A07FE5}" type="datetimeFigureOut">
              <a:rPr lang="en-US" smtClean="0"/>
              <a:t>22-02-2019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2586559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C29074-25F4-4519-8FA0-AED884A07FE5}" type="datetimeFigureOut">
              <a:rPr lang="en-US" smtClean="0"/>
              <a:t>22-02-2019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3572447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C29074-25F4-4519-8FA0-AED884A07FE5}" type="datetimeFigureOut">
              <a:rPr lang="en-US" smtClean="0"/>
              <a:t>22-02-2019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420213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29074-25F4-4519-8FA0-AED884A07FE5}" type="datetimeFigureOut">
              <a:rPr lang="en-US" smtClean="0"/>
              <a:t>22-02-2019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4161864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29074-25F4-4519-8FA0-AED884A07FE5}" type="datetimeFigureOut">
              <a:rPr lang="en-US" smtClean="0"/>
              <a:t>22-02-2019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171756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29074-25F4-4519-8FA0-AED884A07FE5}" type="datetimeFigureOut">
              <a:rPr lang="en-US" smtClean="0"/>
              <a:t>22-02-2019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B2459B-6F67-46A9-83B3-641F9F6D43A0}" type="slidenum">
              <a:rPr lang="en-US" smtClean="0"/>
              <a:t>‹#›</a:t>
            </a:fld>
            <a:endParaRPr lang="en-US"/>
          </a:p>
        </p:txBody>
      </p:sp>
    </p:spTree>
    <p:extLst>
      <p:ext uri="{BB962C8B-B14F-4D97-AF65-F5344CB8AC3E}">
        <p14:creationId xmlns:p14="http://schemas.microsoft.com/office/powerpoint/2010/main" val="2476509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C29074-25F4-4519-8FA0-AED884A07FE5}" type="datetimeFigureOut">
              <a:rPr lang="en-US" smtClean="0"/>
              <a:t>22-02-2019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9B2459B-6F67-46A9-83B3-641F9F6D43A0}" type="slidenum">
              <a:rPr lang="en-US" smtClean="0"/>
              <a:t>‹#›</a:t>
            </a:fld>
            <a:endParaRPr lang="en-US"/>
          </a:p>
        </p:txBody>
      </p:sp>
    </p:spTree>
    <p:extLst>
      <p:ext uri="{BB962C8B-B14F-4D97-AF65-F5344CB8AC3E}">
        <p14:creationId xmlns:p14="http://schemas.microsoft.com/office/powerpoint/2010/main" val="11346107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hyperlink" Target="https://commons.wikimedia.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en-US" smtClean="0">
                <a:solidFill>
                  <a:srgbClr val="00B0F0"/>
                </a:solidFill>
              </a:rPr>
              <a:t>NEOPLASIA</a:t>
            </a:r>
          </a:p>
        </p:txBody>
      </p:sp>
      <p:sp>
        <p:nvSpPr>
          <p:cNvPr id="5123" name="Rectangle 3"/>
          <p:cNvSpPr>
            <a:spLocks noGrp="1" noChangeArrowheads="1"/>
          </p:cNvSpPr>
          <p:nvPr>
            <p:ph type="subTitle" idx="1"/>
          </p:nvPr>
        </p:nvSpPr>
        <p:spPr>
          <a:xfrm>
            <a:off x="2495550" y="3886200"/>
            <a:ext cx="6800850" cy="1752600"/>
          </a:xfrm>
        </p:spPr>
        <p:txBody>
          <a:bodyPr/>
          <a:lstStyle/>
          <a:p>
            <a:r>
              <a:rPr lang="en-US" smtClean="0">
                <a:solidFill>
                  <a:srgbClr val="00B0F0"/>
                </a:solidFill>
              </a:rPr>
              <a:t>DR. R.S.GOPIKA</a:t>
            </a:r>
          </a:p>
          <a:p>
            <a:r>
              <a:rPr lang="en-US" smtClean="0">
                <a:solidFill>
                  <a:srgbClr val="00B0F0"/>
                </a:solidFill>
              </a:rPr>
              <a:t>PROFESSOR, DEPT OF PATHOLOGY</a:t>
            </a:r>
          </a:p>
          <a:p>
            <a:r>
              <a:rPr lang="en-US" smtClean="0">
                <a:solidFill>
                  <a:srgbClr val="00B0F0"/>
                </a:solidFill>
              </a:rPr>
              <a:t>SKHMC</a:t>
            </a:r>
          </a:p>
        </p:txBody>
      </p:sp>
    </p:spTree>
    <p:extLst>
      <p:ext uri="{BB962C8B-B14F-4D97-AF65-F5344CB8AC3E}">
        <p14:creationId xmlns:p14="http://schemas.microsoft.com/office/powerpoint/2010/main" val="140059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err="1" smtClean="0">
                <a:solidFill>
                  <a:schemeClr val="bg2">
                    <a:lumMod val="50000"/>
                  </a:schemeClr>
                </a:solidFill>
                <a:latin typeface="Times New Roman" pitchFamily="18" charset="0"/>
                <a:cs typeface="Times New Roman" pitchFamily="18" charset="0"/>
              </a:rPr>
              <a:t>Teratomas</a:t>
            </a:r>
            <a:endParaRPr lang="en-US" dirty="0"/>
          </a:p>
        </p:txBody>
      </p:sp>
      <p:pic>
        <p:nvPicPr>
          <p:cNvPr id="14339" name="Picture 4" descr="C:\Users\Dept.Of Pathology\Desktop\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018756" y="2905919"/>
            <a:ext cx="1914525" cy="2390775"/>
          </a:xfrm>
          <a:noFill/>
        </p:spPr>
      </p:pic>
    </p:spTree>
    <p:extLst>
      <p:ext uri="{BB962C8B-B14F-4D97-AF65-F5344CB8AC3E}">
        <p14:creationId xmlns:p14="http://schemas.microsoft.com/office/powerpoint/2010/main" val="998632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b="1" i="1" u="sng" dirty="0" smtClean="0">
                <a:solidFill>
                  <a:schemeClr val="bg2">
                    <a:lumMod val="50000"/>
                  </a:schemeClr>
                </a:solidFill>
              </a:rPr>
              <a:t>Staging</a:t>
            </a:r>
            <a:br>
              <a:rPr lang="en-US" b="1" i="1" u="sng" dirty="0" smtClean="0">
                <a:solidFill>
                  <a:schemeClr val="bg2">
                    <a:lumMod val="50000"/>
                  </a:schemeClr>
                </a:solidFill>
              </a:rPr>
            </a:br>
            <a:endParaRPr lang="en-US" dirty="0"/>
          </a:p>
        </p:txBody>
      </p:sp>
      <p:sp>
        <p:nvSpPr>
          <p:cNvPr id="70659" name="Rectangle 3"/>
          <p:cNvSpPr>
            <a:spLocks noGrp="1" noChangeArrowheads="1"/>
          </p:cNvSpPr>
          <p:nvPr>
            <p:ph idx="1"/>
          </p:nvPr>
        </p:nvSpPr>
        <p:spPr/>
        <p:txBody>
          <a:bodyPr rtlCol="0">
            <a:normAutofit/>
          </a:bodyPr>
          <a:lstStyle/>
          <a:p>
            <a:pPr marL="571500" indent="-571500">
              <a:defRPr/>
            </a:pPr>
            <a:r>
              <a:rPr lang="en-US" dirty="0" smtClean="0">
                <a:solidFill>
                  <a:schemeClr val="bg2">
                    <a:lumMod val="50000"/>
                  </a:schemeClr>
                </a:solidFill>
              </a:rPr>
              <a:t>Staging is based on the size of the primary lesion, its extent of spread to regional lymph nodes and the presence or absence of blood- borne metastases.</a:t>
            </a:r>
          </a:p>
          <a:p>
            <a:pPr marL="571500" indent="-571500">
              <a:buNone/>
              <a:defRPr/>
            </a:pPr>
            <a:r>
              <a:rPr lang="en-US" u="sng" dirty="0" smtClean="0">
                <a:solidFill>
                  <a:schemeClr val="bg2">
                    <a:lumMod val="50000"/>
                  </a:schemeClr>
                </a:solidFill>
              </a:rPr>
              <a:t>Two major staging systems</a:t>
            </a:r>
            <a:r>
              <a:rPr lang="en-US" dirty="0" smtClean="0">
                <a:solidFill>
                  <a:schemeClr val="bg2">
                    <a:lumMod val="50000"/>
                  </a:schemeClr>
                </a:solidFill>
              </a:rPr>
              <a:t> –</a:t>
            </a:r>
          </a:p>
          <a:p>
            <a:pPr marL="571500" indent="-571500">
              <a:buFont typeface="Wingdings" pitchFamily="2" charset="2"/>
              <a:buAutoNum type="arabicParenR"/>
              <a:defRPr/>
            </a:pPr>
            <a:r>
              <a:rPr lang="en-US" dirty="0" smtClean="0">
                <a:solidFill>
                  <a:schemeClr val="bg2">
                    <a:lumMod val="50000"/>
                  </a:schemeClr>
                </a:solidFill>
              </a:rPr>
              <a:t>TNM</a:t>
            </a:r>
          </a:p>
          <a:p>
            <a:pPr marL="571500" indent="-571500">
              <a:buFont typeface="Wingdings" pitchFamily="2" charset="2"/>
              <a:buAutoNum type="arabicParenR"/>
              <a:defRPr/>
            </a:pPr>
            <a:r>
              <a:rPr lang="en-US" dirty="0" smtClean="0">
                <a:solidFill>
                  <a:schemeClr val="bg2">
                    <a:lumMod val="50000"/>
                  </a:schemeClr>
                </a:solidFill>
              </a:rPr>
              <a:t>AJC ( American Joint Committee)</a:t>
            </a:r>
          </a:p>
        </p:txBody>
      </p:sp>
    </p:spTree>
    <p:extLst>
      <p:ext uri="{BB962C8B-B14F-4D97-AF65-F5344CB8AC3E}">
        <p14:creationId xmlns:p14="http://schemas.microsoft.com/office/powerpoint/2010/main" val="18918789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152401"/>
            <a:ext cx="6870700" cy="847725"/>
          </a:xfrm>
        </p:spPr>
        <p:txBody>
          <a:bodyPr rtlCol="0">
            <a:normAutofit/>
          </a:bodyPr>
          <a:lstStyle/>
          <a:p>
            <a:pPr>
              <a:lnSpc>
                <a:spcPct val="80000"/>
              </a:lnSpc>
              <a:defRPr/>
            </a:pPr>
            <a:r>
              <a:rPr lang="en-US" dirty="0" smtClean="0">
                <a:solidFill>
                  <a:schemeClr val="bg2">
                    <a:lumMod val="50000"/>
                  </a:schemeClr>
                </a:solidFill>
              </a:rPr>
              <a:t>TNM system</a:t>
            </a:r>
          </a:p>
        </p:txBody>
      </p:sp>
      <p:sp>
        <p:nvSpPr>
          <p:cNvPr id="73731" name="Rectangle 3"/>
          <p:cNvSpPr>
            <a:spLocks noGrp="1" noChangeArrowheads="1"/>
          </p:cNvSpPr>
          <p:nvPr>
            <p:ph idx="1"/>
          </p:nvPr>
        </p:nvSpPr>
        <p:spPr>
          <a:xfrm>
            <a:off x="2209800" y="1500188"/>
            <a:ext cx="7696200" cy="3986212"/>
          </a:xfrm>
        </p:spPr>
        <p:txBody>
          <a:bodyPr rtlCol="0">
            <a:normAutofit/>
          </a:bodyPr>
          <a:lstStyle/>
          <a:p>
            <a:pPr>
              <a:lnSpc>
                <a:spcPct val="80000"/>
              </a:lnSpc>
              <a:buNone/>
              <a:defRPr/>
            </a:pPr>
            <a:endParaRPr lang="en-US" dirty="0">
              <a:solidFill>
                <a:schemeClr val="bg2">
                  <a:lumMod val="50000"/>
                </a:schemeClr>
              </a:solidFill>
            </a:endParaRPr>
          </a:p>
          <a:p>
            <a:pPr>
              <a:lnSpc>
                <a:spcPct val="80000"/>
              </a:lnSpc>
              <a:buNone/>
              <a:defRPr/>
            </a:pPr>
            <a:r>
              <a:rPr lang="en-US" dirty="0">
                <a:solidFill>
                  <a:schemeClr val="bg2">
                    <a:lumMod val="50000"/>
                  </a:schemeClr>
                </a:solidFill>
              </a:rPr>
              <a:t> T – primary </a:t>
            </a:r>
            <a:r>
              <a:rPr lang="en-US" dirty="0" err="1">
                <a:solidFill>
                  <a:schemeClr val="bg2">
                    <a:lumMod val="50000"/>
                  </a:schemeClr>
                </a:solidFill>
              </a:rPr>
              <a:t>tumour</a:t>
            </a:r>
            <a:r>
              <a:rPr lang="en-US" dirty="0">
                <a:solidFill>
                  <a:schemeClr val="bg2">
                    <a:lumMod val="50000"/>
                  </a:schemeClr>
                </a:solidFill>
              </a:rPr>
              <a:t> ( T0,Tis,T1,T2,T3,T4)</a:t>
            </a:r>
          </a:p>
          <a:p>
            <a:pPr>
              <a:lnSpc>
                <a:spcPct val="80000"/>
              </a:lnSpc>
              <a:buNone/>
              <a:defRPr/>
            </a:pPr>
            <a:r>
              <a:rPr lang="en-US" dirty="0">
                <a:solidFill>
                  <a:schemeClr val="bg2">
                    <a:lumMod val="50000"/>
                  </a:schemeClr>
                </a:solidFill>
              </a:rPr>
              <a:t> N – regional lymph node ( N0,N1,N2, N3)</a:t>
            </a:r>
          </a:p>
          <a:p>
            <a:pPr>
              <a:lnSpc>
                <a:spcPct val="80000"/>
              </a:lnSpc>
              <a:buNone/>
              <a:defRPr/>
            </a:pPr>
            <a:r>
              <a:rPr lang="en-US" dirty="0">
                <a:solidFill>
                  <a:schemeClr val="bg2">
                    <a:lumMod val="50000"/>
                  </a:schemeClr>
                </a:solidFill>
              </a:rPr>
              <a:t> M – metastases( M0,M1)</a:t>
            </a:r>
          </a:p>
          <a:p>
            <a:pPr>
              <a:lnSpc>
                <a:spcPct val="80000"/>
              </a:lnSpc>
              <a:buNone/>
              <a:defRPr/>
            </a:pPr>
            <a:endParaRPr lang="en-US" dirty="0">
              <a:solidFill>
                <a:schemeClr val="bg2">
                  <a:lumMod val="50000"/>
                </a:schemeClr>
              </a:solidFill>
            </a:endParaRPr>
          </a:p>
          <a:p>
            <a:pPr>
              <a:lnSpc>
                <a:spcPct val="80000"/>
              </a:lnSpc>
              <a:buNone/>
              <a:defRPr/>
            </a:pPr>
            <a:endParaRPr lang="en-US" dirty="0">
              <a:solidFill>
                <a:schemeClr val="bg2">
                  <a:lumMod val="50000"/>
                </a:schemeClr>
              </a:solidFill>
            </a:endParaRPr>
          </a:p>
        </p:txBody>
      </p:sp>
    </p:spTree>
    <p:extLst>
      <p:ext uri="{BB962C8B-B14F-4D97-AF65-F5344CB8AC3E}">
        <p14:creationId xmlns:p14="http://schemas.microsoft.com/office/powerpoint/2010/main" val="101785846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i="1" dirty="0" smtClean="0">
                <a:solidFill>
                  <a:schemeClr val="bg2">
                    <a:lumMod val="50000"/>
                  </a:schemeClr>
                </a:solidFill>
              </a:rPr>
              <a:t>AJC</a:t>
            </a:r>
            <a:endParaRPr lang="en-US" dirty="0" smtClean="0"/>
          </a:p>
        </p:txBody>
      </p:sp>
      <p:sp>
        <p:nvSpPr>
          <p:cNvPr id="3" name="Content Placeholder 2"/>
          <p:cNvSpPr>
            <a:spLocks noGrp="1"/>
          </p:cNvSpPr>
          <p:nvPr>
            <p:ph idx="1"/>
          </p:nvPr>
        </p:nvSpPr>
        <p:spPr/>
        <p:txBody>
          <a:bodyPr rtlCol="0">
            <a:normAutofit/>
          </a:bodyPr>
          <a:lstStyle/>
          <a:p>
            <a:pPr>
              <a:lnSpc>
                <a:spcPct val="80000"/>
              </a:lnSpc>
              <a:buNone/>
              <a:defRPr/>
            </a:pPr>
            <a:r>
              <a:rPr lang="en-US" dirty="0" smtClean="0">
                <a:solidFill>
                  <a:schemeClr val="bg2">
                    <a:lumMod val="50000"/>
                  </a:schemeClr>
                </a:solidFill>
              </a:rPr>
              <a:t>divides </a:t>
            </a:r>
            <a:r>
              <a:rPr lang="en-US" dirty="0">
                <a:solidFill>
                  <a:schemeClr val="bg2">
                    <a:lumMod val="50000"/>
                  </a:schemeClr>
                </a:solidFill>
              </a:rPr>
              <a:t>all cancers into stages 0 – IV</a:t>
            </a:r>
          </a:p>
          <a:p>
            <a:pPr>
              <a:lnSpc>
                <a:spcPct val="80000"/>
              </a:lnSpc>
              <a:buNone/>
              <a:defRPr/>
            </a:pPr>
            <a:r>
              <a:rPr lang="en-US" dirty="0">
                <a:solidFill>
                  <a:schemeClr val="bg2">
                    <a:lumMod val="50000"/>
                  </a:schemeClr>
                </a:solidFill>
              </a:rPr>
              <a:t>  </a:t>
            </a:r>
          </a:p>
          <a:p>
            <a:pPr>
              <a:lnSpc>
                <a:spcPct val="80000"/>
              </a:lnSpc>
              <a:buNone/>
              <a:defRPr/>
            </a:pPr>
            <a:r>
              <a:rPr lang="en-US" dirty="0" smtClean="0">
                <a:solidFill>
                  <a:schemeClr val="bg2">
                    <a:lumMod val="50000"/>
                  </a:schemeClr>
                </a:solidFill>
              </a:rPr>
              <a:t>incorporating </a:t>
            </a:r>
            <a:r>
              <a:rPr lang="en-US" dirty="0">
                <a:solidFill>
                  <a:schemeClr val="bg2">
                    <a:lumMod val="50000"/>
                  </a:schemeClr>
                </a:solidFill>
              </a:rPr>
              <a:t>size of the lesion, </a:t>
            </a:r>
            <a:endParaRPr lang="en-US" dirty="0" smtClean="0">
              <a:solidFill>
                <a:schemeClr val="bg2">
                  <a:lumMod val="50000"/>
                </a:schemeClr>
              </a:solidFill>
            </a:endParaRPr>
          </a:p>
          <a:p>
            <a:pPr>
              <a:lnSpc>
                <a:spcPct val="80000"/>
              </a:lnSpc>
              <a:buNone/>
              <a:defRPr/>
            </a:pPr>
            <a:r>
              <a:rPr lang="en-US" dirty="0" smtClean="0">
                <a:solidFill>
                  <a:schemeClr val="bg2">
                    <a:lumMod val="50000"/>
                  </a:schemeClr>
                </a:solidFill>
              </a:rPr>
              <a:t>nodal </a:t>
            </a:r>
            <a:r>
              <a:rPr lang="en-US" dirty="0">
                <a:solidFill>
                  <a:schemeClr val="bg2">
                    <a:lumMod val="50000"/>
                  </a:schemeClr>
                </a:solidFill>
              </a:rPr>
              <a:t>spread and </a:t>
            </a:r>
            <a:endParaRPr lang="en-US" dirty="0" smtClean="0">
              <a:solidFill>
                <a:schemeClr val="bg2">
                  <a:lumMod val="50000"/>
                </a:schemeClr>
              </a:solidFill>
            </a:endParaRPr>
          </a:p>
          <a:p>
            <a:pPr>
              <a:lnSpc>
                <a:spcPct val="80000"/>
              </a:lnSpc>
              <a:buNone/>
              <a:defRPr/>
            </a:pPr>
            <a:r>
              <a:rPr lang="en-US" dirty="0" smtClean="0">
                <a:solidFill>
                  <a:schemeClr val="bg2">
                    <a:lumMod val="50000"/>
                  </a:schemeClr>
                </a:solidFill>
              </a:rPr>
              <a:t>distant metastasis</a:t>
            </a:r>
            <a:endParaRPr lang="en-US" dirty="0"/>
          </a:p>
        </p:txBody>
      </p:sp>
    </p:spTree>
    <p:extLst>
      <p:ext uri="{BB962C8B-B14F-4D97-AF65-F5344CB8AC3E}">
        <p14:creationId xmlns:p14="http://schemas.microsoft.com/office/powerpoint/2010/main" val="28806073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271588" y="188913"/>
            <a:ext cx="8604251" cy="755650"/>
          </a:xfrm>
        </p:spPr>
        <p:txBody>
          <a:bodyPr rtlCol="0">
            <a:normAutofit/>
          </a:bodyPr>
          <a:lstStyle/>
          <a:p>
            <a:pPr>
              <a:defRPr/>
            </a:pPr>
            <a:r>
              <a:rPr lang="en-US" sz="4000">
                <a:solidFill>
                  <a:schemeClr val="bg2">
                    <a:lumMod val="50000"/>
                  </a:schemeClr>
                </a:solidFill>
              </a:rPr>
              <a:t>Staging of Malignant Neoplasms</a:t>
            </a:r>
          </a:p>
        </p:txBody>
      </p:sp>
      <p:sp>
        <p:nvSpPr>
          <p:cNvPr id="114691" name="Rectangle 3"/>
          <p:cNvSpPr>
            <a:spLocks noGrp="1" noChangeArrowheads="1"/>
          </p:cNvSpPr>
          <p:nvPr>
            <p:ph type="body" sz="half" idx="1"/>
          </p:nvPr>
        </p:nvSpPr>
        <p:spPr>
          <a:xfrm>
            <a:off x="1524001" y="836614"/>
            <a:ext cx="6215063" cy="6021387"/>
          </a:xfrm>
        </p:spPr>
        <p:txBody>
          <a:bodyPr rtlCol="0">
            <a:normAutofit fontScale="92500" lnSpcReduction="10000"/>
          </a:bodyPr>
          <a:lstStyle/>
          <a:p>
            <a:pPr>
              <a:lnSpc>
                <a:spcPct val="80000"/>
              </a:lnSpc>
              <a:defRPr/>
            </a:pPr>
            <a:r>
              <a:rPr lang="en-US" sz="2400" b="1" dirty="0" err="1">
                <a:solidFill>
                  <a:schemeClr val="bg2">
                    <a:lumMod val="50000"/>
                  </a:schemeClr>
                </a:solidFill>
              </a:rPr>
              <a:t>Tis</a:t>
            </a:r>
            <a:r>
              <a:rPr lang="en-US" sz="2400" b="1" dirty="0">
                <a:solidFill>
                  <a:schemeClr val="bg2">
                    <a:lumMod val="50000"/>
                  </a:schemeClr>
                </a:solidFill>
              </a:rPr>
              <a:t> 	-     In situ, non-invasive </a:t>
            </a:r>
          </a:p>
          <a:p>
            <a:pPr>
              <a:lnSpc>
                <a:spcPct val="80000"/>
              </a:lnSpc>
              <a:defRPr/>
            </a:pPr>
            <a:r>
              <a:rPr lang="en-US" sz="2400" b="1" dirty="0">
                <a:solidFill>
                  <a:schemeClr val="bg2">
                    <a:lumMod val="50000"/>
                  </a:schemeClr>
                </a:solidFill>
              </a:rPr>
              <a:t>T1 	      Small, minimally invasive within              </a:t>
            </a:r>
          </a:p>
          <a:p>
            <a:pPr>
              <a:lnSpc>
                <a:spcPct val="80000"/>
              </a:lnSpc>
              <a:buNone/>
              <a:defRPr/>
            </a:pPr>
            <a:r>
              <a:rPr lang="en-US" sz="2400" b="1" dirty="0">
                <a:solidFill>
                  <a:schemeClr val="bg2">
                    <a:lumMod val="50000"/>
                  </a:schemeClr>
                </a:solidFill>
              </a:rPr>
              <a:t>                       primary   organ site </a:t>
            </a:r>
          </a:p>
          <a:p>
            <a:pPr>
              <a:lnSpc>
                <a:spcPct val="80000"/>
              </a:lnSpc>
              <a:defRPr/>
            </a:pPr>
            <a:r>
              <a:rPr lang="en-US" sz="2400" b="1" dirty="0">
                <a:solidFill>
                  <a:schemeClr val="bg2">
                    <a:lumMod val="50000"/>
                  </a:schemeClr>
                </a:solidFill>
              </a:rPr>
              <a:t>T2 	      Larger, more invasive within the</a:t>
            </a:r>
          </a:p>
          <a:p>
            <a:pPr>
              <a:lnSpc>
                <a:spcPct val="80000"/>
              </a:lnSpc>
              <a:buNone/>
              <a:defRPr/>
            </a:pPr>
            <a:r>
              <a:rPr lang="en-US" sz="2400" b="1" dirty="0">
                <a:solidFill>
                  <a:schemeClr val="bg2">
                    <a:lumMod val="50000"/>
                  </a:schemeClr>
                </a:solidFill>
              </a:rPr>
              <a:t>                     primary organ site </a:t>
            </a:r>
          </a:p>
          <a:p>
            <a:pPr>
              <a:lnSpc>
                <a:spcPct val="80000"/>
              </a:lnSpc>
              <a:defRPr/>
            </a:pPr>
            <a:r>
              <a:rPr lang="en-US" sz="2400" b="1" dirty="0">
                <a:solidFill>
                  <a:schemeClr val="bg2">
                    <a:lumMod val="50000"/>
                  </a:schemeClr>
                </a:solidFill>
              </a:rPr>
              <a:t>T3 	      Larger and/or invasive beyond </a:t>
            </a:r>
          </a:p>
          <a:p>
            <a:pPr>
              <a:lnSpc>
                <a:spcPct val="80000"/>
              </a:lnSpc>
              <a:buNone/>
              <a:defRPr/>
            </a:pPr>
            <a:r>
              <a:rPr lang="en-US" sz="2400" b="1" dirty="0">
                <a:solidFill>
                  <a:schemeClr val="bg2">
                    <a:lumMod val="50000"/>
                  </a:schemeClr>
                </a:solidFill>
              </a:rPr>
              <a:t>                       margins   of primary organ site</a:t>
            </a:r>
          </a:p>
          <a:p>
            <a:pPr>
              <a:lnSpc>
                <a:spcPct val="80000"/>
              </a:lnSpc>
              <a:defRPr/>
            </a:pPr>
            <a:r>
              <a:rPr lang="en-US" sz="2400" b="1" dirty="0">
                <a:solidFill>
                  <a:schemeClr val="bg2">
                    <a:lumMod val="50000"/>
                  </a:schemeClr>
                </a:solidFill>
              </a:rPr>
              <a:t>T4 	      Very large and/or very invasive, </a:t>
            </a:r>
          </a:p>
          <a:p>
            <a:pPr>
              <a:lnSpc>
                <a:spcPct val="80000"/>
              </a:lnSpc>
              <a:buNone/>
              <a:defRPr/>
            </a:pPr>
            <a:r>
              <a:rPr lang="en-US" sz="2400" b="1" dirty="0">
                <a:solidFill>
                  <a:schemeClr val="bg2">
                    <a:lumMod val="50000"/>
                  </a:schemeClr>
                </a:solidFill>
              </a:rPr>
              <a:t>                          spread   to adjacent organs </a:t>
            </a:r>
          </a:p>
          <a:p>
            <a:pPr>
              <a:lnSpc>
                <a:spcPct val="80000"/>
              </a:lnSpc>
              <a:defRPr/>
            </a:pPr>
            <a:r>
              <a:rPr lang="en-US" sz="2400" b="1" dirty="0">
                <a:solidFill>
                  <a:schemeClr val="bg2">
                    <a:lumMod val="50000"/>
                  </a:schemeClr>
                </a:solidFill>
              </a:rPr>
              <a:t>N0 	      No lymph node involvement </a:t>
            </a:r>
          </a:p>
          <a:p>
            <a:pPr>
              <a:lnSpc>
                <a:spcPct val="80000"/>
              </a:lnSpc>
              <a:defRPr/>
            </a:pPr>
            <a:r>
              <a:rPr lang="en-US" sz="2400" b="1" dirty="0">
                <a:solidFill>
                  <a:schemeClr val="bg2">
                    <a:lumMod val="50000"/>
                  </a:schemeClr>
                </a:solidFill>
              </a:rPr>
              <a:t>N1 	      Regional lymph node involvement </a:t>
            </a:r>
          </a:p>
          <a:p>
            <a:pPr>
              <a:lnSpc>
                <a:spcPct val="80000"/>
              </a:lnSpc>
              <a:defRPr/>
            </a:pPr>
            <a:r>
              <a:rPr lang="en-US" sz="2400" b="1" dirty="0">
                <a:solidFill>
                  <a:schemeClr val="bg2">
                    <a:lumMod val="50000"/>
                  </a:schemeClr>
                </a:solidFill>
              </a:rPr>
              <a:t>N2 	      Extensive regional LN </a:t>
            </a:r>
          </a:p>
          <a:p>
            <a:pPr>
              <a:lnSpc>
                <a:spcPct val="80000"/>
              </a:lnSpc>
              <a:buNone/>
              <a:defRPr/>
            </a:pPr>
            <a:r>
              <a:rPr lang="en-US" sz="2400" b="1" dirty="0">
                <a:solidFill>
                  <a:schemeClr val="bg2">
                    <a:lumMod val="50000"/>
                  </a:schemeClr>
                </a:solidFill>
              </a:rPr>
              <a:t>                        involvement </a:t>
            </a:r>
          </a:p>
          <a:p>
            <a:pPr>
              <a:lnSpc>
                <a:spcPct val="80000"/>
              </a:lnSpc>
              <a:defRPr/>
            </a:pPr>
            <a:r>
              <a:rPr lang="en-US" sz="2400" b="1" dirty="0">
                <a:solidFill>
                  <a:srgbClr val="FF0000"/>
                </a:solidFill>
              </a:rPr>
              <a:t>N3 	</a:t>
            </a:r>
            <a:r>
              <a:rPr lang="en-US" sz="2400" b="1" dirty="0">
                <a:solidFill>
                  <a:schemeClr val="bg2">
                    <a:lumMod val="50000"/>
                  </a:schemeClr>
                </a:solidFill>
              </a:rPr>
              <a:t>      More distant LN involvement </a:t>
            </a:r>
          </a:p>
          <a:p>
            <a:pPr>
              <a:lnSpc>
                <a:spcPct val="80000"/>
              </a:lnSpc>
              <a:defRPr/>
            </a:pPr>
            <a:r>
              <a:rPr lang="en-US" sz="2400" b="1" dirty="0">
                <a:solidFill>
                  <a:srgbClr val="FF0000"/>
                </a:solidFill>
              </a:rPr>
              <a:t>M0 </a:t>
            </a:r>
            <a:r>
              <a:rPr lang="en-US" sz="2400" b="1" dirty="0">
                <a:solidFill>
                  <a:schemeClr val="bg2">
                    <a:lumMod val="50000"/>
                  </a:schemeClr>
                </a:solidFill>
              </a:rPr>
              <a:t>	      No distant metastases </a:t>
            </a:r>
          </a:p>
          <a:p>
            <a:pPr>
              <a:lnSpc>
                <a:spcPct val="80000"/>
              </a:lnSpc>
              <a:defRPr/>
            </a:pPr>
            <a:r>
              <a:rPr lang="en-US" sz="2000" b="1" dirty="0">
                <a:solidFill>
                  <a:srgbClr val="FF0000"/>
                </a:solidFill>
              </a:rPr>
              <a:t>M1 	</a:t>
            </a:r>
            <a:r>
              <a:rPr lang="en-US" sz="2000" b="1" dirty="0">
                <a:solidFill>
                  <a:schemeClr val="bg2">
                    <a:lumMod val="50000"/>
                  </a:schemeClr>
                </a:solidFill>
              </a:rPr>
              <a:t>      </a:t>
            </a:r>
            <a:r>
              <a:rPr lang="en-US" sz="2400" b="1" dirty="0">
                <a:solidFill>
                  <a:schemeClr val="bg2">
                    <a:lumMod val="50000"/>
                  </a:schemeClr>
                </a:solidFill>
              </a:rPr>
              <a:t>Distant metastases present</a:t>
            </a:r>
          </a:p>
        </p:txBody>
      </p:sp>
    </p:spTree>
    <p:extLst>
      <p:ext uri="{BB962C8B-B14F-4D97-AF65-F5344CB8AC3E}">
        <p14:creationId xmlns:p14="http://schemas.microsoft.com/office/powerpoint/2010/main" val="32989165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4"/>
          <p:cNvSpPr>
            <a:spLocks noGrp="1"/>
          </p:cNvSpPr>
          <p:nvPr>
            <p:ph type="title"/>
          </p:nvPr>
        </p:nvSpPr>
        <p:spPr>
          <a:xfrm>
            <a:off x="2209800" y="152400"/>
            <a:ext cx="6870700" cy="1062038"/>
          </a:xfrm>
        </p:spPr>
        <p:txBody>
          <a:bodyPr rtlCol="0">
            <a:normAutofit/>
          </a:bodyPr>
          <a:lstStyle/>
          <a:p>
            <a:pPr>
              <a:defRPr/>
            </a:pPr>
            <a:r>
              <a:rPr lang="en-US" sz="3600" dirty="0">
                <a:solidFill>
                  <a:schemeClr val="bg2">
                    <a:lumMod val="50000"/>
                  </a:schemeClr>
                </a:solidFill>
              </a:rPr>
              <a:t>METHODS OF DIAGNOSIS</a:t>
            </a:r>
          </a:p>
        </p:txBody>
      </p:sp>
      <p:sp>
        <p:nvSpPr>
          <p:cNvPr id="144387" name="Content Placeholder 5"/>
          <p:cNvSpPr>
            <a:spLocks noGrp="1"/>
          </p:cNvSpPr>
          <p:nvPr>
            <p:ph idx="1"/>
          </p:nvPr>
        </p:nvSpPr>
        <p:spPr>
          <a:xfrm>
            <a:off x="2209801" y="1828800"/>
            <a:ext cx="8101013" cy="4529138"/>
          </a:xfrm>
        </p:spPr>
        <p:txBody>
          <a:bodyPr rtlCol="0">
            <a:normAutofit/>
          </a:bodyPr>
          <a:lstStyle/>
          <a:p>
            <a:pPr>
              <a:defRPr/>
            </a:pPr>
            <a:r>
              <a:rPr lang="en-US" dirty="0" smtClean="0">
                <a:solidFill>
                  <a:schemeClr val="bg2">
                    <a:lumMod val="50000"/>
                  </a:schemeClr>
                </a:solidFill>
              </a:rPr>
              <a:t>Cytological and </a:t>
            </a:r>
            <a:r>
              <a:rPr lang="en-US" dirty="0" err="1" smtClean="0">
                <a:solidFill>
                  <a:schemeClr val="bg2">
                    <a:lumMod val="50000"/>
                  </a:schemeClr>
                </a:solidFill>
              </a:rPr>
              <a:t>Histopathological</a:t>
            </a:r>
            <a:r>
              <a:rPr lang="en-US" dirty="0" smtClean="0">
                <a:solidFill>
                  <a:schemeClr val="bg2">
                    <a:lumMod val="50000"/>
                  </a:schemeClr>
                </a:solidFill>
              </a:rPr>
              <a:t> techniques </a:t>
            </a:r>
          </a:p>
          <a:p>
            <a:pPr>
              <a:defRPr/>
            </a:pPr>
            <a:r>
              <a:rPr lang="en-US" dirty="0" err="1" smtClean="0">
                <a:solidFill>
                  <a:schemeClr val="bg2">
                    <a:lumMod val="50000"/>
                  </a:schemeClr>
                </a:solidFill>
              </a:rPr>
              <a:t>Immunocytochemistry</a:t>
            </a:r>
            <a:r>
              <a:rPr lang="en-US" dirty="0" smtClean="0">
                <a:solidFill>
                  <a:schemeClr val="bg2">
                    <a:lumMod val="50000"/>
                  </a:schemeClr>
                </a:solidFill>
              </a:rPr>
              <a:t> &amp; </a:t>
            </a:r>
            <a:r>
              <a:rPr lang="en-US" dirty="0" err="1" smtClean="0">
                <a:solidFill>
                  <a:schemeClr val="bg2">
                    <a:lumMod val="50000"/>
                  </a:schemeClr>
                </a:solidFill>
              </a:rPr>
              <a:t>immunohistochemistry</a:t>
            </a:r>
            <a:r>
              <a:rPr lang="en-US" dirty="0" smtClean="0">
                <a:solidFill>
                  <a:schemeClr val="bg2">
                    <a:lumMod val="50000"/>
                  </a:schemeClr>
                </a:solidFill>
              </a:rPr>
              <a:t> </a:t>
            </a:r>
          </a:p>
          <a:p>
            <a:pPr>
              <a:defRPr/>
            </a:pPr>
            <a:r>
              <a:rPr lang="en-US" dirty="0" smtClean="0">
                <a:solidFill>
                  <a:schemeClr val="bg2">
                    <a:lumMod val="50000"/>
                  </a:schemeClr>
                </a:solidFill>
              </a:rPr>
              <a:t>Molecular Diagnosis</a:t>
            </a:r>
          </a:p>
          <a:p>
            <a:pPr>
              <a:defRPr/>
            </a:pPr>
            <a:r>
              <a:rPr lang="en-US" dirty="0" smtClean="0">
                <a:solidFill>
                  <a:schemeClr val="bg2">
                    <a:lumMod val="50000"/>
                  </a:schemeClr>
                </a:solidFill>
              </a:rPr>
              <a:t> Flow </a:t>
            </a:r>
            <a:r>
              <a:rPr lang="en-US" dirty="0" err="1" smtClean="0">
                <a:solidFill>
                  <a:schemeClr val="bg2">
                    <a:lumMod val="50000"/>
                  </a:schemeClr>
                </a:solidFill>
              </a:rPr>
              <a:t>cytometry</a:t>
            </a:r>
            <a:endParaRPr lang="en-US" dirty="0" smtClean="0">
              <a:solidFill>
                <a:schemeClr val="bg2">
                  <a:lumMod val="50000"/>
                </a:schemeClr>
              </a:solidFill>
            </a:endParaRPr>
          </a:p>
          <a:p>
            <a:pPr>
              <a:defRPr/>
            </a:pPr>
            <a:r>
              <a:rPr lang="en-US" dirty="0" smtClean="0">
                <a:solidFill>
                  <a:schemeClr val="bg2">
                    <a:lumMod val="50000"/>
                  </a:schemeClr>
                </a:solidFill>
              </a:rPr>
              <a:t>  </a:t>
            </a:r>
            <a:r>
              <a:rPr lang="en-US" dirty="0" err="1" smtClean="0">
                <a:solidFill>
                  <a:schemeClr val="bg2">
                    <a:lumMod val="50000"/>
                  </a:schemeClr>
                </a:solidFill>
              </a:rPr>
              <a:t>Tumour</a:t>
            </a:r>
            <a:r>
              <a:rPr lang="en-US" dirty="0" smtClean="0">
                <a:solidFill>
                  <a:schemeClr val="bg2">
                    <a:lumMod val="50000"/>
                  </a:schemeClr>
                </a:solidFill>
              </a:rPr>
              <a:t> markers</a:t>
            </a:r>
          </a:p>
        </p:txBody>
      </p:sp>
    </p:spTree>
    <p:extLst>
      <p:ext uri="{BB962C8B-B14F-4D97-AF65-F5344CB8AC3E}">
        <p14:creationId xmlns:p14="http://schemas.microsoft.com/office/powerpoint/2010/main" val="18105702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09800" y="152400"/>
            <a:ext cx="6870700" cy="1189038"/>
          </a:xfrm>
        </p:spPr>
        <p:txBody>
          <a:bodyPr rtlCol="0">
            <a:normAutofit/>
          </a:bodyPr>
          <a:lstStyle/>
          <a:p>
            <a:pPr>
              <a:defRPr/>
            </a:pPr>
            <a:r>
              <a:rPr lang="en-US" smtClean="0">
                <a:solidFill>
                  <a:schemeClr val="bg2">
                    <a:lumMod val="50000"/>
                  </a:schemeClr>
                </a:solidFill>
              </a:rPr>
              <a:t>Tumour markers</a:t>
            </a:r>
          </a:p>
        </p:txBody>
      </p:sp>
      <p:sp>
        <p:nvSpPr>
          <p:cNvPr id="89091" name="Rectangle 3"/>
          <p:cNvSpPr>
            <a:spLocks noGrp="1" noChangeArrowheads="1"/>
          </p:cNvSpPr>
          <p:nvPr>
            <p:ph idx="1"/>
          </p:nvPr>
        </p:nvSpPr>
        <p:spPr>
          <a:xfrm>
            <a:off x="1809750" y="1341439"/>
            <a:ext cx="8572500" cy="5087937"/>
          </a:xfrm>
        </p:spPr>
        <p:txBody>
          <a:bodyPr rtlCol="0">
            <a:normAutofit/>
          </a:bodyPr>
          <a:lstStyle/>
          <a:p>
            <a:pPr>
              <a:lnSpc>
                <a:spcPct val="80000"/>
              </a:lnSpc>
              <a:buNone/>
              <a:defRPr/>
            </a:pPr>
            <a:r>
              <a:rPr lang="en-US" dirty="0" smtClean="0">
                <a:solidFill>
                  <a:schemeClr val="bg2">
                    <a:lumMod val="50000"/>
                  </a:schemeClr>
                </a:solidFill>
              </a:rPr>
              <a:t>They are biochemical indicators of the presence of a </a:t>
            </a:r>
            <a:r>
              <a:rPr lang="en-US" dirty="0" err="1" smtClean="0">
                <a:solidFill>
                  <a:schemeClr val="bg2">
                    <a:lumMod val="50000"/>
                  </a:schemeClr>
                </a:solidFill>
              </a:rPr>
              <a:t>tumour</a:t>
            </a:r>
            <a:r>
              <a:rPr lang="en-US" dirty="0" smtClean="0">
                <a:solidFill>
                  <a:schemeClr val="bg2">
                    <a:lumMod val="50000"/>
                  </a:schemeClr>
                </a:solidFill>
              </a:rPr>
              <a:t>. Like- </a:t>
            </a:r>
          </a:p>
          <a:p>
            <a:pPr>
              <a:lnSpc>
                <a:spcPct val="80000"/>
              </a:lnSpc>
              <a:buNone/>
              <a:defRPr/>
            </a:pPr>
            <a:r>
              <a:rPr lang="en-US" dirty="0" smtClean="0">
                <a:solidFill>
                  <a:schemeClr val="bg2">
                    <a:lumMod val="50000"/>
                  </a:schemeClr>
                </a:solidFill>
              </a:rPr>
              <a:t>cell surface antigens</a:t>
            </a:r>
          </a:p>
          <a:p>
            <a:pPr>
              <a:lnSpc>
                <a:spcPct val="80000"/>
              </a:lnSpc>
              <a:buNone/>
              <a:defRPr/>
            </a:pPr>
            <a:r>
              <a:rPr lang="en-US" dirty="0" err="1" smtClean="0">
                <a:solidFill>
                  <a:schemeClr val="bg2">
                    <a:lumMod val="50000"/>
                  </a:schemeClr>
                </a:solidFill>
              </a:rPr>
              <a:t>cytoplasmic</a:t>
            </a:r>
            <a:r>
              <a:rPr lang="en-US" dirty="0" smtClean="0">
                <a:solidFill>
                  <a:schemeClr val="bg2">
                    <a:lumMod val="50000"/>
                  </a:schemeClr>
                </a:solidFill>
              </a:rPr>
              <a:t> proteins</a:t>
            </a:r>
          </a:p>
          <a:p>
            <a:pPr>
              <a:lnSpc>
                <a:spcPct val="80000"/>
              </a:lnSpc>
              <a:buNone/>
              <a:defRPr/>
            </a:pPr>
            <a:r>
              <a:rPr lang="en-US" dirty="0" smtClean="0">
                <a:solidFill>
                  <a:schemeClr val="bg2">
                    <a:lumMod val="50000"/>
                  </a:schemeClr>
                </a:solidFill>
              </a:rPr>
              <a:t>enzymes</a:t>
            </a:r>
          </a:p>
          <a:p>
            <a:pPr>
              <a:lnSpc>
                <a:spcPct val="80000"/>
              </a:lnSpc>
              <a:buNone/>
              <a:defRPr/>
            </a:pPr>
            <a:r>
              <a:rPr lang="en-US" dirty="0" smtClean="0">
                <a:solidFill>
                  <a:schemeClr val="bg2">
                    <a:lumMod val="50000"/>
                  </a:schemeClr>
                </a:solidFill>
              </a:rPr>
              <a:t> hormones</a:t>
            </a:r>
          </a:p>
          <a:p>
            <a:pPr>
              <a:lnSpc>
                <a:spcPct val="80000"/>
              </a:lnSpc>
              <a:defRPr/>
            </a:pPr>
            <a:r>
              <a:rPr lang="en-US" smtClean="0">
                <a:solidFill>
                  <a:schemeClr val="bg2">
                    <a:lumMod val="50000"/>
                  </a:schemeClr>
                </a:solidFill>
              </a:rPr>
              <a:t>Useful in </a:t>
            </a:r>
            <a:endParaRPr lang="en-US" dirty="0" smtClean="0">
              <a:solidFill>
                <a:schemeClr val="bg2">
                  <a:lumMod val="50000"/>
                </a:schemeClr>
              </a:solidFill>
            </a:endParaRPr>
          </a:p>
          <a:p>
            <a:pPr>
              <a:lnSpc>
                <a:spcPct val="80000"/>
              </a:lnSpc>
              <a:buNone/>
              <a:defRPr/>
            </a:pPr>
            <a:r>
              <a:rPr lang="en-US" dirty="0" smtClean="0">
                <a:solidFill>
                  <a:schemeClr val="bg2">
                    <a:lumMod val="50000"/>
                  </a:schemeClr>
                </a:solidFill>
              </a:rPr>
              <a:t>   </a:t>
            </a:r>
            <a:r>
              <a:rPr lang="en-US" dirty="0">
                <a:solidFill>
                  <a:schemeClr val="bg2">
                    <a:lumMod val="50000"/>
                  </a:schemeClr>
                </a:solidFill>
              </a:rPr>
              <a:t> </a:t>
            </a:r>
            <a:r>
              <a:rPr lang="en-US" dirty="0" smtClean="0">
                <a:solidFill>
                  <a:schemeClr val="bg2">
                    <a:lumMod val="50000"/>
                  </a:schemeClr>
                </a:solidFill>
              </a:rPr>
              <a:t>  supporting the diagnosis</a:t>
            </a:r>
          </a:p>
          <a:p>
            <a:pPr>
              <a:lnSpc>
                <a:spcPct val="80000"/>
              </a:lnSpc>
              <a:buNone/>
              <a:defRPr/>
            </a:pPr>
            <a:r>
              <a:rPr lang="en-US" dirty="0" smtClean="0">
                <a:solidFill>
                  <a:schemeClr val="bg2">
                    <a:lumMod val="50000"/>
                  </a:schemeClr>
                </a:solidFill>
              </a:rPr>
              <a:t>   </a:t>
            </a:r>
            <a:r>
              <a:rPr lang="en-US" dirty="0">
                <a:solidFill>
                  <a:schemeClr val="bg2">
                    <a:lumMod val="50000"/>
                  </a:schemeClr>
                </a:solidFill>
              </a:rPr>
              <a:t> </a:t>
            </a:r>
            <a:r>
              <a:rPr lang="en-US" dirty="0" smtClean="0">
                <a:solidFill>
                  <a:schemeClr val="bg2">
                    <a:lumMod val="50000"/>
                  </a:schemeClr>
                </a:solidFill>
              </a:rPr>
              <a:t>  prognosis </a:t>
            </a:r>
          </a:p>
          <a:p>
            <a:pPr>
              <a:lnSpc>
                <a:spcPct val="80000"/>
              </a:lnSpc>
              <a:buNone/>
              <a:defRPr/>
            </a:pPr>
            <a:r>
              <a:rPr lang="en-US" dirty="0" smtClean="0">
                <a:solidFill>
                  <a:schemeClr val="bg2">
                    <a:lumMod val="50000"/>
                  </a:schemeClr>
                </a:solidFill>
              </a:rPr>
              <a:t>                      </a:t>
            </a:r>
          </a:p>
        </p:txBody>
      </p:sp>
    </p:spTree>
    <p:extLst>
      <p:ext uri="{BB962C8B-B14F-4D97-AF65-F5344CB8AC3E}">
        <p14:creationId xmlns:p14="http://schemas.microsoft.com/office/powerpoint/2010/main" val="21162324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nvPr>
        </p:nvGraphicFramePr>
        <p:xfrm>
          <a:off x="1738314" y="142876"/>
          <a:ext cx="8929687" cy="6715125"/>
        </p:xfrm>
        <a:graphic>
          <a:graphicData uri="http://schemas.openxmlformats.org/drawingml/2006/table">
            <a:tbl>
              <a:tblPr firstRow="1" bandRow="1">
                <a:tableStyleId>{5C22544A-7EE6-4342-B048-85BDC9FD1C3A}</a:tableStyleId>
              </a:tblPr>
              <a:tblGrid>
                <a:gridCol w="3357574"/>
                <a:gridCol w="5572113"/>
              </a:tblGrid>
              <a:tr h="12042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folHlink"/>
                          </a:solidFill>
                          <a:effectLst/>
                          <a:latin typeface="+mn-lt"/>
                          <a:cs typeface="Arial" charset="0"/>
                        </a:rPr>
                        <a:t>Markers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folHlink"/>
                          </a:solidFill>
                          <a:effectLst/>
                          <a:latin typeface="+mn-lt"/>
                          <a:cs typeface="Arial" charset="0"/>
                        </a:rPr>
                        <a:t>Associated cancers</a:t>
                      </a:r>
                    </a:p>
                  </a:txBody>
                  <a:tcPr horzOverflow="overflow"/>
                </a:tc>
              </a:tr>
              <a:tr h="91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folHlink"/>
                          </a:solidFill>
                          <a:effectLst/>
                          <a:latin typeface="+mn-lt"/>
                          <a:cs typeface="Arial" charset="0"/>
                        </a:rPr>
                        <a:t>HORMONES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folHlink"/>
                        </a:solidFill>
                        <a:effectLst/>
                        <a:latin typeface="+mn-lt"/>
                        <a:cs typeface="Arial" charset="0"/>
                      </a:endParaRPr>
                    </a:p>
                  </a:txBody>
                  <a:tcPr horzOverflow="overflow"/>
                </a:tc>
              </a:tr>
              <a:tr h="91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lumMod val="50000"/>
                            </a:schemeClr>
                          </a:solidFill>
                          <a:effectLst/>
                          <a:latin typeface="+mn-lt"/>
                          <a:cs typeface="Arial" charset="0"/>
                        </a:rPr>
                        <a:t>Human chorionic </a:t>
                      </a:r>
                      <a:r>
                        <a:rPr kumimoji="0" lang="en-US" sz="2400" b="1" i="0" u="none" strike="noStrike" cap="none" normalizeH="0" baseline="0" dirty="0" err="1" smtClean="0">
                          <a:ln>
                            <a:noFill/>
                          </a:ln>
                          <a:solidFill>
                            <a:schemeClr val="bg2">
                              <a:lumMod val="50000"/>
                            </a:schemeClr>
                          </a:solidFill>
                          <a:effectLst/>
                          <a:latin typeface="+mn-lt"/>
                          <a:cs typeface="Arial" charset="0"/>
                        </a:rPr>
                        <a:t>gonadotropin</a:t>
                      </a:r>
                      <a:endParaRPr kumimoji="0" lang="en-US" sz="2400" b="1" i="0" u="none" strike="noStrike" cap="none" normalizeH="0" baseline="0" dirty="0" smtClean="0">
                        <a:ln>
                          <a:noFill/>
                        </a:ln>
                        <a:solidFill>
                          <a:schemeClr val="bg2">
                            <a:lumMod val="50000"/>
                          </a:schemeClr>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bg2">
                              <a:lumMod val="50000"/>
                            </a:schemeClr>
                          </a:solidFill>
                          <a:effectLst/>
                          <a:latin typeface="+mn-lt"/>
                          <a:cs typeface="Arial" charset="0"/>
                        </a:rPr>
                        <a:t>Trophoblastic</a:t>
                      </a:r>
                      <a:r>
                        <a:rPr kumimoji="0" lang="en-US" sz="2400" b="1" i="0" u="none" strike="noStrike" cap="none" normalizeH="0" baseline="0" dirty="0" smtClean="0">
                          <a:ln>
                            <a:noFill/>
                          </a:ln>
                          <a:solidFill>
                            <a:schemeClr val="bg2">
                              <a:lumMod val="50000"/>
                            </a:schemeClr>
                          </a:solidFill>
                          <a:effectLst/>
                          <a:latin typeface="+mn-lt"/>
                          <a:cs typeface="Arial" charset="0"/>
                        </a:rPr>
                        <a:t> </a:t>
                      </a:r>
                      <a:r>
                        <a:rPr kumimoji="0" lang="en-US" sz="2400" b="1" i="0" u="none" strike="noStrike" cap="none" normalizeH="0" baseline="0" dirty="0" err="1" smtClean="0">
                          <a:ln>
                            <a:noFill/>
                          </a:ln>
                          <a:solidFill>
                            <a:schemeClr val="bg2">
                              <a:lumMod val="50000"/>
                            </a:schemeClr>
                          </a:solidFill>
                          <a:effectLst/>
                          <a:latin typeface="+mn-lt"/>
                          <a:cs typeface="Arial" charset="0"/>
                        </a:rPr>
                        <a:t>tumours</a:t>
                      </a:r>
                      <a:endParaRPr kumimoji="0" lang="en-US" sz="2400" b="1" i="0" u="none" strike="noStrike" cap="none" normalizeH="0" baseline="0" dirty="0" smtClean="0">
                        <a:ln>
                          <a:noFill/>
                        </a:ln>
                        <a:solidFill>
                          <a:schemeClr val="bg2">
                            <a:lumMod val="50000"/>
                          </a:schemeClr>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bg2">
                              <a:lumMod val="50000"/>
                            </a:schemeClr>
                          </a:solidFill>
                          <a:effectLst/>
                          <a:latin typeface="+mn-lt"/>
                          <a:cs typeface="Arial" charset="0"/>
                        </a:rPr>
                        <a:t>Nonseminomatous</a:t>
                      </a:r>
                      <a:r>
                        <a:rPr kumimoji="0" lang="en-US" sz="2400" b="1" i="0" u="none" strike="noStrike" cap="none" normalizeH="0" baseline="0" dirty="0" smtClean="0">
                          <a:ln>
                            <a:noFill/>
                          </a:ln>
                          <a:solidFill>
                            <a:schemeClr val="bg2">
                              <a:lumMod val="50000"/>
                            </a:schemeClr>
                          </a:solidFill>
                          <a:effectLst/>
                          <a:latin typeface="+mn-lt"/>
                          <a:cs typeface="Arial" charset="0"/>
                        </a:rPr>
                        <a:t> testicular tumors</a:t>
                      </a:r>
                    </a:p>
                  </a:txBody>
                  <a:tcPr horzOverflow="overflow"/>
                </a:tc>
              </a:tr>
              <a:tr h="91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bg2">
                              <a:lumMod val="50000"/>
                            </a:schemeClr>
                          </a:solidFill>
                          <a:effectLst/>
                          <a:latin typeface="+mn-lt"/>
                          <a:cs typeface="Arial" charset="0"/>
                        </a:rPr>
                        <a:t>calcitonin</a:t>
                      </a:r>
                      <a:endParaRPr kumimoji="0" lang="en-US" sz="2400" b="1" i="0" u="none" strike="noStrike" cap="none" normalizeH="0" baseline="0" dirty="0" smtClean="0">
                        <a:ln>
                          <a:noFill/>
                        </a:ln>
                        <a:solidFill>
                          <a:schemeClr val="bg2">
                            <a:lumMod val="50000"/>
                          </a:schemeClr>
                        </a:solidFill>
                        <a:effectLst/>
                        <a:latin typeface="+mn-lt"/>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bg2">
                              <a:lumMod val="50000"/>
                            </a:schemeClr>
                          </a:solidFill>
                          <a:effectLst/>
                          <a:latin typeface="+mn-lt"/>
                          <a:cs typeface="Arial" charset="0"/>
                        </a:rPr>
                        <a:t>medullary</a:t>
                      </a:r>
                      <a:r>
                        <a:rPr kumimoji="0" lang="en-US" sz="2400" b="1" i="0" u="none" strike="noStrike" cap="none" normalizeH="0" baseline="0" dirty="0" smtClean="0">
                          <a:ln>
                            <a:noFill/>
                          </a:ln>
                          <a:solidFill>
                            <a:schemeClr val="bg2">
                              <a:lumMod val="50000"/>
                            </a:schemeClr>
                          </a:solidFill>
                          <a:effectLst/>
                          <a:latin typeface="+mn-lt"/>
                          <a:cs typeface="Arial" charset="0"/>
                        </a:rPr>
                        <a:t> carcinoma of thyroid</a:t>
                      </a:r>
                    </a:p>
                  </a:txBody>
                  <a:tcPr horzOverflow="overflow"/>
                </a:tc>
              </a:tr>
              <a:tr h="91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folHlink"/>
                          </a:solidFill>
                          <a:effectLst/>
                          <a:latin typeface="+mn-lt"/>
                          <a:cs typeface="Arial" charset="0"/>
                        </a:rPr>
                        <a:t>ONCOFETAL ANTIGENS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n-lt"/>
                        <a:cs typeface="Arial" charset="0"/>
                      </a:endParaRPr>
                    </a:p>
                  </a:txBody>
                  <a:tcPr horzOverflow="overflow"/>
                </a:tc>
              </a:tr>
              <a:tr h="91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400" b="1" i="0" u="none" strike="noStrike" cap="none" normalizeH="0" baseline="0" dirty="0" smtClean="0">
                          <a:ln>
                            <a:noFill/>
                          </a:ln>
                          <a:solidFill>
                            <a:schemeClr val="bg2">
                              <a:lumMod val="50000"/>
                            </a:schemeClr>
                          </a:solidFill>
                          <a:effectLst/>
                          <a:latin typeface="+mn-lt"/>
                          <a:ea typeface="Dotum" pitchFamily="34" charset="-127"/>
                          <a:cs typeface="Arial Unicode MS" pitchFamily="34" charset="-128"/>
                        </a:rPr>
                        <a:t>α</a:t>
                      </a:r>
                      <a:r>
                        <a:rPr kumimoji="0" lang="en-US" sz="2400" b="1" i="0" u="none" strike="noStrike" cap="none" normalizeH="0" baseline="0" dirty="0" smtClean="0">
                          <a:ln>
                            <a:noFill/>
                          </a:ln>
                          <a:solidFill>
                            <a:schemeClr val="bg2">
                              <a:lumMod val="50000"/>
                            </a:schemeClr>
                          </a:solidFill>
                          <a:effectLst/>
                          <a:latin typeface="+mn-lt"/>
                          <a:ea typeface="Dotum" pitchFamily="34" charset="-127"/>
                          <a:cs typeface="Arial Unicode MS" pitchFamily="34" charset="-128"/>
                        </a:rPr>
                        <a:t>-fetoprotein</a:t>
                      </a:r>
                      <a:endParaRPr kumimoji="0" lang="el-GR" sz="2400" b="1" i="0" u="none" strike="noStrike" cap="none" normalizeH="0" baseline="0" dirty="0" smtClean="0">
                        <a:ln>
                          <a:noFill/>
                        </a:ln>
                        <a:solidFill>
                          <a:schemeClr val="bg2">
                            <a:lumMod val="50000"/>
                          </a:schemeClr>
                        </a:solidFill>
                        <a:effectLst/>
                        <a:latin typeface="+mn-lt"/>
                        <a:ea typeface="Dotum" pitchFamily="34" charset="-127"/>
                        <a:cs typeface="Arial Unicode MS" pitchFamily="34" charset="-128"/>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lumMod val="50000"/>
                            </a:schemeClr>
                          </a:solidFill>
                          <a:effectLst/>
                          <a:latin typeface="+mn-lt"/>
                          <a:cs typeface="Arial" charset="0"/>
                        </a:rPr>
                        <a:t>HCC, germ cell </a:t>
                      </a:r>
                      <a:r>
                        <a:rPr kumimoji="0" lang="en-US" sz="2400" b="1" i="0" u="none" strike="noStrike" cap="none" normalizeH="0" baseline="0" dirty="0" err="1" smtClean="0">
                          <a:ln>
                            <a:noFill/>
                          </a:ln>
                          <a:solidFill>
                            <a:schemeClr val="bg2">
                              <a:lumMod val="50000"/>
                            </a:schemeClr>
                          </a:solidFill>
                          <a:effectLst/>
                          <a:latin typeface="+mn-lt"/>
                          <a:cs typeface="Arial" charset="0"/>
                        </a:rPr>
                        <a:t>tumours</a:t>
                      </a:r>
                      <a:r>
                        <a:rPr kumimoji="0" lang="en-US" sz="2400" b="1" i="0" u="none" strike="noStrike" cap="none" normalizeH="0" baseline="0" dirty="0" smtClean="0">
                          <a:ln>
                            <a:noFill/>
                          </a:ln>
                          <a:solidFill>
                            <a:schemeClr val="bg2">
                              <a:lumMod val="50000"/>
                            </a:schemeClr>
                          </a:solidFill>
                          <a:effectLst/>
                          <a:latin typeface="+mn-lt"/>
                          <a:cs typeface="Arial" charset="0"/>
                        </a:rPr>
                        <a:t> of testis</a:t>
                      </a:r>
                    </a:p>
                  </a:txBody>
                  <a:tcPr horzOverflow="overflow"/>
                </a:tc>
              </a:tr>
              <a:tr h="91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bg2">
                              <a:lumMod val="50000"/>
                            </a:schemeClr>
                          </a:solidFill>
                          <a:effectLst/>
                          <a:latin typeface="+mn-lt"/>
                          <a:cs typeface="Arial" charset="0"/>
                        </a:rPr>
                        <a:t>carcinoembryonic</a:t>
                      </a:r>
                      <a:endParaRPr kumimoji="0" lang="en-US" sz="2400" b="1" i="0" u="none" strike="noStrike" cap="none" normalizeH="0" baseline="0" dirty="0" smtClean="0">
                        <a:ln>
                          <a:noFill/>
                        </a:ln>
                        <a:solidFill>
                          <a:schemeClr val="bg2">
                            <a:lumMod val="50000"/>
                          </a:schemeClr>
                        </a:solidFill>
                        <a:effectLst/>
                        <a:latin typeface="+mn-lt"/>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lumMod val="50000"/>
                            </a:schemeClr>
                          </a:solidFill>
                          <a:effectLst/>
                          <a:latin typeface="+mn-lt"/>
                          <a:cs typeface="Arial" charset="0"/>
                        </a:rPr>
                        <a:t>             antigen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2">
                              <a:lumMod val="50000"/>
                            </a:schemeClr>
                          </a:solidFill>
                          <a:effectLst/>
                          <a:latin typeface="+mn-lt"/>
                          <a:cs typeface="Arial" charset="0"/>
                        </a:rPr>
                        <a:t>Ca colon, pancreas, </a:t>
                      </a:r>
                      <a:r>
                        <a:rPr kumimoji="0" lang="en-US" sz="2400" b="1" i="0" u="none" strike="noStrike" cap="none" normalizeH="0" baseline="0" dirty="0" err="1" smtClean="0">
                          <a:ln>
                            <a:noFill/>
                          </a:ln>
                          <a:solidFill>
                            <a:schemeClr val="bg2">
                              <a:lumMod val="50000"/>
                            </a:schemeClr>
                          </a:solidFill>
                          <a:effectLst/>
                          <a:latin typeface="+mn-lt"/>
                          <a:cs typeface="Arial" charset="0"/>
                        </a:rPr>
                        <a:t>lung,stomach</a:t>
                      </a:r>
                      <a:endParaRPr kumimoji="0" lang="en-US" sz="2400" b="1" i="0" u="none" strike="noStrike" cap="none" normalizeH="0" baseline="0" dirty="0" smtClean="0">
                        <a:ln>
                          <a:noFill/>
                        </a:ln>
                        <a:solidFill>
                          <a:schemeClr val="bg2">
                            <a:lumMod val="50000"/>
                          </a:schemeClr>
                        </a:solidFill>
                        <a:effectLst/>
                        <a:latin typeface="+mn-lt"/>
                        <a:cs typeface="Arial" charset="0"/>
                      </a:endParaRPr>
                    </a:p>
                  </a:txBody>
                  <a:tcPr horzOverflow="overflow"/>
                </a:tc>
              </a:tr>
            </a:tbl>
          </a:graphicData>
        </a:graphic>
      </p:graphicFrame>
    </p:spTree>
    <p:extLst>
      <p:ext uri="{BB962C8B-B14F-4D97-AF65-F5344CB8AC3E}">
        <p14:creationId xmlns:p14="http://schemas.microsoft.com/office/powerpoint/2010/main" val="10527492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4"/>
          <p:cNvSpPr>
            <a:spLocks noGrp="1"/>
          </p:cNvSpPr>
          <p:nvPr>
            <p:ph type="title"/>
          </p:nvPr>
        </p:nvSpPr>
        <p:spPr/>
        <p:txBody>
          <a:bodyPr/>
          <a:lstStyle/>
          <a:p>
            <a:r>
              <a:rPr lang="en-US" smtClean="0"/>
              <a:t>REFERENCE </a:t>
            </a:r>
          </a:p>
        </p:txBody>
      </p:sp>
      <p:sp>
        <p:nvSpPr>
          <p:cNvPr id="6" name="Content Placeholder 5"/>
          <p:cNvSpPr>
            <a:spLocks noGrp="1"/>
          </p:cNvSpPr>
          <p:nvPr>
            <p:ph idx="1"/>
          </p:nvPr>
        </p:nvSpPr>
        <p:spPr/>
        <p:txBody>
          <a:bodyPr rtlCol="0">
            <a:normAutofit/>
          </a:bodyPr>
          <a:lstStyle/>
          <a:p>
            <a:pPr>
              <a:defRPr/>
            </a:pPr>
            <a:r>
              <a:rPr lang="en-US" dirty="0" smtClean="0">
                <a:solidFill>
                  <a:schemeClr val="accent2">
                    <a:lumMod val="75000"/>
                  </a:schemeClr>
                </a:solidFill>
                <a:hlinkClick r:id="rId2"/>
              </a:rPr>
              <a:t>https://commons.wikimedia.org</a:t>
            </a:r>
            <a:endParaRPr lang="en-US" dirty="0" smtClean="0">
              <a:solidFill>
                <a:schemeClr val="accent2">
                  <a:lumMod val="75000"/>
                </a:schemeClr>
              </a:solidFill>
            </a:endParaRPr>
          </a:p>
          <a:p>
            <a:pPr>
              <a:defRPr/>
            </a:pPr>
            <a:r>
              <a:rPr lang="en-US" dirty="0" err="1" smtClean="0">
                <a:solidFill>
                  <a:schemeClr val="accent2">
                    <a:lumMod val="75000"/>
                  </a:schemeClr>
                </a:solidFill>
              </a:rPr>
              <a:t>Robbin’s</a:t>
            </a:r>
            <a:r>
              <a:rPr lang="en-US" dirty="0" smtClean="0">
                <a:solidFill>
                  <a:schemeClr val="accent2">
                    <a:lumMod val="75000"/>
                  </a:schemeClr>
                </a:solidFill>
              </a:rPr>
              <a:t> &amp;</a:t>
            </a:r>
            <a:r>
              <a:rPr lang="en-US" dirty="0" err="1" smtClean="0">
                <a:solidFill>
                  <a:schemeClr val="accent2">
                    <a:lumMod val="75000"/>
                  </a:schemeClr>
                </a:solidFill>
              </a:rPr>
              <a:t>Cotran</a:t>
            </a:r>
            <a:r>
              <a:rPr lang="en-US" dirty="0" smtClean="0">
                <a:solidFill>
                  <a:schemeClr val="accent2">
                    <a:lumMod val="75000"/>
                  </a:schemeClr>
                </a:solidFill>
              </a:rPr>
              <a:t> Pathologic Basis Of Disease -8</a:t>
            </a:r>
            <a:r>
              <a:rPr lang="en-US" baseline="30000" dirty="0" smtClean="0">
                <a:solidFill>
                  <a:schemeClr val="accent2">
                    <a:lumMod val="75000"/>
                  </a:schemeClr>
                </a:solidFill>
              </a:rPr>
              <a:t>th</a:t>
            </a:r>
            <a:r>
              <a:rPr lang="en-US" dirty="0" smtClean="0">
                <a:solidFill>
                  <a:schemeClr val="accent2">
                    <a:lumMod val="75000"/>
                  </a:schemeClr>
                </a:solidFill>
              </a:rPr>
              <a:t> Edition</a:t>
            </a:r>
          </a:p>
          <a:p>
            <a:pPr>
              <a:defRPr/>
            </a:pPr>
            <a:r>
              <a:rPr lang="en-US" dirty="0" smtClean="0">
                <a:solidFill>
                  <a:schemeClr val="accent2">
                    <a:lumMod val="75000"/>
                  </a:schemeClr>
                </a:solidFill>
              </a:rPr>
              <a:t>Pathology Illustrated- Robin Reid</a:t>
            </a:r>
          </a:p>
        </p:txBody>
      </p:sp>
    </p:spTree>
    <p:extLst>
      <p:ext uri="{BB962C8B-B14F-4D97-AF65-F5344CB8AC3E}">
        <p14:creationId xmlns:p14="http://schemas.microsoft.com/office/powerpoint/2010/main" val="320643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09800" y="152401"/>
            <a:ext cx="6870700" cy="847725"/>
          </a:xfrm>
        </p:spPr>
        <p:txBody>
          <a:bodyPr rtlCol="0">
            <a:normAutofit/>
          </a:bodyPr>
          <a:lstStyle/>
          <a:p>
            <a:pPr>
              <a:defRPr/>
            </a:pPr>
            <a:r>
              <a:rPr lang="en-US" b="1" dirty="0" smtClean="0">
                <a:solidFill>
                  <a:schemeClr val="bg2">
                    <a:lumMod val="50000"/>
                  </a:schemeClr>
                </a:solidFill>
                <a:latin typeface="Times New Roman" pitchFamily="18" charset="0"/>
                <a:cs typeface="Times New Roman" pitchFamily="18" charset="0"/>
              </a:rPr>
              <a:t>Mixed </a:t>
            </a:r>
            <a:r>
              <a:rPr lang="en-US" b="1" dirty="0" err="1" smtClean="0">
                <a:solidFill>
                  <a:schemeClr val="bg2">
                    <a:lumMod val="50000"/>
                  </a:schemeClr>
                </a:solidFill>
                <a:latin typeface="Times New Roman" pitchFamily="18" charset="0"/>
                <a:cs typeface="Times New Roman" pitchFamily="18" charset="0"/>
              </a:rPr>
              <a:t>tumours</a:t>
            </a:r>
            <a:endParaRPr lang="en-US" dirty="0">
              <a:latin typeface="Times New Roman" pitchFamily="18" charset="0"/>
              <a:cs typeface="Times New Roman" pitchFamily="18" charset="0"/>
            </a:endParaRPr>
          </a:p>
        </p:txBody>
      </p:sp>
      <p:sp>
        <p:nvSpPr>
          <p:cNvPr id="6" name="Content Placeholder 5"/>
          <p:cNvSpPr>
            <a:spLocks noGrp="1"/>
          </p:cNvSpPr>
          <p:nvPr>
            <p:ph idx="1"/>
          </p:nvPr>
        </p:nvSpPr>
        <p:spPr>
          <a:xfrm>
            <a:off x="2209800" y="1285875"/>
            <a:ext cx="7696200" cy="5143500"/>
          </a:xfrm>
        </p:spPr>
        <p:txBody>
          <a:bodyPr rtlCol="0">
            <a:normAutofit/>
          </a:bodyPr>
          <a:lstStyle/>
          <a:p>
            <a:pPr>
              <a:defRPr/>
            </a:pPr>
            <a:endParaRPr lang="en-US" dirty="0" smtClean="0">
              <a:solidFill>
                <a:schemeClr val="bg2">
                  <a:lumMod val="50000"/>
                </a:schemeClr>
              </a:solidFill>
            </a:endParaRPr>
          </a:p>
          <a:p>
            <a:pPr>
              <a:defRPr/>
            </a:pPr>
            <a:r>
              <a:rPr lang="en-US" dirty="0" smtClean="0">
                <a:solidFill>
                  <a:schemeClr val="bg2">
                    <a:lumMod val="50000"/>
                  </a:schemeClr>
                </a:solidFill>
              </a:rPr>
              <a:t>Is a </a:t>
            </a:r>
            <a:r>
              <a:rPr lang="en-US" dirty="0" err="1" smtClean="0">
                <a:solidFill>
                  <a:schemeClr val="bg2">
                    <a:lumMod val="50000"/>
                  </a:schemeClr>
                </a:solidFill>
              </a:rPr>
              <a:t>tumour</a:t>
            </a:r>
            <a:r>
              <a:rPr lang="en-US" dirty="0" smtClean="0">
                <a:solidFill>
                  <a:schemeClr val="bg2">
                    <a:lumMod val="50000"/>
                  </a:schemeClr>
                </a:solidFill>
              </a:rPr>
              <a:t> derived from one cell type that has divergent differentiation</a:t>
            </a:r>
            <a:endParaRPr lang="en-US" baseline="30000" dirty="0" smtClean="0">
              <a:solidFill>
                <a:schemeClr val="bg2">
                  <a:lumMod val="50000"/>
                </a:schemeClr>
              </a:solidFill>
            </a:endParaRPr>
          </a:p>
          <a:p>
            <a:pPr>
              <a:defRPr/>
            </a:pPr>
            <a:r>
              <a:rPr lang="en-US" dirty="0" smtClean="0">
                <a:solidFill>
                  <a:schemeClr val="bg2">
                    <a:lumMod val="50000"/>
                  </a:schemeClr>
                </a:solidFill>
              </a:rPr>
              <a:t>Single clone of cells give rise to epithelial and </a:t>
            </a:r>
            <a:r>
              <a:rPr lang="en-US" dirty="0" err="1" smtClean="0">
                <a:solidFill>
                  <a:schemeClr val="bg2">
                    <a:lumMod val="50000"/>
                  </a:schemeClr>
                </a:solidFill>
              </a:rPr>
              <a:t>myoepithelial</a:t>
            </a:r>
            <a:r>
              <a:rPr lang="en-US" dirty="0" smtClean="0">
                <a:solidFill>
                  <a:schemeClr val="bg2">
                    <a:lumMod val="50000"/>
                  </a:schemeClr>
                </a:solidFill>
              </a:rPr>
              <a:t> cells</a:t>
            </a:r>
          </a:p>
          <a:p>
            <a:pPr>
              <a:buNone/>
              <a:defRPr/>
            </a:pPr>
            <a:r>
              <a:rPr lang="en-US" dirty="0" smtClean="0">
                <a:solidFill>
                  <a:schemeClr val="bg2">
                    <a:lumMod val="50000"/>
                  </a:schemeClr>
                </a:solidFill>
              </a:rPr>
              <a:t>   </a:t>
            </a:r>
            <a:r>
              <a:rPr lang="en-US" dirty="0" err="1" smtClean="0">
                <a:solidFill>
                  <a:schemeClr val="bg2">
                    <a:lumMod val="50000"/>
                  </a:schemeClr>
                </a:solidFill>
              </a:rPr>
              <a:t>eg</a:t>
            </a:r>
            <a:r>
              <a:rPr lang="en-US" dirty="0" smtClean="0">
                <a:solidFill>
                  <a:schemeClr val="bg2">
                    <a:lumMod val="50000"/>
                  </a:schemeClr>
                </a:solidFill>
              </a:rPr>
              <a:t> : </a:t>
            </a:r>
            <a:r>
              <a:rPr lang="en-US" dirty="0" err="1" smtClean="0">
                <a:solidFill>
                  <a:schemeClr val="bg2">
                    <a:lumMod val="50000"/>
                  </a:schemeClr>
                </a:solidFill>
              </a:rPr>
              <a:t>pleomorphic</a:t>
            </a:r>
            <a:r>
              <a:rPr lang="en-US" dirty="0" smtClean="0">
                <a:solidFill>
                  <a:schemeClr val="bg2">
                    <a:lumMod val="50000"/>
                  </a:schemeClr>
                </a:solidFill>
              </a:rPr>
              <a:t> adenoma</a:t>
            </a:r>
          </a:p>
          <a:p>
            <a:pPr>
              <a:buNone/>
              <a:defRPr/>
            </a:pPr>
            <a:r>
              <a:rPr lang="en-US" dirty="0" smtClean="0">
                <a:solidFill>
                  <a:schemeClr val="bg2">
                    <a:lumMod val="50000"/>
                  </a:schemeClr>
                </a:solidFill>
              </a:rPr>
              <a:t>          Mixed </a:t>
            </a:r>
            <a:r>
              <a:rPr lang="en-US" dirty="0" err="1" smtClean="0">
                <a:solidFill>
                  <a:schemeClr val="bg2">
                    <a:lumMod val="50000"/>
                  </a:schemeClr>
                </a:solidFill>
              </a:rPr>
              <a:t>Müllerian</a:t>
            </a:r>
            <a:r>
              <a:rPr lang="en-US" dirty="0" smtClean="0">
                <a:solidFill>
                  <a:schemeClr val="bg2">
                    <a:lumMod val="50000"/>
                  </a:schemeClr>
                </a:solidFill>
              </a:rPr>
              <a:t> tumor</a:t>
            </a:r>
          </a:p>
          <a:p>
            <a:pPr>
              <a:defRPr/>
            </a:pPr>
            <a:endParaRPr lang="en-US" dirty="0"/>
          </a:p>
        </p:txBody>
      </p:sp>
    </p:spTree>
    <p:extLst>
      <p:ext uri="{BB962C8B-B14F-4D97-AF65-F5344CB8AC3E}">
        <p14:creationId xmlns:p14="http://schemas.microsoft.com/office/powerpoint/2010/main" val="172074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1"/>
            <a:ext cx="6870700" cy="847725"/>
          </a:xfrm>
        </p:spPr>
        <p:txBody>
          <a:bodyPr rtlCol="0">
            <a:normAutofit/>
          </a:bodyPr>
          <a:lstStyle/>
          <a:p>
            <a:pPr>
              <a:defRPr/>
            </a:pPr>
            <a:r>
              <a:rPr lang="en-US" dirty="0" err="1" smtClean="0">
                <a:solidFill>
                  <a:schemeClr val="bg2">
                    <a:lumMod val="50000"/>
                  </a:schemeClr>
                </a:solidFill>
              </a:rPr>
              <a:t>Hamartomas</a:t>
            </a:r>
            <a:r>
              <a:rPr lang="en-US" dirty="0" smtClean="0">
                <a:solidFill>
                  <a:schemeClr val="bg2">
                    <a:lumMod val="50000"/>
                  </a:schemeClr>
                </a:solidFill>
              </a:rPr>
              <a:t> </a:t>
            </a:r>
            <a:endParaRPr lang="en-US" dirty="0">
              <a:solidFill>
                <a:schemeClr val="bg2">
                  <a:lumMod val="50000"/>
                </a:schemeClr>
              </a:solidFill>
            </a:endParaRPr>
          </a:p>
        </p:txBody>
      </p:sp>
      <p:sp>
        <p:nvSpPr>
          <p:cNvPr id="3" name="Content Placeholder 2"/>
          <p:cNvSpPr>
            <a:spLocks noGrp="1"/>
          </p:cNvSpPr>
          <p:nvPr>
            <p:ph idx="1"/>
          </p:nvPr>
        </p:nvSpPr>
        <p:spPr>
          <a:xfrm>
            <a:off x="1881188" y="1357313"/>
            <a:ext cx="8572500" cy="5072062"/>
          </a:xfrm>
        </p:spPr>
        <p:txBody>
          <a:bodyPr rtlCol="0">
            <a:normAutofit/>
          </a:bodyPr>
          <a:lstStyle/>
          <a:p>
            <a:pPr>
              <a:defRPr/>
            </a:pPr>
            <a:r>
              <a:rPr lang="en-US" dirty="0" smtClean="0">
                <a:solidFill>
                  <a:schemeClr val="bg2">
                    <a:lumMod val="50000"/>
                  </a:schemeClr>
                </a:solidFill>
              </a:rPr>
              <a:t>G  </a:t>
            </a:r>
            <a:r>
              <a:rPr lang="en-US" i="1" dirty="0" err="1" smtClean="0">
                <a:solidFill>
                  <a:schemeClr val="bg2">
                    <a:lumMod val="50000"/>
                  </a:schemeClr>
                </a:solidFill>
              </a:rPr>
              <a:t>hamartia</a:t>
            </a:r>
            <a:r>
              <a:rPr lang="en-US" i="1" dirty="0" smtClean="0">
                <a:solidFill>
                  <a:schemeClr val="bg2">
                    <a:lumMod val="50000"/>
                  </a:schemeClr>
                </a:solidFill>
              </a:rPr>
              <a:t>- </a:t>
            </a:r>
            <a:r>
              <a:rPr lang="en-US" dirty="0" smtClean="0">
                <a:solidFill>
                  <a:schemeClr val="bg2">
                    <a:lumMod val="50000"/>
                  </a:schemeClr>
                </a:solidFill>
              </a:rPr>
              <a:t> fault, defect</a:t>
            </a:r>
          </a:p>
          <a:p>
            <a:pPr>
              <a:defRPr/>
            </a:pPr>
            <a:r>
              <a:rPr lang="en-US" dirty="0" smtClean="0">
                <a:solidFill>
                  <a:schemeClr val="bg2">
                    <a:lumMod val="50000"/>
                  </a:schemeClr>
                </a:solidFill>
              </a:rPr>
              <a:t> tumor-like malformation composed of mature normal cells in usual location but as a disorganized mass </a:t>
            </a:r>
          </a:p>
          <a:p>
            <a:pPr>
              <a:defRPr/>
            </a:pPr>
            <a:r>
              <a:rPr lang="en-US" dirty="0" smtClean="0">
                <a:solidFill>
                  <a:schemeClr val="bg2">
                    <a:lumMod val="50000"/>
                  </a:schemeClr>
                </a:solidFill>
              </a:rPr>
              <a:t>considered as developmental error</a:t>
            </a:r>
          </a:p>
          <a:p>
            <a:pPr>
              <a:defRPr/>
            </a:pPr>
            <a:r>
              <a:rPr lang="en-US" dirty="0" smtClean="0">
                <a:solidFill>
                  <a:schemeClr val="bg2">
                    <a:lumMod val="50000"/>
                  </a:schemeClr>
                </a:solidFill>
              </a:rPr>
              <a:t>Pulmonary </a:t>
            </a:r>
            <a:r>
              <a:rPr lang="en-US" dirty="0" err="1" smtClean="0">
                <a:solidFill>
                  <a:schemeClr val="bg2">
                    <a:lumMod val="50000"/>
                  </a:schemeClr>
                </a:solidFill>
              </a:rPr>
              <a:t>hamartoma</a:t>
            </a:r>
            <a:r>
              <a:rPr lang="en-US" dirty="0" smtClean="0">
                <a:solidFill>
                  <a:schemeClr val="bg2">
                    <a:lumMod val="50000"/>
                  </a:schemeClr>
                </a:solidFill>
              </a:rPr>
              <a:t> -  fat, connective tissue, and cartilage that is found in the regions of the lungs</a:t>
            </a:r>
            <a:endParaRPr lang="en-US" dirty="0">
              <a:solidFill>
                <a:schemeClr val="bg2">
                  <a:lumMod val="50000"/>
                </a:schemeClr>
              </a:solidFill>
            </a:endParaRPr>
          </a:p>
        </p:txBody>
      </p:sp>
    </p:spTree>
    <p:extLst>
      <p:ext uri="{BB962C8B-B14F-4D97-AF65-F5344CB8AC3E}">
        <p14:creationId xmlns:p14="http://schemas.microsoft.com/office/powerpoint/2010/main" val="263209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990600"/>
          </a:xfrm>
        </p:spPr>
        <p:txBody>
          <a:bodyPr rtlCol="0">
            <a:normAutofit/>
          </a:bodyPr>
          <a:lstStyle/>
          <a:p>
            <a:pPr>
              <a:defRPr/>
            </a:pPr>
            <a:r>
              <a:rPr lang="en-US" dirty="0" err="1" smtClean="0">
                <a:solidFill>
                  <a:schemeClr val="bg2">
                    <a:lumMod val="50000"/>
                  </a:schemeClr>
                </a:solidFill>
              </a:rPr>
              <a:t>Choristoma</a:t>
            </a:r>
            <a:r>
              <a:rPr lang="en-US" dirty="0" smtClean="0"/>
              <a:t> </a:t>
            </a:r>
            <a:endParaRPr lang="en-US" dirty="0"/>
          </a:p>
        </p:txBody>
      </p:sp>
      <p:sp>
        <p:nvSpPr>
          <p:cNvPr id="3" name="Content Placeholder 2"/>
          <p:cNvSpPr>
            <a:spLocks noGrp="1"/>
          </p:cNvSpPr>
          <p:nvPr>
            <p:ph idx="1"/>
          </p:nvPr>
        </p:nvSpPr>
        <p:spPr/>
        <p:txBody>
          <a:bodyPr rtlCol="0">
            <a:normAutofit/>
          </a:bodyPr>
          <a:lstStyle/>
          <a:p>
            <a:pPr>
              <a:defRPr/>
            </a:pPr>
            <a:r>
              <a:rPr lang="en-US" dirty="0" err="1" smtClean="0">
                <a:solidFill>
                  <a:schemeClr val="bg2">
                    <a:lumMod val="50000"/>
                  </a:schemeClr>
                </a:solidFill>
              </a:rPr>
              <a:t>Tumour</a:t>
            </a:r>
            <a:r>
              <a:rPr lang="en-US" dirty="0" smtClean="0">
                <a:solidFill>
                  <a:schemeClr val="bg2">
                    <a:lumMod val="50000"/>
                  </a:schemeClr>
                </a:solidFill>
              </a:rPr>
              <a:t> like mass consisting of normal cells in an abnormal location / </a:t>
            </a:r>
            <a:r>
              <a:rPr lang="en-US" dirty="0" err="1" smtClean="0">
                <a:solidFill>
                  <a:schemeClr val="bg2">
                    <a:lumMod val="50000"/>
                  </a:schemeClr>
                </a:solidFill>
              </a:rPr>
              <a:t>Heterotropic</a:t>
            </a:r>
            <a:r>
              <a:rPr lang="en-US" dirty="0" smtClean="0">
                <a:solidFill>
                  <a:schemeClr val="bg2">
                    <a:lumMod val="50000"/>
                  </a:schemeClr>
                </a:solidFill>
              </a:rPr>
              <a:t> rest of cells in a different site.</a:t>
            </a:r>
          </a:p>
          <a:p>
            <a:pPr>
              <a:defRPr/>
            </a:pPr>
            <a:r>
              <a:rPr lang="en-US" dirty="0" smtClean="0">
                <a:solidFill>
                  <a:schemeClr val="bg2">
                    <a:lumMod val="50000"/>
                  </a:schemeClr>
                </a:solidFill>
              </a:rPr>
              <a:t>developed from groups of primordial cells which are separated from their original tissue or organ.</a:t>
            </a:r>
          </a:p>
          <a:p>
            <a:pPr>
              <a:defRPr/>
            </a:pPr>
            <a:r>
              <a:rPr lang="en-US" dirty="0" err="1" smtClean="0">
                <a:solidFill>
                  <a:schemeClr val="bg2">
                    <a:lumMod val="50000"/>
                  </a:schemeClr>
                </a:solidFill>
              </a:rPr>
              <a:t>Eg</a:t>
            </a:r>
            <a:r>
              <a:rPr lang="en-US" dirty="0" smtClean="0">
                <a:solidFill>
                  <a:schemeClr val="bg2">
                    <a:lumMod val="50000"/>
                  </a:schemeClr>
                </a:solidFill>
              </a:rPr>
              <a:t>;</a:t>
            </a:r>
            <a:r>
              <a:rPr lang="en-US" dirty="0" smtClean="0"/>
              <a:t> </a:t>
            </a:r>
            <a:r>
              <a:rPr lang="en-US" dirty="0" smtClean="0">
                <a:solidFill>
                  <a:schemeClr val="bg2">
                    <a:lumMod val="50000"/>
                  </a:schemeClr>
                </a:solidFill>
              </a:rPr>
              <a:t>Soft tissue swelling in gingival     </a:t>
            </a:r>
          </a:p>
          <a:p>
            <a:pPr>
              <a:defRPr/>
            </a:pPr>
            <a:r>
              <a:rPr lang="en-US" dirty="0" smtClean="0">
                <a:solidFill>
                  <a:schemeClr val="bg2">
                    <a:lumMod val="50000"/>
                  </a:schemeClr>
                </a:solidFill>
              </a:rPr>
              <a:t>        gingival salivary gland </a:t>
            </a:r>
            <a:r>
              <a:rPr lang="en-US" dirty="0" err="1" smtClean="0">
                <a:solidFill>
                  <a:schemeClr val="bg2">
                    <a:lumMod val="50000"/>
                  </a:schemeClr>
                </a:solidFill>
              </a:rPr>
              <a:t>choristomas</a:t>
            </a:r>
            <a:endParaRPr lang="en-US" dirty="0" smtClean="0">
              <a:solidFill>
                <a:schemeClr val="bg2">
                  <a:lumMod val="50000"/>
                </a:schemeClr>
              </a:solidFill>
            </a:endParaRPr>
          </a:p>
          <a:p>
            <a:pPr>
              <a:defRPr/>
            </a:pPr>
            <a:endParaRPr lang="en-US" dirty="0" smtClean="0"/>
          </a:p>
          <a:p>
            <a:pPr>
              <a:defRPr/>
            </a:pPr>
            <a:endParaRPr lang="en-US" dirty="0"/>
          </a:p>
        </p:txBody>
      </p:sp>
    </p:spTree>
    <p:extLst>
      <p:ext uri="{BB962C8B-B14F-4D97-AF65-F5344CB8AC3E}">
        <p14:creationId xmlns:p14="http://schemas.microsoft.com/office/powerpoint/2010/main" val="2253433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1"/>
            <a:ext cx="6870700" cy="1204913"/>
          </a:xfrm>
        </p:spPr>
        <p:txBody>
          <a:bodyPr rtlCol="0">
            <a:normAutofit/>
          </a:bodyPr>
          <a:lstStyle/>
          <a:p>
            <a:pPr>
              <a:defRPr/>
            </a:pPr>
            <a:r>
              <a:rPr lang="en-US" dirty="0" err="1" smtClean="0">
                <a:solidFill>
                  <a:schemeClr val="bg2">
                    <a:lumMod val="50000"/>
                  </a:schemeClr>
                </a:solidFill>
              </a:rPr>
              <a:t>Blastoma</a:t>
            </a:r>
            <a:r>
              <a:rPr lang="en-US" dirty="0" smtClean="0">
                <a:solidFill>
                  <a:schemeClr val="bg2">
                    <a:lumMod val="50000"/>
                  </a:schemeClr>
                </a:solidFill>
              </a:rPr>
              <a:t> /</a:t>
            </a:r>
            <a:r>
              <a:rPr lang="en-US" dirty="0" err="1" smtClean="0">
                <a:solidFill>
                  <a:schemeClr val="bg2">
                    <a:lumMod val="50000"/>
                  </a:schemeClr>
                </a:solidFill>
              </a:rPr>
              <a:t>embryoma</a:t>
            </a:r>
            <a:r>
              <a:rPr lang="en-US" dirty="0" smtClean="0">
                <a:solidFill>
                  <a:schemeClr val="bg2">
                    <a:lumMod val="50000"/>
                  </a:schemeClr>
                </a:solidFill>
              </a:rPr>
              <a:t> </a:t>
            </a:r>
            <a:r>
              <a:rPr lang="en-US" dirty="0" smtClean="0"/>
              <a:t> </a:t>
            </a:r>
            <a:endParaRPr lang="en-US" dirty="0"/>
          </a:p>
        </p:txBody>
      </p:sp>
      <p:sp>
        <p:nvSpPr>
          <p:cNvPr id="3" name="Content Placeholder 2"/>
          <p:cNvSpPr>
            <a:spLocks noGrp="1"/>
          </p:cNvSpPr>
          <p:nvPr>
            <p:ph idx="1"/>
          </p:nvPr>
        </p:nvSpPr>
        <p:spPr>
          <a:xfrm>
            <a:off x="2209800" y="1828801"/>
            <a:ext cx="7696200" cy="4600575"/>
          </a:xfrm>
        </p:spPr>
        <p:txBody>
          <a:bodyPr rtlCol="0">
            <a:normAutofit/>
          </a:bodyPr>
          <a:lstStyle/>
          <a:p>
            <a:pPr>
              <a:defRPr/>
            </a:pPr>
            <a:r>
              <a:rPr lang="en-US" dirty="0" smtClean="0">
                <a:solidFill>
                  <a:schemeClr val="bg2">
                    <a:lumMod val="50000"/>
                  </a:schemeClr>
                </a:solidFill>
              </a:rPr>
              <a:t>is a type of cancer that occurs in the developing cells of a fetus or child.</a:t>
            </a:r>
          </a:p>
          <a:p>
            <a:pPr>
              <a:defRPr/>
            </a:pPr>
            <a:r>
              <a:rPr lang="en-US" dirty="0" smtClean="0">
                <a:solidFill>
                  <a:schemeClr val="bg2">
                    <a:lumMod val="50000"/>
                  </a:schemeClr>
                </a:solidFill>
              </a:rPr>
              <a:t> It typically affects children rather than adults</a:t>
            </a:r>
          </a:p>
          <a:p>
            <a:pPr>
              <a:defRPr/>
            </a:pPr>
            <a:r>
              <a:rPr lang="en-US" dirty="0" err="1" smtClean="0">
                <a:solidFill>
                  <a:schemeClr val="bg2">
                    <a:lumMod val="50000"/>
                  </a:schemeClr>
                </a:solidFill>
              </a:rPr>
              <a:t>Eg</a:t>
            </a:r>
            <a:r>
              <a:rPr lang="en-US" dirty="0" smtClean="0">
                <a:solidFill>
                  <a:schemeClr val="bg2">
                    <a:lumMod val="50000"/>
                  </a:schemeClr>
                </a:solidFill>
              </a:rPr>
              <a:t>: </a:t>
            </a:r>
            <a:r>
              <a:rPr lang="en-US" dirty="0" err="1" smtClean="0">
                <a:solidFill>
                  <a:schemeClr val="bg2">
                    <a:lumMod val="50000"/>
                  </a:schemeClr>
                </a:solidFill>
              </a:rPr>
              <a:t>hepatoblastoma</a:t>
            </a:r>
            <a:r>
              <a:rPr lang="en-US" dirty="0" smtClean="0">
                <a:solidFill>
                  <a:schemeClr val="bg2">
                    <a:lumMod val="50000"/>
                  </a:schemeClr>
                </a:solidFill>
              </a:rPr>
              <a:t>-liver</a:t>
            </a:r>
          </a:p>
          <a:p>
            <a:pPr>
              <a:defRPr/>
            </a:pPr>
            <a:r>
              <a:rPr lang="en-US" dirty="0" err="1" smtClean="0">
                <a:solidFill>
                  <a:schemeClr val="bg2">
                    <a:lumMod val="50000"/>
                  </a:schemeClr>
                </a:solidFill>
              </a:rPr>
              <a:t>Medulloblastoma</a:t>
            </a:r>
            <a:r>
              <a:rPr lang="en-US" dirty="0" smtClean="0">
                <a:solidFill>
                  <a:schemeClr val="bg2">
                    <a:lumMod val="50000"/>
                  </a:schemeClr>
                </a:solidFill>
              </a:rPr>
              <a:t>-central nervous system</a:t>
            </a:r>
          </a:p>
          <a:p>
            <a:pPr>
              <a:defRPr/>
            </a:pPr>
            <a:r>
              <a:rPr lang="en-US" dirty="0" err="1" smtClean="0">
                <a:solidFill>
                  <a:schemeClr val="bg2">
                    <a:lumMod val="50000"/>
                  </a:schemeClr>
                </a:solidFill>
              </a:rPr>
              <a:t>Nephroblastoma</a:t>
            </a:r>
            <a:r>
              <a:rPr lang="en-US" dirty="0" smtClean="0">
                <a:solidFill>
                  <a:schemeClr val="bg2">
                    <a:lumMod val="50000"/>
                  </a:schemeClr>
                </a:solidFill>
              </a:rPr>
              <a:t>/ </a:t>
            </a:r>
            <a:r>
              <a:rPr lang="en-US" dirty="0" err="1" smtClean="0">
                <a:solidFill>
                  <a:schemeClr val="bg2">
                    <a:lumMod val="50000"/>
                  </a:schemeClr>
                </a:solidFill>
              </a:rPr>
              <a:t>Wilms</a:t>
            </a:r>
            <a:r>
              <a:rPr lang="en-US" dirty="0" smtClean="0">
                <a:solidFill>
                  <a:schemeClr val="bg2">
                    <a:lumMod val="50000"/>
                  </a:schemeClr>
                </a:solidFill>
              </a:rPr>
              <a:t>' tumor- kidney </a:t>
            </a:r>
          </a:p>
          <a:p>
            <a:pPr>
              <a:defRPr/>
            </a:pPr>
            <a:endParaRPr lang="en-US" dirty="0"/>
          </a:p>
        </p:txBody>
      </p:sp>
    </p:spTree>
    <p:extLst>
      <p:ext uri="{BB962C8B-B14F-4D97-AF65-F5344CB8AC3E}">
        <p14:creationId xmlns:p14="http://schemas.microsoft.com/office/powerpoint/2010/main" val="758270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lstStyle/>
          <a:p>
            <a:pPr>
              <a:buFont typeface="Arial" panose="020B0604020202020204" pitchFamily="34" charset="0"/>
              <a:buNone/>
            </a:pPr>
            <a:r>
              <a:rPr lang="en-US" smtClean="0">
                <a:solidFill>
                  <a:srgbClr val="00B0F0"/>
                </a:solidFill>
              </a:rPr>
              <a:t>Features of benign and malignant tumours </a:t>
            </a:r>
          </a:p>
        </p:txBody>
      </p:sp>
    </p:spTree>
    <p:extLst>
      <p:ext uri="{BB962C8B-B14F-4D97-AF65-F5344CB8AC3E}">
        <p14:creationId xmlns:p14="http://schemas.microsoft.com/office/powerpoint/2010/main" val="140306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graphicFrame>
        <p:nvGraphicFramePr>
          <p:cNvPr id="4" name="Table Placeholder 3"/>
          <p:cNvGraphicFramePr>
            <a:graphicFrameLocks noGrp="1"/>
          </p:cNvGraphicFramePr>
          <p:nvPr>
            <p:ph type="tbl" idx="1"/>
          </p:nvPr>
        </p:nvGraphicFramePr>
        <p:xfrm>
          <a:off x="1738314" y="214314"/>
          <a:ext cx="8929687" cy="6643687"/>
        </p:xfrm>
        <a:graphic>
          <a:graphicData uri="http://schemas.openxmlformats.org/drawingml/2006/table">
            <a:tbl>
              <a:tblPr firstRow="1" bandRow="1">
                <a:tableStyleId>{5C22544A-7EE6-4342-B048-85BDC9FD1C3A}</a:tableStyleId>
              </a:tblPr>
              <a:tblGrid>
                <a:gridCol w="2976562"/>
                <a:gridCol w="2976562"/>
                <a:gridCol w="2976562"/>
              </a:tblGrid>
              <a:tr h="1075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00B0F0"/>
                          </a:solidFill>
                          <a:effectLst/>
                          <a:latin typeface="Times New Roman" pitchFamily="18" charset="0"/>
                          <a:cs typeface="Arial" charset="0"/>
                        </a:rPr>
                        <a:t>Characteristics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00B0F0"/>
                          </a:solidFill>
                          <a:effectLst/>
                          <a:latin typeface="Times New Roman" pitchFamily="18" charset="0"/>
                          <a:cs typeface="Arial" charset="0"/>
                        </a:rPr>
                        <a:t>Benign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smtClean="0">
                          <a:ln>
                            <a:noFill/>
                          </a:ln>
                          <a:solidFill>
                            <a:srgbClr val="00B0F0"/>
                          </a:solidFill>
                          <a:effectLst/>
                          <a:latin typeface="Times New Roman" pitchFamily="18" charset="0"/>
                          <a:cs typeface="Arial" charset="0"/>
                        </a:rPr>
                        <a:t>Malignant</a:t>
                      </a:r>
                    </a:p>
                  </a:txBody>
                  <a:tcPr horzOverflow="overflow"/>
                </a:tc>
              </a:tr>
              <a:tr h="1075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smtClean="0">
                          <a:ln>
                            <a:noFill/>
                          </a:ln>
                          <a:solidFill>
                            <a:srgbClr val="00B0F0"/>
                          </a:solidFill>
                          <a:effectLst/>
                          <a:latin typeface="Times New Roman" pitchFamily="18" charset="0"/>
                          <a:cs typeface="Arial" charset="0"/>
                        </a:rPr>
                        <a:t>Macroscopic </a:t>
                      </a:r>
                    </a:p>
                    <a:p>
                      <a:endParaRPr lang="en-US" sz="1800" dirty="0">
                        <a:solidFill>
                          <a:srgbClr val="00B0F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rgbClr val="00B0F0"/>
                          </a:solidFill>
                          <a:effectLst/>
                          <a:latin typeface="Times New Roman" pitchFamily="18" charset="0"/>
                          <a:cs typeface="Arial" charset="0"/>
                        </a:rPr>
                        <a:t>Rounded encapsulated</a:t>
                      </a:r>
                    </a:p>
                    <a:p>
                      <a:endParaRPr lang="en-US" sz="2400" dirty="0">
                        <a:solidFill>
                          <a:srgbClr val="00B0F0"/>
                        </a:solidFill>
                      </a:endParaRPr>
                    </a:p>
                  </a:txBody>
                  <a:tcPr/>
                </a:tc>
                <a:tc>
                  <a:txBody>
                    <a:bodyPr/>
                    <a:lstStyle/>
                    <a:p>
                      <a:r>
                        <a:rPr lang="en-US" sz="2400" dirty="0" smtClean="0">
                          <a:solidFill>
                            <a:srgbClr val="00B0F0"/>
                          </a:solidFill>
                        </a:rPr>
                        <a:t> irregular ,poorly encapsulated</a:t>
                      </a:r>
                      <a:endParaRPr lang="en-US" sz="2400" dirty="0">
                        <a:solidFill>
                          <a:srgbClr val="00B0F0"/>
                        </a:solidFill>
                      </a:endParaRPr>
                    </a:p>
                  </a:txBody>
                  <a:tcPr/>
                </a:tc>
              </a:tr>
              <a:tr h="12638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rgbClr val="00B0F0"/>
                          </a:solidFill>
                          <a:effectLst/>
                          <a:latin typeface="Times New Roman" pitchFamily="18" charset="0"/>
                          <a:cs typeface="Arial" charset="0"/>
                        </a:rPr>
                        <a:t>Microscopic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rgbClr val="00B0F0"/>
                          </a:solidFill>
                          <a:effectLst/>
                          <a:latin typeface="Times New Roman" pitchFamily="18" charset="0"/>
                          <a:cs typeface="Arial" charset="0"/>
                        </a:rPr>
                        <a:t>Differentiation</a:t>
                      </a:r>
                    </a:p>
                    <a:p>
                      <a:endParaRPr lang="en-US" sz="1800" dirty="0">
                        <a:solidFill>
                          <a:srgbClr val="00B0F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cap="none" normalizeH="0" baseline="0" dirty="0" smtClean="0">
                        <a:ln>
                          <a:noFill/>
                        </a:ln>
                        <a:solidFill>
                          <a:srgbClr val="00B0F0"/>
                        </a:solidFill>
                        <a:effectLst/>
                        <a:latin typeface="Times New Roman" pitchFamily="18"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cap="none" normalizeH="0" baseline="0" dirty="0" smtClean="0">
                          <a:ln>
                            <a:noFill/>
                          </a:ln>
                          <a:solidFill>
                            <a:srgbClr val="00B0F0"/>
                          </a:solidFill>
                          <a:effectLst/>
                          <a:latin typeface="Times New Roman" pitchFamily="18" charset="0"/>
                          <a:cs typeface="Arial" charset="0"/>
                        </a:rPr>
                        <a:t>Well</a:t>
                      </a:r>
                    </a:p>
                    <a:p>
                      <a:endParaRPr lang="en-US" sz="2400" dirty="0">
                        <a:solidFill>
                          <a:srgbClr val="00B0F0"/>
                        </a:solidFill>
                      </a:endParaRPr>
                    </a:p>
                  </a:txBody>
                  <a:tcPr/>
                </a:tc>
                <a:tc>
                  <a:txBody>
                    <a:bodyPr/>
                    <a:lstStyle/>
                    <a:p>
                      <a:endParaRPr lang="en-US" sz="2400" dirty="0" smtClean="0">
                        <a:solidFill>
                          <a:srgbClr val="00B0F0"/>
                        </a:solidFill>
                      </a:endParaRPr>
                    </a:p>
                    <a:p>
                      <a:r>
                        <a:rPr lang="en-US" sz="2400" dirty="0" smtClean="0">
                          <a:solidFill>
                            <a:srgbClr val="00B0F0"/>
                          </a:solidFill>
                        </a:rPr>
                        <a:t>poor</a:t>
                      </a:r>
                      <a:endParaRPr lang="en-US" sz="2400" dirty="0">
                        <a:solidFill>
                          <a:srgbClr val="00B0F0"/>
                        </a:solidFill>
                      </a:endParaRPr>
                    </a:p>
                  </a:txBody>
                  <a:tcPr/>
                </a:tc>
              </a:tr>
              <a:tr h="1075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B0F0"/>
                          </a:solidFill>
                          <a:effectLst/>
                          <a:latin typeface="Times New Roman" pitchFamily="18" charset="0"/>
                          <a:cs typeface="Arial" charset="0"/>
                        </a:rPr>
                        <a:t>Rate </a:t>
                      </a:r>
                      <a:r>
                        <a:rPr kumimoji="0" lang="en-US" sz="2700" b="0" i="0" u="none" strike="noStrike" cap="none" normalizeH="0" baseline="0" dirty="0" err="1" smtClean="0">
                          <a:ln>
                            <a:noFill/>
                          </a:ln>
                          <a:solidFill>
                            <a:srgbClr val="00B0F0"/>
                          </a:solidFill>
                          <a:effectLst/>
                          <a:latin typeface="Times New Roman" pitchFamily="18" charset="0"/>
                          <a:cs typeface="Arial" charset="0"/>
                        </a:rPr>
                        <a:t>ofgrowth</a:t>
                      </a:r>
                      <a:endParaRPr kumimoji="0" lang="en-US" sz="2700" b="0" i="0" u="none" strike="noStrike" cap="none" normalizeH="0" baseline="0" dirty="0" smtClean="0">
                        <a:ln>
                          <a:noFill/>
                        </a:ln>
                        <a:solidFill>
                          <a:srgbClr val="00B0F0"/>
                        </a:solidFill>
                        <a:effectLst/>
                        <a:latin typeface="Times New Roman" pitchFamily="18"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B0F0"/>
                          </a:solidFill>
                          <a:effectLst/>
                          <a:latin typeface="Times New Roman" pitchFamily="18" charset="0"/>
                          <a:cs typeface="Arial" charset="0"/>
                        </a:rPr>
                        <a:t>slow</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B0F0"/>
                          </a:solidFill>
                          <a:effectLst/>
                          <a:latin typeface="Times New Roman" pitchFamily="18" charset="0"/>
                          <a:cs typeface="Arial" charset="0"/>
                        </a:rPr>
                        <a:t>fast</a:t>
                      </a:r>
                    </a:p>
                  </a:txBody>
                  <a:tcPr horzOverflow="overflow"/>
                </a:tc>
              </a:tr>
              <a:tr h="1075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B0F0"/>
                          </a:solidFill>
                          <a:effectLst/>
                          <a:latin typeface="Times New Roman" pitchFamily="18" charset="0"/>
                          <a:cs typeface="Arial" charset="0"/>
                        </a:rPr>
                        <a:t>Growth pattern</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B0F0"/>
                          </a:solidFill>
                          <a:effectLst/>
                          <a:latin typeface="Times New Roman" pitchFamily="18" charset="0"/>
                          <a:cs typeface="Arial" charset="0"/>
                        </a:rPr>
                        <a:t>Pushing</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B0F0"/>
                          </a:solidFill>
                          <a:effectLst/>
                          <a:latin typeface="Times New Roman" pitchFamily="18" charset="0"/>
                          <a:cs typeface="Arial" charset="0"/>
                        </a:rPr>
                        <a:t>infiltrative</a:t>
                      </a:r>
                    </a:p>
                  </a:txBody>
                  <a:tcPr horzOverflow="overflow"/>
                </a:tc>
              </a:tr>
              <a:tr h="1075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B0F0"/>
                          </a:solidFill>
                          <a:effectLst/>
                          <a:latin typeface="Times New Roman" pitchFamily="18" charset="0"/>
                          <a:cs typeface="Arial" charset="0"/>
                        </a:rPr>
                        <a:t>Metastasis	</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B0F0"/>
                          </a:solidFill>
                          <a:effectLst/>
                          <a:latin typeface="Times New Roman" pitchFamily="18" charset="0"/>
                          <a:cs typeface="Arial" charset="0"/>
                        </a:rPr>
                        <a:t>absent</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0" i="0" u="none" strike="noStrike" cap="none" normalizeH="0" baseline="0" dirty="0" smtClean="0">
                          <a:ln>
                            <a:noFill/>
                          </a:ln>
                          <a:solidFill>
                            <a:srgbClr val="00B0F0"/>
                          </a:solidFill>
                          <a:effectLst/>
                          <a:latin typeface="Times New Roman" pitchFamily="18" charset="0"/>
                          <a:cs typeface="Arial" charset="0"/>
                        </a:rPr>
                        <a:t>If present - typical </a:t>
                      </a:r>
                      <a:r>
                        <a:rPr kumimoji="0" lang="en-US" sz="3600" b="0" i="0" u="none" strike="noStrike" cap="none" normalizeH="0" baseline="0" dirty="0" smtClean="0">
                          <a:ln>
                            <a:noFill/>
                          </a:ln>
                          <a:solidFill>
                            <a:srgbClr val="00B0F0"/>
                          </a:solidFill>
                          <a:effectLst/>
                          <a:latin typeface="Times New Roman" pitchFamily="18" charset="0"/>
                          <a:cs typeface="Arial" charset="0"/>
                        </a:rPr>
                        <a:t>	</a:t>
                      </a:r>
                    </a:p>
                  </a:txBody>
                  <a:tcPr horzOverflow="overflow"/>
                </a:tc>
              </a:tr>
            </a:tbl>
          </a:graphicData>
        </a:graphic>
      </p:graphicFrame>
    </p:spTree>
    <p:extLst>
      <p:ext uri="{BB962C8B-B14F-4D97-AF65-F5344CB8AC3E}">
        <p14:creationId xmlns:p14="http://schemas.microsoft.com/office/powerpoint/2010/main" val="3944051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err="1" smtClean="0">
                <a:solidFill>
                  <a:schemeClr val="bg2">
                    <a:lumMod val="50000"/>
                  </a:schemeClr>
                </a:solidFill>
              </a:rPr>
              <a:t>Microscopical</a:t>
            </a:r>
            <a:r>
              <a:rPr lang="en-US" dirty="0" smtClean="0"/>
              <a:t> </a:t>
            </a:r>
            <a:endParaRPr lang="en-US" dirty="0"/>
          </a:p>
        </p:txBody>
      </p:sp>
      <p:sp>
        <p:nvSpPr>
          <p:cNvPr id="4" name="Content Placeholder 3"/>
          <p:cNvSpPr>
            <a:spLocks noGrp="1"/>
          </p:cNvSpPr>
          <p:nvPr>
            <p:ph idx="1"/>
          </p:nvPr>
        </p:nvSpPr>
        <p:spPr/>
        <p:txBody>
          <a:bodyPr rtlCol="0">
            <a:normAutofit/>
          </a:bodyPr>
          <a:lstStyle/>
          <a:p>
            <a:pPr>
              <a:defRPr/>
            </a:pPr>
            <a:r>
              <a:rPr lang="en-US" dirty="0" smtClean="0">
                <a:solidFill>
                  <a:schemeClr val="bg2">
                    <a:lumMod val="50000"/>
                  </a:schemeClr>
                </a:solidFill>
              </a:rPr>
              <a:t>Microscopic pattern- </a:t>
            </a:r>
            <a:r>
              <a:rPr lang="en-US" dirty="0" err="1" smtClean="0">
                <a:solidFill>
                  <a:schemeClr val="bg2">
                    <a:lumMod val="50000"/>
                  </a:schemeClr>
                </a:solidFill>
              </a:rPr>
              <a:t>epithelial,mesenchymal</a:t>
            </a:r>
            <a:endParaRPr lang="en-US" dirty="0" smtClean="0">
              <a:solidFill>
                <a:schemeClr val="bg2">
                  <a:lumMod val="50000"/>
                </a:schemeClr>
              </a:solidFill>
            </a:endParaRPr>
          </a:p>
          <a:p>
            <a:pPr>
              <a:defRPr/>
            </a:pPr>
            <a:r>
              <a:rPr lang="en-US" dirty="0" smtClean="0">
                <a:solidFill>
                  <a:schemeClr val="bg2">
                    <a:lumMod val="50000"/>
                  </a:schemeClr>
                </a:solidFill>
              </a:rPr>
              <a:t>Level of differentiation </a:t>
            </a:r>
          </a:p>
          <a:p>
            <a:pPr>
              <a:defRPr/>
            </a:pPr>
            <a:r>
              <a:rPr lang="en-US" dirty="0" err="1" smtClean="0">
                <a:solidFill>
                  <a:schemeClr val="bg2">
                    <a:lumMod val="50000"/>
                  </a:schemeClr>
                </a:solidFill>
              </a:rPr>
              <a:t>Stroma</a:t>
            </a:r>
            <a:r>
              <a:rPr lang="en-US" dirty="0" smtClean="0">
                <a:solidFill>
                  <a:schemeClr val="bg2">
                    <a:lumMod val="50000"/>
                  </a:schemeClr>
                </a:solidFill>
              </a:rPr>
              <a:t> </a:t>
            </a:r>
          </a:p>
          <a:p>
            <a:pPr>
              <a:defRPr/>
            </a:pPr>
            <a:r>
              <a:rPr lang="en-US" dirty="0" smtClean="0">
                <a:solidFill>
                  <a:schemeClr val="bg2">
                    <a:lumMod val="50000"/>
                  </a:schemeClr>
                </a:solidFill>
              </a:rPr>
              <a:t>Inflammatory reaction </a:t>
            </a:r>
          </a:p>
          <a:p>
            <a:pPr>
              <a:defRPr/>
            </a:pPr>
            <a:endParaRPr lang="en-US" dirty="0"/>
          </a:p>
        </p:txBody>
      </p:sp>
    </p:spTree>
    <p:extLst>
      <p:ext uri="{BB962C8B-B14F-4D97-AF65-F5344CB8AC3E}">
        <p14:creationId xmlns:p14="http://schemas.microsoft.com/office/powerpoint/2010/main" val="2263186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rtlCol="0">
            <a:normAutofit/>
          </a:bodyPr>
          <a:lstStyle/>
          <a:p>
            <a:pPr>
              <a:defRPr/>
            </a:pPr>
            <a:r>
              <a:rPr lang="en-US" sz="4000" dirty="0">
                <a:solidFill>
                  <a:schemeClr val="bg2">
                    <a:lumMod val="50000"/>
                  </a:schemeClr>
                </a:solidFill>
              </a:rPr>
              <a:t>Differentiation and </a:t>
            </a:r>
            <a:r>
              <a:rPr lang="en-US" sz="4000" dirty="0" err="1">
                <a:solidFill>
                  <a:schemeClr val="bg2">
                    <a:lumMod val="50000"/>
                  </a:schemeClr>
                </a:solidFill>
              </a:rPr>
              <a:t>Anaplasia</a:t>
            </a:r>
            <a:endParaRPr lang="en-US" sz="4000" dirty="0">
              <a:solidFill>
                <a:schemeClr val="bg2">
                  <a:lumMod val="50000"/>
                </a:schemeClr>
              </a:solidFill>
            </a:endParaRPr>
          </a:p>
        </p:txBody>
      </p:sp>
      <p:sp>
        <p:nvSpPr>
          <p:cNvPr id="27651" name="Rectangle 3"/>
          <p:cNvSpPr>
            <a:spLocks noGrp="1" noChangeArrowheads="1"/>
          </p:cNvSpPr>
          <p:nvPr>
            <p:ph idx="1"/>
          </p:nvPr>
        </p:nvSpPr>
        <p:spPr/>
        <p:txBody>
          <a:bodyPr rtlCol="0">
            <a:normAutofit/>
          </a:bodyPr>
          <a:lstStyle/>
          <a:p>
            <a:pPr>
              <a:defRPr/>
            </a:pPr>
            <a:r>
              <a:rPr lang="en-US" b="1" i="1" dirty="0" smtClean="0">
                <a:solidFill>
                  <a:schemeClr val="bg2">
                    <a:lumMod val="50000"/>
                  </a:schemeClr>
                </a:solidFill>
              </a:rPr>
              <a:t>Differentiation</a:t>
            </a:r>
            <a:r>
              <a:rPr lang="en-US" dirty="0" smtClean="0">
                <a:solidFill>
                  <a:schemeClr val="bg2">
                    <a:lumMod val="50000"/>
                  </a:schemeClr>
                </a:solidFill>
              </a:rPr>
              <a:t> </a:t>
            </a:r>
          </a:p>
          <a:p>
            <a:pPr>
              <a:buNone/>
              <a:defRPr/>
            </a:pPr>
            <a:r>
              <a:rPr lang="en-US" dirty="0" smtClean="0">
                <a:solidFill>
                  <a:schemeClr val="bg2">
                    <a:lumMod val="50000"/>
                  </a:schemeClr>
                </a:solidFill>
              </a:rPr>
              <a:t>       refers to the extent to which </a:t>
            </a:r>
            <a:r>
              <a:rPr lang="en-US" dirty="0" err="1" smtClean="0">
                <a:solidFill>
                  <a:schemeClr val="bg2">
                    <a:lumMod val="50000"/>
                  </a:schemeClr>
                </a:solidFill>
              </a:rPr>
              <a:t>neoplastic</a:t>
            </a:r>
            <a:r>
              <a:rPr lang="en-US" dirty="0" smtClean="0">
                <a:solidFill>
                  <a:schemeClr val="bg2">
                    <a:lumMod val="50000"/>
                  </a:schemeClr>
                </a:solidFill>
              </a:rPr>
              <a:t> cells resemble comparable normal cells, both morphologically and functionally.</a:t>
            </a:r>
          </a:p>
          <a:p>
            <a:pPr>
              <a:buNone/>
              <a:defRPr/>
            </a:pPr>
            <a:r>
              <a:rPr lang="en-US" dirty="0"/>
              <a:t>                                                                                                       </a:t>
            </a:r>
          </a:p>
          <a:p>
            <a:pPr>
              <a:buNone/>
              <a:defRPr/>
            </a:pPr>
            <a:r>
              <a:rPr lang="en-US" dirty="0"/>
              <a:t>                                            </a:t>
            </a:r>
          </a:p>
        </p:txBody>
      </p:sp>
    </p:spTree>
    <p:extLst>
      <p:ext uri="{BB962C8B-B14F-4D97-AF65-F5344CB8AC3E}">
        <p14:creationId xmlns:p14="http://schemas.microsoft.com/office/powerpoint/2010/main" val="3255304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Grp="1" noChangeArrowheads="1"/>
          </p:cNvSpPr>
          <p:nvPr>
            <p:ph type="title"/>
          </p:nvPr>
        </p:nvSpPr>
        <p:spPr>
          <a:xfrm>
            <a:off x="2209800" y="176735"/>
            <a:ext cx="1534394" cy="535531"/>
          </a:xfrm>
        </p:spPr>
        <p:txBody>
          <a:bodyPr wrap="none" rtlCol="0">
            <a:spAutoFit/>
          </a:bodyPr>
          <a:lstStyle/>
          <a:p>
            <a:pPr>
              <a:spcBef>
                <a:spcPct val="20000"/>
              </a:spcBef>
              <a:defRPr/>
            </a:pPr>
            <a:r>
              <a:rPr lang="en-US" sz="3200" dirty="0">
                <a:solidFill>
                  <a:schemeClr val="bg2">
                    <a:lumMod val="50000"/>
                  </a:schemeClr>
                </a:solidFill>
                <a:latin typeface="+mn-lt"/>
              </a:rPr>
              <a:t>LIPOMA</a:t>
            </a:r>
          </a:p>
        </p:txBody>
      </p:sp>
      <p:pic>
        <p:nvPicPr>
          <p:cNvPr id="23555" name="Picture 4" descr="C:\Users\Dept.Of Pathology\Desktop\download (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95813" y="1571625"/>
            <a:ext cx="3848100" cy="4476750"/>
          </a:xfrm>
          <a:noFill/>
        </p:spPr>
      </p:pic>
    </p:spTree>
    <p:extLst>
      <p:ext uri="{BB962C8B-B14F-4D97-AF65-F5344CB8AC3E}">
        <p14:creationId xmlns:p14="http://schemas.microsoft.com/office/powerpoint/2010/main" val="54654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1809750" y="549275"/>
            <a:ext cx="8286750" cy="5880100"/>
          </a:xfrm>
        </p:spPr>
        <p:txBody>
          <a:bodyPr rtlCol="0">
            <a:normAutofit/>
          </a:bodyPr>
          <a:lstStyle/>
          <a:p>
            <a:pPr>
              <a:buNone/>
              <a:defRPr/>
            </a:pPr>
            <a:r>
              <a:rPr lang="en-US" sz="3600" dirty="0">
                <a:solidFill>
                  <a:schemeClr val="bg2">
                    <a:lumMod val="50000"/>
                  </a:schemeClr>
                </a:solidFill>
                <a:cs typeface="Times New Roman" pitchFamily="18" charset="0"/>
              </a:rPr>
              <a:t>The British oncologist   </a:t>
            </a:r>
          </a:p>
          <a:p>
            <a:pPr>
              <a:buNone/>
              <a:defRPr/>
            </a:pPr>
            <a:r>
              <a:rPr lang="en-US" sz="3600" dirty="0">
                <a:solidFill>
                  <a:schemeClr val="bg2">
                    <a:lumMod val="50000"/>
                  </a:schemeClr>
                </a:solidFill>
                <a:cs typeface="Times New Roman" pitchFamily="18" charset="0"/>
              </a:rPr>
              <a:t>Sir Rupert Willis definition :           </a:t>
            </a:r>
          </a:p>
          <a:p>
            <a:pPr>
              <a:buNone/>
              <a:defRPr/>
            </a:pPr>
            <a:r>
              <a:rPr lang="en-US" sz="3600" b="1" dirty="0">
                <a:solidFill>
                  <a:schemeClr val="bg2">
                    <a:lumMod val="50000"/>
                  </a:schemeClr>
                </a:solidFill>
                <a:cs typeface="Times New Roman" pitchFamily="18" charset="0"/>
              </a:rPr>
              <a:t>          "A neoplasm is an abnormal mass of tissue, the growth of which exceeds and is uncoordinated with that of the normal tissues and persists in the same excessive manner after cessation of the stimuli which evoked the change." </a:t>
            </a:r>
          </a:p>
          <a:p>
            <a:pPr>
              <a:defRPr/>
            </a:pPr>
            <a:endParaRPr lang="en-US" sz="3600" b="1" i="1" u="sng" dirty="0">
              <a:cs typeface="Times New Roman" pitchFamily="18" charset="0"/>
            </a:endParaRPr>
          </a:p>
          <a:p>
            <a:pPr>
              <a:defRPr/>
            </a:pPr>
            <a:endParaRPr lang="en-US" sz="3600" dirty="0">
              <a:solidFill>
                <a:srgbClr val="0000FF"/>
              </a:solidFill>
              <a:cs typeface="Times New Roman" pitchFamily="18" charset="0"/>
            </a:endParaRPr>
          </a:p>
        </p:txBody>
      </p:sp>
    </p:spTree>
    <p:extLst>
      <p:ext uri="{BB962C8B-B14F-4D97-AF65-F5344CB8AC3E}">
        <p14:creationId xmlns:p14="http://schemas.microsoft.com/office/powerpoint/2010/main" val="306970855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a:bodyPr>
          <a:lstStyle/>
          <a:p>
            <a:pPr>
              <a:defRPr/>
            </a:pPr>
            <a:r>
              <a:rPr lang="en-US" b="1" i="1" dirty="0" err="1" smtClean="0">
                <a:solidFill>
                  <a:schemeClr val="bg2">
                    <a:lumMod val="50000"/>
                  </a:schemeClr>
                </a:solidFill>
              </a:rPr>
              <a:t>Anaplasia</a:t>
            </a:r>
            <a:endParaRPr lang="en-US" dirty="0" smtClean="0"/>
          </a:p>
        </p:txBody>
      </p:sp>
      <p:sp>
        <p:nvSpPr>
          <p:cNvPr id="108547" name="Rectangle 3"/>
          <p:cNvSpPr>
            <a:spLocks noGrp="1" noChangeArrowheads="1"/>
          </p:cNvSpPr>
          <p:nvPr>
            <p:ph idx="1"/>
          </p:nvPr>
        </p:nvSpPr>
        <p:spPr/>
        <p:txBody>
          <a:bodyPr rtlCol="0">
            <a:normAutofit/>
          </a:bodyPr>
          <a:lstStyle/>
          <a:p>
            <a:pPr>
              <a:defRPr/>
            </a:pPr>
            <a:r>
              <a:rPr lang="en-US" dirty="0">
                <a:solidFill>
                  <a:schemeClr val="bg2">
                    <a:lumMod val="50000"/>
                  </a:schemeClr>
                </a:solidFill>
              </a:rPr>
              <a:t>is lack of differentiation which is a hallmark of malignant transformation</a:t>
            </a:r>
            <a:r>
              <a:rPr lang="en-US" dirty="0"/>
              <a:t>.</a:t>
            </a:r>
          </a:p>
          <a:p>
            <a:pPr>
              <a:defRPr/>
            </a:pPr>
            <a:endParaRPr lang="en-US" dirty="0"/>
          </a:p>
        </p:txBody>
      </p:sp>
      <p:pic>
        <p:nvPicPr>
          <p:cNvPr id="24580" name="Picture 4" descr="C:\Users\Dept.Of Pathology\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3" y="3000376"/>
            <a:ext cx="5072062"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0616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nvPr>
        </p:nvGraphicFramePr>
        <p:xfrm>
          <a:off x="1738314" y="1"/>
          <a:ext cx="8643937" cy="6691313"/>
        </p:xfrm>
        <a:graphic>
          <a:graphicData uri="http://schemas.openxmlformats.org/drawingml/2006/table">
            <a:tbl>
              <a:tblPr firstRow="1" bandRow="1">
                <a:tableStyleId>{5C22544A-7EE6-4342-B048-85BDC9FD1C3A}</a:tableStyleId>
              </a:tblPr>
              <a:tblGrid>
                <a:gridCol w="1571625"/>
                <a:gridCol w="3286125"/>
                <a:gridCol w="3786187"/>
              </a:tblGrid>
              <a:tr h="518193">
                <a:tc>
                  <a:txBody>
                    <a:bodyPr/>
                    <a:lstStyle/>
                    <a:p>
                      <a:endParaRPr lang="en-US" sz="1800" dirty="0">
                        <a:solidFill>
                          <a:srgbClr val="00B0F0"/>
                        </a:solidFill>
                      </a:endParaRPr>
                    </a:p>
                  </a:txBody>
                  <a:tcPr marL="91439" marR="91439" marT="45723" marB="45723"/>
                </a:tc>
                <a:tc>
                  <a:txBody>
                    <a:bodyPr/>
                    <a:lstStyle/>
                    <a:p>
                      <a:r>
                        <a:rPr lang="en-US" sz="2800" b="0" dirty="0" smtClean="0">
                          <a:solidFill>
                            <a:srgbClr val="00B0F0"/>
                          </a:solidFill>
                        </a:rPr>
                        <a:t>BENIGN </a:t>
                      </a:r>
                      <a:endParaRPr lang="en-US" sz="2800" b="0" dirty="0">
                        <a:solidFill>
                          <a:srgbClr val="00B0F0"/>
                        </a:solidFill>
                      </a:endParaRPr>
                    </a:p>
                  </a:txBody>
                  <a:tcPr marL="91439" marR="91439" marT="45723" marB="45723"/>
                </a:tc>
                <a:tc>
                  <a:txBody>
                    <a:bodyPr/>
                    <a:lstStyle/>
                    <a:p>
                      <a:r>
                        <a:rPr lang="en-US" sz="2800" b="0" dirty="0" smtClean="0">
                          <a:solidFill>
                            <a:srgbClr val="00B0F0"/>
                          </a:solidFill>
                        </a:rPr>
                        <a:t>MALIGNANT</a:t>
                      </a:r>
                      <a:endParaRPr lang="en-US" sz="2800" b="0" dirty="0">
                        <a:solidFill>
                          <a:srgbClr val="00B0F0"/>
                        </a:solidFill>
                      </a:endParaRPr>
                    </a:p>
                  </a:txBody>
                  <a:tcPr marL="91439" marR="91439" marT="45723" marB="45723"/>
                </a:tc>
              </a:tr>
              <a:tr h="863141">
                <a:tc>
                  <a:txBody>
                    <a:bodyPr/>
                    <a:lstStyle/>
                    <a:p>
                      <a:r>
                        <a:rPr lang="en-US" sz="2000" b="1" dirty="0" smtClean="0">
                          <a:solidFill>
                            <a:srgbClr val="00B0F0"/>
                          </a:solidFill>
                        </a:rPr>
                        <a:t>Morphology </a:t>
                      </a:r>
                      <a:endParaRPr lang="en-US" sz="2000" b="1" dirty="0">
                        <a:solidFill>
                          <a:srgbClr val="00B0F0"/>
                        </a:solidFill>
                      </a:endParaRPr>
                    </a:p>
                  </a:txBody>
                  <a:tcPr marL="91439" marR="91439" marT="45723" marB="45723"/>
                </a:tc>
                <a:tc>
                  <a:txBody>
                    <a:bodyPr/>
                    <a:lstStyle/>
                    <a:p>
                      <a:r>
                        <a:rPr lang="en-US" sz="2800" b="0" i="1" dirty="0" err="1" smtClean="0">
                          <a:solidFill>
                            <a:srgbClr val="00B0F0"/>
                          </a:solidFill>
                        </a:rPr>
                        <a:t>monomorphism</a:t>
                      </a:r>
                      <a:r>
                        <a:rPr lang="en-US" sz="2800" b="0" i="1" dirty="0" smtClean="0">
                          <a:solidFill>
                            <a:srgbClr val="00B0F0"/>
                          </a:solidFill>
                        </a:rPr>
                        <a:t> </a:t>
                      </a:r>
                      <a:endParaRPr lang="en-US" sz="2800" b="0" dirty="0">
                        <a:solidFill>
                          <a:srgbClr val="00B0F0"/>
                        </a:solidFill>
                      </a:endParaRPr>
                    </a:p>
                  </a:txBody>
                  <a:tcPr marL="91439" marR="91439" marT="45723" marB="45723"/>
                </a:tc>
                <a:tc>
                  <a:txBody>
                    <a:bodyPr/>
                    <a:lstStyle/>
                    <a:p>
                      <a:r>
                        <a:rPr lang="en-US" sz="2800" b="0" i="1" dirty="0" err="1" smtClean="0">
                          <a:solidFill>
                            <a:srgbClr val="00B0F0"/>
                          </a:solidFill>
                        </a:rPr>
                        <a:t>Pleomorphism</a:t>
                      </a:r>
                      <a:r>
                        <a:rPr lang="en-US" sz="2800" b="0" dirty="0" smtClean="0">
                          <a:solidFill>
                            <a:srgbClr val="00B0F0"/>
                          </a:solidFill>
                        </a:rPr>
                        <a:t> </a:t>
                      </a:r>
                      <a:endParaRPr lang="en-US" sz="2800" b="0" dirty="0">
                        <a:solidFill>
                          <a:srgbClr val="00B0F0"/>
                        </a:solidFill>
                      </a:endParaRPr>
                    </a:p>
                  </a:txBody>
                  <a:tcPr marL="91439" marR="91439" marT="45723" marB="45723"/>
                </a:tc>
              </a:tr>
              <a:tr h="863141">
                <a:tc>
                  <a:txBody>
                    <a:bodyPr/>
                    <a:lstStyle/>
                    <a:p>
                      <a:r>
                        <a:rPr lang="en-US" sz="2000" b="1" dirty="0" smtClean="0">
                          <a:solidFill>
                            <a:srgbClr val="00B0F0"/>
                          </a:solidFill>
                        </a:rPr>
                        <a:t>nuclear morphology</a:t>
                      </a:r>
                      <a:r>
                        <a:rPr lang="en-US" sz="2000" i="1" dirty="0" smtClean="0">
                          <a:solidFill>
                            <a:srgbClr val="00B0F0"/>
                          </a:solidFill>
                        </a:rPr>
                        <a:t> </a:t>
                      </a:r>
                      <a:endParaRPr lang="en-US" sz="2000" dirty="0">
                        <a:solidFill>
                          <a:srgbClr val="00B0F0"/>
                        </a:solidFill>
                      </a:endParaRPr>
                    </a:p>
                  </a:txBody>
                  <a:tcPr marL="91439" marR="91439" marT="45723" marB="45723"/>
                </a:tc>
                <a:tc>
                  <a:txBody>
                    <a:bodyPr/>
                    <a:lstStyle/>
                    <a:p>
                      <a:r>
                        <a:rPr lang="en-US" sz="2800" dirty="0" err="1" smtClean="0">
                          <a:solidFill>
                            <a:srgbClr val="00B0F0"/>
                          </a:solidFill>
                        </a:rPr>
                        <a:t>euchromatic</a:t>
                      </a:r>
                      <a:endParaRPr lang="en-US" sz="2800" dirty="0">
                        <a:solidFill>
                          <a:srgbClr val="00B0F0"/>
                        </a:solidFill>
                      </a:endParaRPr>
                    </a:p>
                  </a:txBody>
                  <a:tcPr marL="91439" marR="91439" marT="45723" marB="45723"/>
                </a:tc>
                <a:tc>
                  <a:txBody>
                    <a:bodyPr/>
                    <a:lstStyle/>
                    <a:p>
                      <a:r>
                        <a:rPr lang="en-US" sz="2800" i="1" dirty="0" smtClean="0">
                          <a:solidFill>
                            <a:srgbClr val="00B0F0"/>
                          </a:solidFill>
                        </a:rPr>
                        <a:t>- </a:t>
                      </a:r>
                      <a:r>
                        <a:rPr lang="en-US" sz="2800" dirty="0" err="1" smtClean="0">
                          <a:solidFill>
                            <a:srgbClr val="00B0F0"/>
                          </a:solidFill>
                        </a:rPr>
                        <a:t>hyperchromatic</a:t>
                      </a:r>
                      <a:r>
                        <a:rPr lang="en-US" sz="2800" dirty="0" smtClean="0">
                          <a:solidFill>
                            <a:srgbClr val="00B0F0"/>
                          </a:solidFill>
                        </a:rPr>
                        <a:t> </a:t>
                      </a:r>
                      <a:endParaRPr lang="en-US" sz="2800" dirty="0">
                        <a:solidFill>
                          <a:srgbClr val="00B0F0"/>
                        </a:solidFill>
                      </a:endParaRPr>
                    </a:p>
                  </a:txBody>
                  <a:tcPr marL="91439" marR="91439" marT="45723" marB="45723"/>
                </a:tc>
              </a:tr>
              <a:tr h="912476">
                <a:tc>
                  <a:txBody>
                    <a:bodyPr/>
                    <a:lstStyle/>
                    <a:p>
                      <a:endParaRPr lang="en-US" sz="2000" dirty="0">
                        <a:solidFill>
                          <a:srgbClr val="00B0F0"/>
                        </a:solidFill>
                      </a:endParaRPr>
                    </a:p>
                  </a:txBody>
                  <a:tcPr marL="91439" marR="91439" marT="45723" marB="45723"/>
                </a:tc>
                <a:tc>
                  <a:txBody>
                    <a:bodyPr/>
                    <a:lstStyle/>
                    <a:p>
                      <a:r>
                        <a:rPr lang="en-US" sz="2800" dirty="0" smtClean="0">
                          <a:solidFill>
                            <a:srgbClr val="00B0F0"/>
                          </a:solidFill>
                        </a:rPr>
                        <a:t>normal sized nucleus</a:t>
                      </a:r>
                      <a:endParaRPr lang="en-US" sz="2800" dirty="0">
                        <a:solidFill>
                          <a:srgbClr val="00B0F0"/>
                        </a:solidFill>
                      </a:endParaRPr>
                    </a:p>
                  </a:txBody>
                  <a:tcPr marL="91439" marR="91439" marT="45723" marB="45723"/>
                </a:tc>
                <a:tc>
                  <a:txBody>
                    <a:bodyPr/>
                    <a:lstStyle/>
                    <a:p>
                      <a:r>
                        <a:rPr lang="en-US" sz="2800" dirty="0" err="1" smtClean="0">
                          <a:solidFill>
                            <a:srgbClr val="00B0F0"/>
                          </a:solidFill>
                        </a:rPr>
                        <a:t>Nucleomegaly</a:t>
                      </a:r>
                      <a:endParaRPr lang="en-US" sz="2800" dirty="0">
                        <a:solidFill>
                          <a:srgbClr val="00B0F0"/>
                        </a:solidFill>
                      </a:endParaRPr>
                    </a:p>
                  </a:txBody>
                  <a:tcPr marL="91439" marR="91439" marT="45723" marB="45723"/>
                </a:tc>
              </a:tr>
              <a:tr h="863141">
                <a:tc>
                  <a:txBody>
                    <a:bodyPr/>
                    <a:lstStyle/>
                    <a:p>
                      <a:endParaRPr lang="en-US" sz="2000" dirty="0">
                        <a:solidFill>
                          <a:srgbClr val="00B0F0"/>
                        </a:solidFill>
                      </a:endParaRPr>
                    </a:p>
                  </a:txBody>
                  <a:tcPr marL="91439" marR="91439" marT="45723" marB="45723"/>
                </a:tc>
                <a:tc>
                  <a:txBody>
                    <a:bodyPr/>
                    <a:lstStyle/>
                    <a:p>
                      <a:r>
                        <a:rPr lang="en-US" sz="2800" dirty="0" smtClean="0">
                          <a:solidFill>
                            <a:srgbClr val="00B0F0"/>
                          </a:solidFill>
                        </a:rPr>
                        <a:t>regular nuclear </a:t>
                      </a:r>
                      <a:r>
                        <a:rPr lang="en-US" sz="2800" dirty="0" err="1" smtClean="0">
                          <a:solidFill>
                            <a:srgbClr val="00B0F0"/>
                          </a:solidFill>
                        </a:rPr>
                        <a:t>mem</a:t>
                      </a:r>
                      <a:endParaRPr lang="en-US" sz="2800" dirty="0">
                        <a:solidFill>
                          <a:srgbClr val="00B0F0"/>
                        </a:solidFill>
                      </a:endParaRPr>
                    </a:p>
                  </a:txBody>
                  <a:tcPr marL="91439" marR="91439" marT="45723" marB="45723"/>
                </a:tc>
                <a:tc>
                  <a:txBody>
                    <a:bodyPr/>
                    <a:lstStyle/>
                    <a:p>
                      <a:r>
                        <a:rPr lang="en-US" sz="2800" dirty="0" smtClean="0">
                          <a:solidFill>
                            <a:srgbClr val="00B0F0"/>
                          </a:solidFill>
                        </a:rPr>
                        <a:t>Irregular nuclear </a:t>
                      </a:r>
                      <a:r>
                        <a:rPr lang="en-US" sz="2800" dirty="0" err="1" smtClean="0">
                          <a:solidFill>
                            <a:srgbClr val="00B0F0"/>
                          </a:solidFill>
                        </a:rPr>
                        <a:t>memb</a:t>
                      </a:r>
                      <a:endParaRPr lang="en-US" sz="2800" dirty="0">
                        <a:solidFill>
                          <a:srgbClr val="00B0F0"/>
                        </a:solidFill>
                      </a:endParaRPr>
                    </a:p>
                  </a:txBody>
                  <a:tcPr marL="91439" marR="91439" marT="45723" marB="45723"/>
                </a:tc>
              </a:tr>
              <a:tr h="863141">
                <a:tc>
                  <a:txBody>
                    <a:bodyPr/>
                    <a:lstStyle/>
                    <a:p>
                      <a:endParaRPr lang="en-US" sz="2000" dirty="0">
                        <a:solidFill>
                          <a:srgbClr val="00B0F0"/>
                        </a:solidFill>
                      </a:endParaRPr>
                    </a:p>
                  </a:txBody>
                  <a:tcPr marL="91439" marR="91439" marT="45723" marB="45723"/>
                </a:tc>
                <a:tc>
                  <a:txBody>
                    <a:bodyPr/>
                    <a:lstStyle/>
                    <a:p>
                      <a:r>
                        <a:rPr lang="en-US" sz="2800" dirty="0" smtClean="0">
                          <a:solidFill>
                            <a:srgbClr val="00B0F0"/>
                          </a:solidFill>
                        </a:rPr>
                        <a:t>normal chromatin</a:t>
                      </a:r>
                      <a:endParaRPr lang="en-US" sz="2800" dirty="0">
                        <a:solidFill>
                          <a:srgbClr val="00B0F0"/>
                        </a:solidFill>
                      </a:endParaRPr>
                    </a:p>
                  </a:txBody>
                  <a:tcPr marL="91439" marR="91439" marT="45723" marB="45723"/>
                </a:tc>
                <a:tc>
                  <a:txBody>
                    <a:bodyPr/>
                    <a:lstStyle/>
                    <a:p>
                      <a:r>
                        <a:rPr lang="en-US" sz="2800" dirty="0" smtClean="0">
                          <a:solidFill>
                            <a:srgbClr val="00B0F0"/>
                          </a:solidFill>
                        </a:rPr>
                        <a:t>clumped chromatin </a:t>
                      </a:r>
                      <a:endParaRPr lang="en-US" sz="2800" dirty="0">
                        <a:solidFill>
                          <a:srgbClr val="00B0F0"/>
                        </a:solidFill>
                      </a:endParaRPr>
                    </a:p>
                  </a:txBody>
                  <a:tcPr marL="91439" marR="91439" marT="45723" marB="45723"/>
                </a:tc>
              </a:tr>
              <a:tr h="944940">
                <a:tc>
                  <a:txBody>
                    <a:bodyPr/>
                    <a:lstStyle/>
                    <a:p>
                      <a:endParaRPr lang="en-US" sz="2000" dirty="0">
                        <a:solidFill>
                          <a:srgbClr val="00B0F0"/>
                        </a:solidFill>
                      </a:endParaRPr>
                    </a:p>
                  </a:txBody>
                  <a:tcPr marL="91439" marR="91439" marT="45723" marB="45723"/>
                </a:tc>
                <a:tc>
                  <a:txBody>
                    <a:bodyPr/>
                    <a:lstStyle/>
                    <a:p>
                      <a:r>
                        <a:rPr lang="en-US" sz="2800" dirty="0" smtClean="0">
                          <a:solidFill>
                            <a:srgbClr val="00B0F0"/>
                          </a:solidFill>
                        </a:rPr>
                        <a:t>inconspicuous nucleoli</a:t>
                      </a:r>
                      <a:endParaRPr lang="en-US" sz="2800" dirty="0">
                        <a:solidFill>
                          <a:srgbClr val="00B0F0"/>
                        </a:solidFill>
                      </a:endParaRPr>
                    </a:p>
                  </a:txBody>
                  <a:tcPr marL="91439" marR="91439" marT="45723" marB="45723"/>
                </a:tc>
                <a:tc>
                  <a:txBody>
                    <a:bodyPr/>
                    <a:lstStyle/>
                    <a:p>
                      <a:r>
                        <a:rPr lang="en-US" sz="2800" dirty="0" smtClean="0">
                          <a:solidFill>
                            <a:srgbClr val="00B0F0"/>
                          </a:solidFill>
                        </a:rPr>
                        <a:t>prominent nucleoli </a:t>
                      </a:r>
                      <a:endParaRPr lang="en-US" sz="2800" dirty="0">
                        <a:solidFill>
                          <a:srgbClr val="00B0F0"/>
                        </a:solidFill>
                      </a:endParaRPr>
                    </a:p>
                  </a:txBody>
                  <a:tcPr marL="91439" marR="91439" marT="45723" marB="45723"/>
                </a:tc>
              </a:tr>
              <a:tr h="863141">
                <a:tc>
                  <a:txBody>
                    <a:bodyPr/>
                    <a:lstStyle/>
                    <a:p>
                      <a:r>
                        <a:rPr lang="en-US" sz="1800" b="1" dirty="0" smtClean="0">
                          <a:solidFill>
                            <a:srgbClr val="00B0F0"/>
                          </a:solidFill>
                        </a:rPr>
                        <a:t>Mitoses</a:t>
                      </a:r>
                      <a:endParaRPr lang="en-US" sz="1800" dirty="0">
                        <a:solidFill>
                          <a:srgbClr val="00B0F0"/>
                        </a:solidFill>
                      </a:endParaRPr>
                    </a:p>
                  </a:txBody>
                  <a:tcPr marL="91439" marR="91439" marT="45723" marB="45723"/>
                </a:tc>
                <a:tc>
                  <a:txBody>
                    <a:bodyPr/>
                    <a:lstStyle/>
                    <a:p>
                      <a:r>
                        <a:rPr lang="en-US" sz="2800" dirty="0" smtClean="0">
                          <a:solidFill>
                            <a:srgbClr val="00B0F0"/>
                          </a:solidFill>
                        </a:rPr>
                        <a:t>          typical</a:t>
                      </a:r>
                      <a:endParaRPr lang="en-US" sz="2800" dirty="0">
                        <a:solidFill>
                          <a:srgbClr val="00B0F0"/>
                        </a:solidFill>
                      </a:endParaRPr>
                    </a:p>
                  </a:txBody>
                  <a:tcPr marL="91439" marR="91439" marT="45723" marB="45723"/>
                </a:tc>
                <a:tc>
                  <a:txBody>
                    <a:bodyPr/>
                    <a:lstStyle/>
                    <a:p>
                      <a:r>
                        <a:rPr lang="en-US" sz="2800" dirty="0" smtClean="0">
                          <a:solidFill>
                            <a:srgbClr val="00B0F0"/>
                          </a:solidFill>
                        </a:rPr>
                        <a:t>         atypical</a:t>
                      </a:r>
                      <a:endParaRPr lang="en-US" sz="2800" dirty="0">
                        <a:solidFill>
                          <a:srgbClr val="00B0F0"/>
                        </a:solidFill>
                      </a:endParaRPr>
                    </a:p>
                  </a:txBody>
                  <a:tcPr marL="91439" marR="91439" marT="45723" marB="45723"/>
                </a:tc>
              </a:tr>
            </a:tbl>
          </a:graphicData>
        </a:graphic>
      </p:graphicFrame>
      <p:sp>
        <p:nvSpPr>
          <p:cNvPr id="5" name="Down Arrow 4"/>
          <p:cNvSpPr/>
          <p:nvPr/>
        </p:nvSpPr>
        <p:spPr>
          <a:xfrm flipV="1">
            <a:off x="3952876" y="5786439"/>
            <a:ext cx="142875"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Down Arrow 6"/>
          <p:cNvSpPr/>
          <p:nvPr/>
        </p:nvSpPr>
        <p:spPr>
          <a:xfrm flipV="1">
            <a:off x="6881814" y="5857876"/>
            <a:ext cx="142875" cy="500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48419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200" dirty="0">
                <a:solidFill>
                  <a:schemeClr val="bg2">
                    <a:lumMod val="50000"/>
                  </a:schemeClr>
                </a:solidFill>
                <a:latin typeface="+mn-lt"/>
              </a:rPr>
              <a:t>Morphological and functional characteristics of the malignant cell.</a:t>
            </a:r>
          </a:p>
        </p:txBody>
      </p:sp>
      <p:sp>
        <p:nvSpPr>
          <p:cNvPr id="3" name="Content Placeholder 2"/>
          <p:cNvSpPr>
            <a:spLocks noGrp="1"/>
          </p:cNvSpPr>
          <p:nvPr>
            <p:ph idx="1"/>
          </p:nvPr>
        </p:nvSpPr>
        <p:spPr>
          <a:xfrm>
            <a:off x="2209800" y="1828800"/>
            <a:ext cx="7696200" cy="3957638"/>
          </a:xfrm>
        </p:spPr>
        <p:txBody>
          <a:bodyPr rtlCol="0">
            <a:normAutofit/>
          </a:bodyPr>
          <a:lstStyle/>
          <a:p>
            <a:pPr>
              <a:defRPr/>
            </a:pPr>
            <a:r>
              <a:rPr lang="en-US" dirty="0" smtClean="0">
                <a:solidFill>
                  <a:schemeClr val="bg2">
                    <a:lumMod val="50000"/>
                  </a:schemeClr>
                </a:solidFill>
              </a:rPr>
              <a:t>the cancerous cell is characterized by</a:t>
            </a:r>
          </a:p>
          <a:p>
            <a:pPr>
              <a:defRPr/>
            </a:pPr>
            <a:r>
              <a:rPr lang="en-US" dirty="0" smtClean="0">
                <a:solidFill>
                  <a:schemeClr val="bg2">
                    <a:lumMod val="50000"/>
                  </a:schemeClr>
                </a:solidFill>
              </a:rPr>
              <a:t> a large nucleus,</a:t>
            </a:r>
          </a:p>
          <a:p>
            <a:pPr>
              <a:defRPr/>
            </a:pPr>
            <a:r>
              <a:rPr lang="en-US" dirty="0" smtClean="0">
                <a:solidFill>
                  <a:schemeClr val="bg2">
                    <a:lumMod val="50000"/>
                  </a:schemeClr>
                </a:solidFill>
              </a:rPr>
              <a:t> having an irregular size and shape,</a:t>
            </a:r>
          </a:p>
          <a:p>
            <a:pPr>
              <a:defRPr/>
            </a:pPr>
            <a:r>
              <a:rPr lang="en-US" dirty="0" smtClean="0">
                <a:solidFill>
                  <a:schemeClr val="bg2">
                    <a:lumMod val="50000"/>
                  </a:schemeClr>
                </a:solidFill>
              </a:rPr>
              <a:t> the nucleoli are prominent, </a:t>
            </a:r>
          </a:p>
          <a:p>
            <a:pPr>
              <a:defRPr/>
            </a:pPr>
            <a:r>
              <a:rPr lang="en-US" dirty="0" smtClean="0">
                <a:solidFill>
                  <a:schemeClr val="bg2">
                    <a:lumMod val="50000"/>
                  </a:schemeClr>
                </a:solidFill>
              </a:rPr>
              <a:t>the cytoplasm is scarce and intensely colored or, on the contrary, is pale.</a:t>
            </a:r>
          </a:p>
          <a:p>
            <a:pPr>
              <a:buNone/>
              <a:defRPr/>
            </a:pPr>
            <a:r>
              <a:rPr lang="en-US" dirty="0" smtClean="0">
                <a:solidFill>
                  <a:schemeClr val="bg2">
                    <a:lumMod val="50000"/>
                  </a:schemeClr>
                </a:solidFill>
              </a:rPr>
              <a:t>            N:C -1:1</a:t>
            </a:r>
            <a:endParaRPr lang="en-US" dirty="0">
              <a:solidFill>
                <a:schemeClr val="bg2">
                  <a:lumMod val="50000"/>
                </a:schemeClr>
              </a:solidFill>
            </a:endParaRPr>
          </a:p>
        </p:txBody>
      </p:sp>
    </p:spTree>
    <p:extLst>
      <p:ext uri="{BB962C8B-B14F-4D97-AF65-F5344CB8AC3E}">
        <p14:creationId xmlns:p14="http://schemas.microsoft.com/office/powerpoint/2010/main" val="1006392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1062038"/>
          </a:xfrm>
        </p:spPr>
        <p:txBody>
          <a:bodyPr rtlCol="0">
            <a:normAutofit/>
          </a:bodyPr>
          <a:lstStyle/>
          <a:p>
            <a:pPr>
              <a:defRPr/>
            </a:pPr>
            <a:r>
              <a:rPr lang="en-US" b="1" dirty="0" smtClean="0">
                <a:solidFill>
                  <a:schemeClr val="bg2">
                    <a:lumMod val="50000"/>
                  </a:schemeClr>
                </a:solidFill>
              </a:rPr>
              <a:t>Rate of growth </a:t>
            </a:r>
            <a:endParaRPr lang="en-US" b="1" dirty="0">
              <a:solidFill>
                <a:schemeClr val="bg2">
                  <a:lumMod val="50000"/>
                </a:schemeClr>
              </a:solidFill>
            </a:endParaRPr>
          </a:p>
        </p:txBody>
      </p:sp>
      <p:sp>
        <p:nvSpPr>
          <p:cNvPr id="3" name="Content Placeholder 2"/>
          <p:cNvSpPr>
            <a:spLocks noGrp="1"/>
          </p:cNvSpPr>
          <p:nvPr>
            <p:ph idx="1"/>
          </p:nvPr>
        </p:nvSpPr>
        <p:spPr/>
        <p:txBody>
          <a:bodyPr rtlCol="0">
            <a:normAutofit/>
          </a:bodyPr>
          <a:lstStyle/>
          <a:p>
            <a:pPr>
              <a:defRPr/>
            </a:pPr>
            <a:r>
              <a:rPr lang="en-US" dirty="0" smtClean="0">
                <a:solidFill>
                  <a:schemeClr val="bg2">
                    <a:lumMod val="50000"/>
                  </a:schemeClr>
                </a:solidFill>
              </a:rPr>
              <a:t>Doubling time of </a:t>
            </a:r>
            <a:r>
              <a:rPr lang="en-US" dirty="0" err="1" smtClean="0">
                <a:solidFill>
                  <a:schemeClr val="bg2">
                    <a:lumMod val="50000"/>
                  </a:schemeClr>
                </a:solidFill>
              </a:rPr>
              <a:t>tumour</a:t>
            </a:r>
            <a:r>
              <a:rPr lang="en-US" dirty="0" smtClean="0">
                <a:solidFill>
                  <a:schemeClr val="bg2">
                    <a:lumMod val="50000"/>
                  </a:schemeClr>
                </a:solidFill>
              </a:rPr>
              <a:t> cells</a:t>
            </a:r>
          </a:p>
          <a:p>
            <a:pPr>
              <a:defRPr/>
            </a:pPr>
            <a:r>
              <a:rPr lang="en-US" dirty="0" smtClean="0">
                <a:solidFill>
                  <a:schemeClr val="bg2">
                    <a:lumMod val="50000"/>
                  </a:schemeClr>
                </a:solidFill>
              </a:rPr>
              <a:t>No of cells in the proliferative pool</a:t>
            </a:r>
          </a:p>
          <a:p>
            <a:pPr>
              <a:defRPr/>
            </a:pPr>
            <a:r>
              <a:rPr lang="en-US" dirty="0" smtClean="0">
                <a:solidFill>
                  <a:schemeClr val="bg2">
                    <a:lumMod val="50000"/>
                  </a:schemeClr>
                </a:solidFill>
              </a:rPr>
              <a:t>Apoptosis</a:t>
            </a:r>
          </a:p>
          <a:p>
            <a:pPr>
              <a:defRPr/>
            </a:pPr>
            <a:r>
              <a:rPr lang="en-US" dirty="0" smtClean="0">
                <a:solidFill>
                  <a:schemeClr val="bg2">
                    <a:lumMod val="50000"/>
                  </a:schemeClr>
                </a:solidFill>
              </a:rPr>
              <a:t>the growth rate of tumors correlates with their level of differentiation, and thus most malignant tumors grow more rapidly than benign lesions</a:t>
            </a:r>
            <a:endParaRPr lang="en-US" dirty="0">
              <a:solidFill>
                <a:schemeClr val="bg2">
                  <a:lumMod val="50000"/>
                </a:schemeClr>
              </a:solidFill>
            </a:endParaRPr>
          </a:p>
        </p:txBody>
      </p:sp>
    </p:spTree>
    <p:extLst>
      <p:ext uri="{BB962C8B-B14F-4D97-AF65-F5344CB8AC3E}">
        <p14:creationId xmlns:p14="http://schemas.microsoft.com/office/powerpoint/2010/main" val="169358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bg2">
                    <a:lumMod val="50000"/>
                  </a:schemeClr>
                </a:solidFill>
              </a:rPr>
              <a:t>Rate of growth </a:t>
            </a:r>
            <a:endParaRPr lang="en-US" dirty="0"/>
          </a:p>
        </p:txBody>
      </p:sp>
      <p:sp>
        <p:nvSpPr>
          <p:cNvPr id="3" name="Content Placeholder 2"/>
          <p:cNvSpPr>
            <a:spLocks noGrp="1"/>
          </p:cNvSpPr>
          <p:nvPr>
            <p:ph idx="1"/>
          </p:nvPr>
        </p:nvSpPr>
        <p:spPr/>
        <p:txBody>
          <a:bodyPr rtlCol="0">
            <a:normAutofit/>
          </a:bodyPr>
          <a:lstStyle/>
          <a:p>
            <a:pPr>
              <a:defRPr/>
            </a:pPr>
            <a:r>
              <a:rPr lang="en-US" dirty="0" smtClean="0">
                <a:solidFill>
                  <a:schemeClr val="bg2">
                    <a:lumMod val="50000"/>
                  </a:schemeClr>
                </a:solidFill>
              </a:rPr>
              <a:t>Factors such as hormonal stimulation, adequacy of blood supply, and unknown influences may affect the growth.</a:t>
            </a:r>
          </a:p>
          <a:p>
            <a:pPr>
              <a:defRPr/>
            </a:pPr>
            <a:r>
              <a:rPr lang="en-US" dirty="0" smtClean="0">
                <a:solidFill>
                  <a:schemeClr val="bg2">
                    <a:lumMod val="50000"/>
                  </a:schemeClr>
                </a:solidFill>
              </a:rPr>
              <a:t>Fast-growing tumors may have a high cell turnover, implying that rates of both proliferation and apoptosis are high.</a:t>
            </a:r>
            <a:endParaRPr lang="en-US" dirty="0">
              <a:solidFill>
                <a:schemeClr val="bg2">
                  <a:lumMod val="50000"/>
                </a:schemeClr>
              </a:solidFill>
            </a:endParaRPr>
          </a:p>
        </p:txBody>
      </p:sp>
    </p:spTree>
    <p:extLst>
      <p:ext uri="{BB962C8B-B14F-4D97-AF65-F5344CB8AC3E}">
        <p14:creationId xmlns:p14="http://schemas.microsoft.com/office/powerpoint/2010/main" val="4172593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2209800" y="152401"/>
            <a:ext cx="6870700" cy="828675"/>
          </a:xfrm>
        </p:spPr>
        <p:txBody>
          <a:bodyPr rtlCol="0">
            <a:normAutofit/>
          </a:bodyPr>
          <a:lstStyle/>
          <a:p>
            <a:pPr>
              <a:defRPr/>
            </a:pPr>
            <a:r>
              <a:rPr lang="en-US" dirty="0" smtClean="0">
                <a:solidFill>
                  <a:schemeClr val="bg2">
                    <a:lumMod val="50000"/>
                  </a:schemeClr>
                </a:solidFill>
              </a:rPr>
              <a:t>RATE OF GROWTH</a:t>
            </a:r>
          </a:p>
        </p:txBody>
      </p:sp>
      <p:pic>
        <p:nvPicPr>
          <p:cNvPr id="29699"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1" y="1052514"/>
            <a:ext cx="8386763" cy="5616575"/>
          </a:xfrm>
          <a:noFill/>
        </p:spPr>
      </p:pic>
    </p:spTree>
    <p:extLst>
      <p:ext uri="{BB962C8B-B14F-4D97-AF65-F5344CB8AC3E}">
        <p14:creationId xmlns:p14="http://schemas.microsoft.com/office/powerpoint/2010/main" val="158719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626" y="500064"/>
            <a:ext cx="7953375" cy="5286375"/>
          </a:xfrm>
        </p:spPr>
        <p:txBody>
          <a:bodyPr rtlCol="0">
            <a:normAutofit/>
          </a:bodyPr>
          <a:lstStyle/>
          <a:p>
            <a:pPr>
              <a:buNone/>
              <a:defRPr/>
            </a:pPr>
            <a:r>
              <a:rPr lang="en-US" dirty="0" smtClean="0">
                <a:solidFill>
                  <a:schemeClr val="bg2">
                    <a:lumMod val="50000"/>
                  </a:schemeClr>
                </a:solidFill>
              </a:rPr>
              <a:t>Cancers are capable of spreading throughout the body by two mechanisms:</a:t>
            </a:r>
          </a:p>
          <a:p>
            <a:pPr>
              <a:buNone/>
              <a:defRPr/>
            </a:pPr>
            <a:r>
              <a:rPr lang="en-US" dirty="0" smtClean="0">
                <a:solidFill>
                  <a:schemeClr val="bg2">
                    <a:lumMod val="50000"/>
                  </a:schemeClr>
                </a:solidFill>
              </a:rPr>
              <a:t>     </a:t>
            </a:r>
            <a:r>
              <a:rPr lang="en-US" b="1" dirty="0" smtClean="0">
                <a:solidFill>
                  <a:schemeClr val="bg2">
                    <a:lumMod val="50000"/>
                  </a:schemeClr>
                </a:solidFill>
              </a:rPr>
              <a:t>invasion and metastasis.</a:t>
            </a:r>
          </a:p>
          <a:p>
            <a:pPr>
              <a:defRPr/>
            </a:pPr>
            <a:r>
              <a:rPr lang="en-US" b="1" dirty="0" smtClean="0">
                <a:solidFill>
                  <a:schemeClr val="bg2">
                    <a:lumMod val="50000"/>
                  </a:schemeClr>
                </a:solidFill>
              </a:rPr>
              <a:t> Invasion </a:t>
            </a:r>
            <a:r>
              <a:rPr lang="en-US" dirty="0" smtClean="0">
                <a:solidFill>
                  <a:schemeClr val="bg2">
                    <a:lumMod val="50000"/>
                  </a:schemeClr>
                </a:solidFill>
              </a:rPr>
              <a:t>- the direct migration and penetration by cancer cells into neighboring tissues. </a:t>
            </a:r>
          </a:p>
          <a:p>
            <a:pPr>
              <a:defRPr/>
            </a:pPr>
            <a:r>
              <a:rPr lang="en-US" b="1" dirty="0" smtClean="0">
                <a:solidFill>
                  <a:schemeClr val="bg2">
                    <a:lumMod val="50000"/>
                  </a:schemeClr>
                </a:solidFill>
              </a:rPr>
              <a:t>Metastasis</a:t>
            </a:r>
            <a:r>
              <a:rPr lang="en-US" dirty="0" smtClean="0">
                <a:solidFill>
                  <a:schemeClr val="bg2">
                    <a:lumMod val="50000"/>
                  </a:schemeClr>
                </a:solidFill>
              </a:rPr>
              <a:t> - the ability of cancer cells to penetrate into lymphatic and blood vessels, circulate through the bloodstream, and then invade normal tissues elsewhere in the body.</a:t>
            </a:r>
            <a:endParaRPr lang="en-US" dirty="0">
              <a:solidFill>
                <a:schemeClr val="bg2">
                  <a:lumMod val="50000"/>
                </a:schemeClr>
              </a:solidFill>
            </a:endParaRPr>
          </a:p>
        </p:txBody>
      </p:sp>
    </p:spTree>
    <p:extLst>
      <p:ext uri="{BB962C8B-B14F-4D97-AF65-F5344CB8AC3E}">
        <p14:creationId xmlns:p14="http://schemas.microsoft.com/office/powerpoint/2010/main" val="2193574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6000" dirty="0">
                <a:solidFill>
                  <a:schemeClr val="bg2">
                    <a:lumMod val="50000"/>
                  </a:schemeClr>
                </a:solidFill>
              </a:rPr>
              <a:t>Local Invasion</a:t>
            </a:r>
            <a:endParaRPr lang="en-US" dirty="0">
              <a:solidFill>
                <a:schemeClr val="bg2">
                  <a:lumMod val="50000"/>
                </a:schemeClr>
              </a:solidFill>
            </a:endParaRPr>
          </a:p>
        </p:txBody>
      </p:sp>
      <p:sp>
        <p:nvSpPr>
          <p:cNvPr id="3" name="Content Placeholder 2"/>
          <p:cNvSpPr>
            <a:spLocks noGrp="1"/>
          </p:cNvSpPr>
          <p:nvPr>
            <p:ph idx="1"/>
          </p:nvPr>
        </p:nvSpPr>
        <p:spPr>
          <a:xfrm>
            <a:off x="1952626" y="1828800"/>
            <a:ext cx="7953375" cy="3957638"/>
          </a:xfrm>
        </p:spPr>
        <p:txBody>
          <a:bodyPr rtlCol="0">
            <a:normAutofit/>
          </a:bodyPr>
          <a:lstStyle/>
          <a:p>
            <a:pPr>
              <a:defRPr/>
            </a:pPr>
            <a:r>
              <a:rPr lang="en-US" dirty="0" smtClean="0">
                <a:solidFill>
                  <a:schemeClr val="bg2">
                    <a:lumMod val="50000"/>
                  </a:schemeClr>
                </a:solidFill>
              </a:rPr>
              <a:t>refers to the direct extension and penetration by cancer cells into </a:t>
            </a:r>
            <a:r>
              <a:rPr lang="en-US" dirty="0" err="1" smtClean="0">
                <a:solidFill>
                  <a:schemeClr val="bg2">
                    <a:lumMod val="50000"/>
                  </a:schemeClr>
                </a:solidFill>
              </a:rPr>
              <a:t>neighbouring</a:t>
            </a:r>
            <a:r>
              <a:rPr lang="en-US" dirty="0" smtClean="0">
                <a:solidFill>
                  <a:schemeClr val="bg2">
                    <a:lumMod val="50000"/>
                  </a:schemeClr>
                </a:solidFill>
              </a:rPr>
              <a:t> tissues. </a:t>
            </a:r>
          </a:p>
          <a:p>
            <a:pPr>
              <a:defRPr/>
            </a:pPr>
            <a:r>
              <a:rPr lang="en-US" dirty="0" smtClean="0">
                <a:solidFill>
                  <a:schemeClr val="bg2">
                    <a:lumMod val="50000"/>
                  </a:schemeClr>
                </a:solidFill>
              </a:rPr>
              <a:t>The proliferation of transformed cells and the progressive increase in </a:t>
            </a:r>
            <a:r>
              <a:rPr lang="en-US" dirty="0" err="1" smtClean="0">
                <a:solidFill>
                  <a:schemeClr val="bg2">
                    <a:lumMod val="50000"/>
                  </a:schemeClr>
                </a:solidFill>
              </a:rPr>
              <a:t>tumour</a:t>
            </a:r>
            <a:r>
              <a:rPr lang="en-US" dirty="0" smtClean="0">
                <a:solidFill>
                  <a:schemeClr val="bg2">
                    <a:lumMod val="50000"/>
                  </a:schemeClr>
                </a:solidFill>
              </a:rPr>
              <a:t> size eventually leads to a breach in the barriers between tissues, leading to </a:t>
            </a:r>
            <a:r>
              <a:rPr lang="en-US" dirty="0" err="1" smtClean="0">
                <a:solidFill>
                  <a:schemeClr val="bg2">
                    <a:lumMod val="50000"/>
                  </a:schemeClr>
                </a:solidFill>
              </a:rPr>
              <a:t>tumour</a:t>
            </a:r>
            <a:r>
              <a:rPr lang="en-US" dirty="0" smtClean="0">
                <a:solidFill>
                  <a:schemeClr val="bg2">
                    <a:lumMod val="50000"/>
                  </a:schemeClr>
                </a:solidFill>
              </a:rPr>
              <a:t> extension into adjacent tissue</a:t>
            </a:r>
            <a:endParaRPr lang="en-US" dirty="0">
              <a:solidFill>
                <a:schemeClr val="bg2">
                  <a:lumMod val="50000"/>
                </a:schemeClr>
              </a:solidFill>
            </a:endParaRPr>
          </a:p>
        </p:txBody>
      </p:sp>
    </p:spTree>
    <p:extLst>
      <p:ext uri="{BB962C8B-B14F-4D97-AF65-F5344CB8AC3E}">
        <p14:creationId xmlns:p14="http://schemas.microsoft.com/office/powerpoint/2010/main" val="342375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152400"/>
            <a:ext cx="7743825" cy="1600200"/>
          </a:xfrm>
        </p:spPr>
        <p:txBody>
          <a:bodyPr rtlCol="0">
            <a:normAutofit/>
          </a:bodyPr>
          <a:lstStyle/>
          <a:p>
            <a:pPr>
              <a:defRPr/>
            </a:pPr>
            <a:r>
              <a:rPr lang="en-US" sz="6000" dirty="0"/>
              <a:t> </a:t>
            </a:r>
            <a:r>
              <a:rPr lang="en-US" sz="4000" b="1" dirty="0">
                <a:solidFill>
                  <a:schemeClr val="bg2">
                    <a:lumMod val="50000"/>
                  </a:schemeClr>
                </a:solidFill>
                <a:latin typeface="+mn-lt"/>
              </a:rPr>
              <a:t>Three-Step Theory of Invasion</a:t>
            </a:r>
            <a:endParaRPr lang="en-US" sz="4000" dirty="0">
              <a:solidFill>
                <a:schemeClr val="bg2">
                  <a:lumMod val="50000"/>
                </a:schemeClr>
              </a:solidFill>
              <a:latin typeface="+mn-lt"/>
            </a:endParaRPr>
          </a:p>
        </p:txBody>
      </p:sp>
      <p:sp>
        <p:nvSpPr>
          <p:cNvPr id="3" name="Content Placeholder 2"/>
          <p:cNvSpPr>
            <a:spLocks noGrp="1"/>
          </p:cNvSpPr>
          <p:nvPr>
            <p:ph idx="1"/>
          </p:nvPr>
        </p:nvSpPr>
        <p:spPr/>
        <p:txBody>
          <a:bodyPr rtlCol="0">
            <a:normAutofit/>
          </a:bodyPr>
          <a:lstStyle/>
          <a:p>
            <a:pPr>
              <a:buFont typeface="Wingdings" pitchFamily="2" charset="2"/>
              <a:buChar char="§"/>
              <a:defRPr/>
            </a:pPr>
            <a:r>
              <a:rPr lang="en-US" dirty="0" smtClean="0">
                <a:solidFill>
                  <a:schemeClr val="bg2">
                    <a:lumMod val="50000"/>
                  </a:schemeClr>
                </a:solidFill>
              </a:rPr>
              <a:t>Tumor cell attachment</a:t>
            </a:r>
          </a:p>
          <a:p>
            <a:pPr>
              <a:buNone/>
              <a:defRPr/>
            </a:pPr>
            <a:r>
              <a:rPr lang="en-US" dirty="0" smtClean="0">
                <a:solidFill>
                  <a:schemeClr val="bg2">
                    <a:lumMod val="50000"/>
                  </a:schemeClr>
                </a:solidFill>
              </a:rPr>
              <a:t>            </a:t>
            </a:r>
            <a:r>
              <a:rPr lang="en-US" dirty="0" err="1" smtClean="0">
                <a:solidFill>
                  <a:schemeClr val="bg2">
                    <a:lumMod val="50000"/>
                  </a:schemeClr>
                </a:solidFill>
              </a:rPr>
              <a:t>Fibronectin</a:t>
            </a:r>
            <a:r>
              <a:rPr lang="en-US" dirty="0" smtClean="0">
                <a:solidFill>
                  <a:schemeClr val="bg2">
                    <a:lumMod val="50000"/>
                  </a:schemeClr>
                </a:solidFill>
              </a:rPr>
              <a:t> and </a:t>
            </a:r>
            <a:r>
              <a:rPr lang="en-US" dirty="0" err="1" smtClean="0">
                <a:solidFill>
                  <a:schemeClr val="bg2">
                    <a:lumMod val="50000"/>
                  </a:schemeClr>
                </a:solidFill>
              </a:rPr>
              <a:t>laminin</a:t>
            </a:r>
            <a:endParaRPr lang="en-US" dirty="0" smtClean="0">
              <a:solidFill>
                <a:schemeClr val="bg2">
                  <a:lumMod val="50000"/>
                </a:schemeClr>
              </a:solidFill>
            </a:endParaRPr>
          </a:p>
          <a:p>
            <a:pPr>
              <a:buFont typeface="Wingdings" pitchFamily="2" charset="2"/>
              <a:buChar char="§"/>
              <a:defRPr/>
            </a:pPr>
            <a:r>
              <a:rPr lang="en-US" dirty="0" smtClean="0">
                <a:solidFill>
                  <a:schemeClr val="bg2">
                    <a:lumMod val="50000"/>
                  </a:schemeClr>
                </a:solidFill>
              </a:rPr>
              <a:t> Degradation or dissolution of the matrix             </a:t>
            </a:r>
          </a:p>
          <a:p>
            <a:pPr>
              <a:buNone/>
              <a:defRPr/>
            </a:pPr>
            <a:r>
              <a:rPr lang="en-US" dirty="0" smtClean="0">
                <a:solidFill>
                  <a:schemeClr val="bg2">
                    <a:lumMod val="50000"/>
                  </a:schemeClr>
                </a:solidFill>
              </a:rPr>
              <a:t>                   Enzymes</a:t>
            </a:r>
          </a:p>
          <a:p>
            <a:pPr>
              <a:buFont typeface="Wingdings" pitchFamily="2" charset="2"/>
              <a:buChar char="§"/>
              <a:defRPr/>
            </a:pPr>
            <a:r>
              <a:rPr lang="en-US" dirty="0" smtClean="0">
                <a:solidFill>
                  <a:schemeClr val="bg2">
                    <a:lumMod val="50000"/>
                  </a:schemeClr>
                </a:solidFill>
              </a:rPr>
              <a:t> Locomotion into the matrix </a:t>
            </a:r>
          </a:p>
          <a:p>
            <a:pPr>
              <a:buNone/>
              <a:defRPr/>
            </a:pPr>
            <a:r>
              <a:rPr lang="en-US" dirty="0" smtClean="0">
                <a:solidFill>
                  <a:schemeClr val="bg2">
                    <a:lumMod val="50000"/>
                  </a:schemeClr>
                </a:solidFill>
              </a:rPr>
              <a:t>              </a:t>
            </a:r>
            <a:r>
              <a:rPr lang="en-US" dirty="0" err="1" smtClean="0">
                <a:solidFill>
                  <a:schemeClr val="bg2">
                    <a:lumMod val="50000"/>
                  </a:schemeClr>
                </a:solidFill>
              </a:rPr>
              <a:t>Invadopodia</a:t>
            </a:r>
            <a:r>
              <a:rPr lang="en-US" dirty="0" smtClean="0">
                <a:solidFill>
                  <a:schemeClr val="bg2">
                    <a:lumMod val="50000"/>
                  </a:schemeClr>
                </a:solidFill>
              </a:rPr>
              <a:t> (pseudopodia)</a:t>
            </a:r>
            <a:endParaRPr lang="en-US" dirty="0">
              <a:solidFill>
                <a:schemeClr val="bg2">
                  <a:lumMod val="50000"/>
                </a:schemeClr>
              </a:solidFill>
            </a:endParaRPr>
          </a:p>
        </p:txBody>
      </p:sp>
    </p:spTree>
    <p:extLst>
      <p:ext uri="{BB962C8B-B14F-4D97-AF65-F5344CB8AC3E}">
        <p14:creationId xmlns:p14="http://schemas.microsoft.com/office/powerpoint/2010/main" val="3720186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09800" y="152400"/>
            <a:ext cx="6870700" cy="973138"/>
          </a:xfrm>
        </p:spPr>
        <p:txBody>
          <a:bodyPr rtlCol="0">
            <a:normAutofit/>
          </a:bodyPr>
          <a:lstStyle/>
          <a:p>
            <a:pPr>
              <a:defRPr/>
            </a:pPr>
            <a:r>
              <a:rPr lang="en-US" dirty="0" smtClean="0">
                <a:solidFill>
                  <a:schemeClr val="bg2">
                    <a:lumMod val="50000"/>
                  </a:schemeClr>
                </a:solidFill>
              </a:rPr>
              <a:t>INVASION</a:t>
            </a:r>
          </a:p>
        </p:txBody>
      </p:sp>
      <p:sp>
        <p:nvSpPr>
          <p:cNvPr id="44035" name="Rectangle 3"/>
          <p:cNvSpPr>
            <a:spLocks noGrp="1" noChangeArrowheads="1"/>
          </p:cNvSpPr>
          <p:nvPr>
            <p:ph idx="1"/>
          </p:nvPr>
        </p:nvSpPr>
        <p:spPr>
          <a:xfrm>
            <a:off x="1981200" y="1268413"/>
            <a:ext cx="8362950" cy="5232400"/>
          </a:xfrm>
        </p:spPr>
        <p:txBody>
          <a:bodyPr rtlCol="0">
            <a:normAutofit/>
          </a:bodyPr>
          <a:lstStyle/>
          <a:p>
            <a:pPr>
              <a:lnSpc>
                <a:spcPct val="80000"/>
              </a:lnSpc>
              <a:buNone/>
              <a:defRPr/>
            </a:pPr>
            <a:r>
              <a:rPr lang="en-US" b="1" dirty="0" smtClean="0">
                <a:solidFill>
                  <a:schemeClr val="bg2">
                    <a:lumMod val="50000"/>
                  </a:schemeClr>
                </a:solidFill>
              </a:rPr>
              <a:t>Benign </a:t>
            </a:r>
            <a:r>
              <a:rPr lang="en-US" b="1" dirty="0" err="1" smtClean="0">
                <a:solidFill>
                  <a:schemeClr val="bg2">
                    <a:lumMod val="50000"/>
                  </a:schemeClr>
                </a:solidFill>
              </a:rPr>
              <a:t>tumours</a:t>
            </a:r>
            <a:r>
              <a:rPr lang="en-US" b="1" dirty="0" smtClean="0">
                <a:solidFill>
                  <a:schemeClr val="bg2">
                    <a:lumMod val="50000"/>
                  </a:schemeClr>
                </a:solidFill>
              </a:rPr>
              <a:t> </a:t>
            </a:r>
          </a:p>
          <a:p>
            <a:pPr>
              <a:lnSpc>
                <a:spcPct val="80000"/>
              </a:lnSpc>
              <a:buNone/>
              <a:defRPr/>
            </a:pPr>
            <a:r>
              <a:rPr lang="en-US" dirty="0" smtClean="0">
                <a:solidFill>
                  <a:schemeClr val="bg2">
                    <a:lumMod val="50000"/>
                  </a:schemeClr>
                </a:solidFill>
              </a:rPr>
              <a:t>    -  grow as cohesive </a:t>
            </a:r>
            <a:r>
              <a:rPr lang="en-US" dirty="0" err="1" smtClean="0">
                <a:solidFill>
                  <a:schemeClr val="bg2">
                    <a:lumMod val="50000"/>
                  </a:schemeClr>
                </a:solidFill>
              </a:rPr>
              <a:t>expansile</a:t>
            </a:r>
            <a:r>
              <a:rPr lang="en-US" dirty="0" smtClean="0">
                <a:solidFill>
                  <a:schemeClr val="bg2">
                    <a:lumMod val="50000"/>
                  </a:schemeClr>
                </a:solidFill>
              </a:rPr>
              <a:t> masses that remain localized to their site of origin.</a:t>
            </a:r>
          </a:p>
          <a:p>
            <a:pPr>
              <a:lnSpc>
                <a:spcPct val="80000"/>
              </a:lnSpc>
              <a:buNone/>
              <a:defRPr/>
            </a:pPr>
            <a:r>
              <a:rPr lang="en-US" dirty="0" smtClean="0">
                <a:solidFill>
                  <a:schemeClr val="bg2">
                    <a:lumMod val="50000"/>
                  </a:schemeClr>
                </a:solidFill>
              </a:rPr>
              <a:t>    - a rim of compressed connective tissue, sometimes called a </a:t>
            </a:r>
            <a:r>
              <a:rPr lang="en-US" b="1" i="1" dirty="0" smtClean="0">
                <a:solidFill>
                  <a:schemeClr val="bg2">
                    <a:lumMod val="50000"/>
                  </a:schemeClr>
                </a:solidFill>
              </a:rPr>
              <a:t>fibrous capsule</a:t>
            </a:r>
            <a:r>
              <a:rPr lang="en-US" dirty="0" smtClean="0">
                <a:solidFill>
                  <a:schemeClr val="bg2">
                    <a:lumMod val="50000"/>
                  </a:schemeClr>
                </a:solidFill>
              </a:rPr>
              <a:t> which separates them from host tissue.</a:t>
            </a:r>
          </a:p>
          <a:p>
            <a:pPr>
              <a:lnSpc>
                <a:spcPct val="80000"/>
              </a:lnSpc>
              <a:buNone/>
              <a:defRPr/>
            </a:pPr>
            <a:endParaRPr lang="en-US" b="1" dirty="0" smtClean="0">
              <a:solidFill>
                <a:schemeClr val="bg2">
                  <a:lumMod val="50000"/>
                </a:schemeClr>
              </a:solidFill>
            </a:endParaRPr>
          </a:p>
          <a:p>
            <a:pPr>
              <a:lnSpc>
                <a:spcPct val="80000"/>
              </a:lnSpc>
              <a:buNone/>
              <a:defRPr/>
            </a:pPr>
            <a:r>
              <a:rPr lang="en-US" b="1" dirty="0" smtClean="0">
                <a:solidFill>
                  <a:schemeClr val="bg2">
                    <a:lumMod val="50000"/>
                  </a:schemeClr>
                </a:solidFill>
              </a:rPr>
              <a:t>Malignant </a:t>
            </a:r>
            <a:r>
              <a:rPr lang="en-US" dirty="0" smtClean="0">
                <a:solidFill>
                  <a:schemeClr val="bg2">
                    <a:lumMod val="50000"/>
                  </a:schemeClr>
                </a:solidFill>
              </a:rPr>
              <a:t>– </a:t>
            </a:r>
          </a:p>
          <a:p>
            <a:pPr>
              <a:lnSpc>
                <a:spcPct val="80000"/>
              </a:lnSpc>
              <a:buNone/>
              <a:defRPr/>
            </a:pPr>
            <a:r>
              <a:rPr lang="en-US" dirty="0" smtClean="0">
                <a:solidFill>
                  <a:schemeClr val="bg2">
                    <a:lumMod val="50000"/>
                  </a:schemeClr>
                </a:solidFill>
              </a:rPr>
              <a:t>    progressive infiltration, invasion and destruction of surrounding tissue.</a:t>
            </a:r>
          </a:p>
          <a:p>
            <a:pPr>
              <a:lnSpc>
                <a:spcPct val="80000"/>
              </a:lnSpc>
              <a:buNone/>
              <a:defRPr/>
            </a:pPr>
            <a:endParaRPr lang="en-US" sz="2400" dirty="0">
              <a:solidFill>
                <a:schemeClr val="bg2">
                  <a:lumMod val="50000"/>
                </a:schemeClr>
              </a:solidFill>
            </a:endParaRPr>
          </a:p>
        </p:txBody>
      </p:sp>
    </p:spTree>
    <p:extLst>
      <p:ext uri="{BB962C8B-B14F-4D97-AF65-F5344CB8AC3E}">
        <p14:creationId xmlns:p14="http://schemas.microsoft.com/office/powerpoint/2010/main" val="472441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bg2">
                    <a:lumMod val="50000"/>
                  </a:schemeClr>
                </a:solidFill>
                <a:latin typeface="Times New Roman" pitchFamily="18" charset="0"/>
                <a:cs typeface="Times New Roman" pitchFamily="18" charset="0"/>
              </a:rPr>
              <a:t>CLASSIFICATION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rtlCol="0">
            <a:normAutofit/>
          </a:bodyPr>
          <a:lstStyle/>
          <a:p>
            <a:pPr>
              <a:buNone/>
              <a:defRPr/>
            </a:pPr>
            <a:r>
              <a:rPr lang="en-US" b="1" dirty="0" smtClean="0">
                <a:solidFill>
                  <a:schemeClr val="bg2">
                    <a:lumMod val="50000"/>
                  </a:schemeClr>
                </a:solidFill>
                <a:cs typeface="Times New Roman" pitchFamily="18" charset="0"/>
              </a:rPr>
              <a:t>TUMOURS</a:t>
            </a:r>
          </a:p>
          <a:p>
            <a:pPr>
              <a:buNone/>
              <a:defRPr/>
            </a:pPr>
            <a:endParaRPr lang="en-US" b="1" dirty="0" smtClean="0">
              <a:solidFill>
                <a:schemeClr val="bg2">
                  <a:lumMod val="50000"/>
                </a:schemeClr>
              </a:solidFill>
              <a:cs typeface="Times New Roman" pitchFamily="18" charset="0"/>
            </a:endParaRPr>
          </a:p>
          <a:p>
            <a:pPr>
              <a:buNone/>
              <a:defRPr/>
            </a:pPr>
            <a:r>
              <a:rPr lang="en-US" b="1" dirty="0" smtClean="0">
                <a:solidFill>
                  <a:schemeClr val="bg2">
                    <a:lumMod val="50000"/>
                  </a:schemeClr>
                </a:solidFill>
                <a:cs typeface="Times New Roman" pitchFamily="18" charset="0"/>
              </a:rPr>
              <a:t>           </a:t>
            </a:r>
            <a:r>
              <a:rPr lang="en-US" dirty="0" smtClean="0">
                <a:solidFill>
                  <a:schemeClr val="bg2">
                    <a:lumMod val="50000"/>
                  </a:schemeClr>
                </a:solidFill>
                <a:cs typeface="Times New Roman" pitchFamily="18" charset="0"/>
              </a:rPr>
              <a:t>Benign            </a:t>
            </a:r>
          </a:p>
          <a:p>
            <a:pPr>
              <a:buNone/>
              <a:defRPr/>
            </a:pPr>
            <a:r>
              <a:rPr lang="en-US" dirty="0" smtClean="0">
                <a:solidFill>
                  <a:schemeClr val="bg2">
                    <a:lumMod val="50000"/>
                  </a:schemeClr>
                </a:solidFill>
                <a:cs typeface="Times New Roman" pitchFamily="18" charset="0"/>
              </a:rPr>
              <a:t>          Malignant</a:t>
            </a:r>
          </a:p>
          <a:p>
            <a:pPr>
              <a:buNone/>
              <a:defRPr/>
            </a:pPr>
            <a:r>
              <a:rPr lang="en-US" b="1" dirty="0" smtClean="0">
                <a:solidFill>
                  <a:schemeClr val="bg2">
                    <a:lumMod val="50000"/>
                  </a:schemeClr>
                </a:solidFill>
                <a:cs typeface="Times New Roman" pitchFamily="18" charset="0"/>
              </a:rPr>
              <a:t>    </a:t>
            </a:r>
            <a:endParaRPr lang="en-US" dirty="0">
              <a:cs typeface="Times New Roman" pitchFamily="18" charset="0"/>
            </a:endParaRPr>
          </a:p>
        </p:txBody>
      </p:sp>
    </p:spTree>
    <p:extLst>
      <p:ext uri="{BB962C8B-B14F-4D97-AF65-F5344CB8AC3E}">
        <p14:creationId xmlns:p14="http://schemas.microsoft.com/office/powerpoint/2010/main" val="727340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990600"/>
          </a:xfrm>
        </p:spPr>
        <p:txBody>
          <a:bodyPr rtlCol="0">
            <a:normAutofit fontScale="90000"/>
          </a:bodyPr>
          <a:lstStyle/>
          <a:p>
            <a:pPr>
              <a:defRPr/>
            </a:pPr>
            <a:r>
              <a:rPr lang="en-US" sz="6000" dirty="0">
                <a:solidFill>
                  <a:schemeClr val="bg2">
                    <a:lumMod val="50000"/>
                  </a:schemeClr>
                </a:solidFill>
              </a:rPr>
              <a:t>Metastasis</a:t>
            </a:r>
            <a:endParaRPr lang="en-US" dirty="0">
              <a:solidFill>
                <a:schemeClr val="bg2">
                  <a:lumMod val="50000"/>
                </a:schemeClr>
              </a:solidFill>
            </a:endParaRPr>
          </a:p>
        </p:txBody>
      </p:sp>
      <p:sp>
        <p:nvSpPr>
          <p:cNvPr id="3" name="Content Placeholder 2"/>
          <p:cNvSpPr>
            <a:spLocks noGrp="1"/>
          </p:cNvSpPr>
          <p:nvPr>
            <p:ph idx="1"/>
          </p:nvPr>
        </p:nvSpPr>
        <p:spPr>
          <a:xfrm>
            <a:off x="1809750" y="1285876"/>
            <a:ext cx="8096250" cy="4200525"/>
          </a:xfrm>
        </p:spPr>
        <p:txBody>
          <a:bodyPr rtlCol="0">
            <a:normAutofit/>
          </a:bodyPr>
          <a:lstStyle/>
          <a:p>
            <a:pPr>
              <a:defRPr/>
            </a:pPr>
            <a:r>
              <a:rPr lang="en-US" dirty="0" smtClean="0">
                <a:solidFill>
                  <a:schemeClr val="bg2">
                    <a:lumMod val="50000"/>
                  </a:schemeClr>
                </a:solidFill>
              </a:rPr>
              <a:t>G   </a:t>
            </a:r>
            <a:r>
              <a:rPr lang="en-US" dirty="0" err="1" smtClean="0">
                <a:solidFill>
                  <a:schemeClr val="bg2">
                    <a:lumMod val="50000"/>
                  </a:schemeClr>
                </a:solidFill>
              </a:rPr>
              <a:t>methistanai</a:t>
            </a:r>
            <a:r>
              <a:rPr lang="en-US" dirty="0" smtClean="0">
                <a:solidFill>
                  <a:schemeClr val="bg2">
                    <a:lumMod val="50000"/>
                  </a:schemeClr>
                </a:solidFill>
              </a:rPr>
              <a:t>= to move to another place</a:t>
            </a:r>
          </a:p>
          <a:p>
            <a:pPr>
              <a:defRPr/>
            </a:pPr>
            <a:r>
              <a:rPr lang="en-US" dirty="0" smtClean="0">
                <a:solidFill>
                  <a:schemeClr val="bg2">
                    <a:lumMod val="50000"/>
                  </a:schemeClr>
                </a:solidFill>
              </a:rPr>
              <a:t>the ability of cancer cells to penetrate into lymphatic and blood vessels, circulate through these systems and invade normal tissues elsewhere in the body. </a:t>
            </a:r>
          </a:p>
          <a:p>
            <a:pPr>
              <a:buNone/>
              <a:defRPr/>
            </a:pPr>
            <a:r>
              <a:rPr lang="en-US" dirty="0" smtClean="0">
                <a:solidFill>
                  <a:schemeClr val="bg2">
                    <a:lumMod val="50000"/>
                  </a:schemeClr>
                </a:solidFill>
              </a:rPr>
              <a:t> process- an orderly and predictable manner, termed the </a:t>
            </a:r>
            <a:r>
              <a:rPr lang="en-US" b="1" dirty="0" smtClean="0">
                <a:solidFill>
                  <a:schemeClr val="bg2">
                    <a:lumMod val="50000"/>
                  </a:schemeClr>
                </a:solidFill>
              </a:rPr>
              <a:t>metastatic cascade</a:t>
            </a:r>
            <a:endParaRPr lang="en-US" b="1" dirty="0">
              <a:solidFill>
                <a:schemeClr val="bg2">
                  <a:lumMod val="50000"/>
                </a:schemeClr>
              </a:solidFill>
            </a:endParaRPr>
          </a:p>
        </p:txBody>
      </p:sp>
    </p:spTree>
    <p:extLst>
      <p:ext uri="{BB962C8B-B14F-4D97-AF65-F5344CB8AC3E}">
        <p14:creationId xmlns:p14="http://schemas.microsoft.com/office/powerpoint/2010/main" val="2154038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09800" y="152400"/>
            <a:ext cx="6870700" cy="973138"/>
          </a:xfrm>
        </p:spPr>
        <p:txBody>
          <a:bodyPr rtlCol="0">
            <a:normAutofit/>
          </a:bodyPr>
          <a:lstStyle/>
          <a:p>
            <a:pPr>
              <a:defRPr/>
            </a:pPr>
            <a:r>
              <a:rPr lang="en-US" dirty="0" smtClean="0">
                <a:solidFill>
                  <a:schemeClr val="bg2">
                    <a:lumMod val="50000"/>
                  </a:schemeClr>
                </a:solidFill>
              </a:rPr>
              <a:t>METASTASIS</a:t>
            </a:r>
          </a:p>
        </p:txBody>
      </p:sp>
      <p:sp>
        <p:nvSpPr>
          <p:cNvPr id="40963" name="Rectangle 3"/>
          <p:cNvSpPr>
            <a:spLocks noGrp="1" noChangeArrowheads="1"/>
          </p:cNvSpPr>
          <p:nvPr>
            <p:ph idx="1"/>
          </p:nvPr>
        </p:nvSpPr>
        <p:spPr>
          <a:xfrm>
            <a:off x="2309814" y="1052514"/>
            <a:ext cx="7596187" cy="4433887"/>
          </a:xfrm>
        </p:spPr>
        <p:txBody>
          <a:bodyPr rtlCol="0">
            <a:normAutofit/>
          </a:bodyPr>
          <a:lstStyle/>
          <a:p>
            <a:pPr>
              <a:buNone/>
              <a:defRPr/>
            </a:pPr>
            <a:endParaRPr lang="en-US" dirty="0" smtClean="0">
              <a:solidFill>
                <a:schemeClr val="bg2">
                  <a:lumMod val="50000"/>
                </a:schemeClr>
              </a:solidFill>
            </a:endParaRPr>
          </a:p>
          <a:p>
            <a:pPr>
              <a:defRPr/>
            </a:pPr>
            <a:r>
              <a:rPr lang="en-US" dirty="0" smtClean="0">
                <a:solidFill>
                  <a:schemeClr val="bg2">
                    <a:lumMod val="50000"/>
                  </a:schemeClr>
                </a:solidFill>
              </a:rPr>
              <a:t>exceptions - </a:t>
            </a:r>
            <a:r>
              <a:rPr lang="en-US" dirty="0" err="1" smtClean="0">
                <a:solidFill>
                  <a:schemeClr val="bg2">
                    <a:lumMod val="50000"/>
                  </a:schemeClr>
                </a:solidFill>
              </a:rPr>
              <a:t>gliomas</a:t>
            </a:r>
            <a:r>
              <a:rPr lang="en-US" dirty="0" smtClean="0">
                <a:solidFill>
                  <a:schemeClr val="bg2">
                    <a:lumMod val="50000"/>
                  </a:schemeClr>
                </a:solidFill>
              </a:rPr>
              <a:t> and BCC. </a:t>
            </a:r>
          </a:p>
          <a:p>
            <a:pPr>
              <a:defRPr/>
            </a:pPr>
            <a:r>
              <a:rPr lang="en-US" dirty="0" smtClean="0">
                <a:solidFill>
                  <a:schemeClr val="bg2">
                    <a:lumMod val="50000"/>
                  </a:schemeClr>
                </a:solidFill>
              </a:rPr>
              <a:t>Both are locally invasive, rarely metastasize.</a:t>
            </a:r>
          </a:p>
          <a:p>
            <a:pPr>
              <a:defRPr/>
            </a:pPr>
            <a:r>
              <a:rPr lang="en-US" dirty="0" smtClean="0">
                <a:solidFill>
                  <a:schemeClr val="bg2">
                    <a:lumMod val="50000"/>
                  </a:schemeClr>
                </a:solidFill>
              </a:rPr>
              <a:t>More aggressive, the more rapidly growing, and the larger the  primary neoplasm, the greater the likelihood that it will metastasize.</a:t>
            </a:r>
            <a:endParaRPr lang="en-US" b="1" i="1" dirty="0" smtClean="0">
              <a:solidFill>
                <a:schemeClr val="bg2">
                  <a:lumMod val="50000"/>
                </a:schemeClr>
              </a:solidFill>
            </a:endParaRPr>
          </a:p>
        </p:txBody>
      </p:sp>
    </p:spTree>
    <p:extLst>
      <p:ext uri="{BB962C8B-B14F-4D97-AF65-F5344CB8AC3E}">
        <p14:creationId xmlns:p14="http://schemas.microsoft.com/office/powerpoint/2010/main" val="2370017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bg2">
                    <a:lumMod val="50000"/>
                  </a:schemeClr>
                </a:solidFill>
              </a:rPr>
              <a:t>PATHWAYS OF SPREAD</a:t>
            </a:r>
            <a:endParaRPr lang="en-US" dirty="0"/>
          </a:p>
        </p:txBody>
      </p:sp>
      <p:sp>
        <p:nvSpPr>
          <p:cNvPr id="3" name="Content Placeholder 2"/>
          <p:cNvSpPr>
            <a:spLocks noGrp="1"/>
          </p:cNvSpPr>
          <p:nvPr>
            <p:ph idx="1"/>
          </p:nvPr>
        </p:nvSpPr>
        <p:spPr>
          <a:xfrm>
            <a:off x="2209800" y="1828801"/>
            <a:ext cx="7696200" cy="4314825"/>
          </a:xfrm>
        </p:spPr>
        <p:txBody>
          <a:bodyPr rtlCol="0">
            <a:normAutofit/>
          </a:bodyPr>
          <a:lstStyle/>
          <a:p>
            <a:pPr>
              <a:defRPr/>
            </a:pPr>
            <a:r>
              <a:rPr lang="en-US" dirty="0" smtClean="0">
                <a:solidFill>
                  <a:schemeClr val="bg2">
                    <a:lumMod val="50000"/>
                  </a:schemeClr>
                </a:solidFill>
              </a:rPr>
              <a:t>Lymphatic</a:t>
            </a:r>
          </a:p>
          <a:p>
            <a:pPr>
              <a:defRPr/>
            </a:pPr>
            <a:r>
              <a:rPr lang="en-US" dirty="0" err="1" smtClean="0">
                <a:solidFill>
                  <a:schemeClr val="bg2">
                    <a:lumMod val="50000"/>
                  </a:schemeClr>
                </a:solidFill>
              </a:rPr>
              <a:t>Haematogenous</a:t>
            </a:r>
            <a:endParaRPr lang="en-US" dirty="0" smtClean="0">
              <a:solidFill>
                <a:schemeClr val="bg2">
                  <a:lumMod val="50000"/>
                </a:schemeClr>
              </a:solidFill>
            </a:endParaRPr>
          </a:p>
          <a:p>
            <a:pPr>
              <a:defRPr/>
            </a:pPr>
            <a:r>
              <a:rPr lang="en-US" dirty="0" smtClean="0">
                <a:solidFill>
                  <a:schemeClr val="bg2">
                    <a:lumMod val="50000"/>
                  </a:schemeClr>
                </a:solidFill>
              </a:rPr>
              <a:t>Spread along body cavities &amp; natural passages - </a:t>
            </a:r>
            <a:r>
              <a:rPr lang="en-US" dirty="0" err="1" smtClean="0">
                <a:solidFill>
                  <a:schemeClr val="bg2">
                    <a:lumMod val="50000"/>
                  </a:schemeClr>
                </a:solidFill>
              </a:rPr>
              <a:t>Transcoelomic</a:t>
            </a:r>
            <a:r>
              <a:rPr lang="en-US" dirty="0" smtClean="0">
                <a:solidFill>
                  <a:schemeClr val="bg2">
                    <a:lumMod val="50000"/>
                  </a:schemeClr>
                </a:solidFill>
              </a:rPr>
              <a:t> spread / CSF etc</a:t>
            </a:r>
            <a:endParaRPr lang="en-US" dirty="0">
              <a:solidFill>
                <a:schemeClr val="bg2">
                  <a:lumMod val="50000"/>
                </a:schemeClr>
              </a:solidFill>
            </a:endParaRPr>
          </a:p>
        </p:txBody>
      </p:sp>
    </p:spTree>
    <p:extLst>
      <p:ext uri="{BB962C8B-B14F-4D97-AF65-F5344CB8AC3E}">
        <p14:creationId xmlns:p14="http://schemas.microsoft.com/office/powerpoint/2010/main" val="4038120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i="1" dirty="0" smtClean="0">
                <a:solidFill>
                  <a:schemeClr val="bg2">
                    <a:lumMod val="50000"/>
                  </a:schemeClr>
                </a:solidFill>
              </a:rPr>
              <a:t>Lymphatic spread</a:t>
            </a:r>
            <a:endParaRPr lang="en-US" dirty="0"/>
          </a:p>
        </p:txBody>
      </p:sp>
      <p:sp>
        <p:nvSpPr>
          <p:cNvPr id="3" name="Content Placeholder 2"/>
          <p:cNvSpPr>
            <a:spLocks noGrp="1"/>
          </p:cNvSpPr>
          <p:nvPr>
            <p:ph idx="1"/>
          </p:nvPr>
        </p:nvSpPr>
        <p:spPr/>
        <p:txBody>
          <a:bodyPr rtlCol="0">
            <a:normAutofit/>
          </a:bodyPr>
          <a:lstStyle/>
          <a:p>
            <a:pPr>
              <a:defRPr/>
            </a:pPr>
            <a:r>
              <a:rPr lang="en-US" dirty="0" smtClean="0">
                <a:solidFill>
                  <a:schemeClr val="bg2">
                    <a:lumMod val="50000"/>
                  </a:schemeClr>
                </a:solidFill>
              </a:rPr>
              <a:t>The cancer cell - detached from the primary </a:t>
            </a:r>
            <a:r>
              <a:rPr lang="en-US" dirty="0" err="1" smtClean="0">
                <a:solidFill>
                  <a:schemeClr val="bg2">
                    <a:lumMod val="50000"/>
                  </a:schemeClr>
                </a:solidFill>
              </a:rPr>
              <a:t>tumour</a:t>
            </a:r>
            <a:r>
              <a:rPr lang="en-US" dirty="0" smtClean="0">
                <a:solidFill>
                  <a:schemeClr val="bg2">
                    <a:lumMod val="50000"/>
                  </a:schemeClr>
                </a:solidFill>
              </a:rPr>
              <a:t>.</a:t>
            </a:r>
          </a:p>
          <a:p>
            <a:pPr>
              <a:defRPr/>
            </a:pPr>
            <a:r>
              <a:rPr lang="en-US" dirty="0" smtClean="0">
                <a:solidFill>
                  <a:schemeClr val="bg2">
                    <a:lumMod val="50000"/>
                  </a:schemeClr>
                </a:solidFill>
              </a:rPr>
              <a:t>travels in the circulating lymph fluid until it gets stuck in the small channels inside a lymph node.</a:t>
            </a:r>
          </a:p>
          <a:p>
            <a:pPr>
              <a:defRPr/>
            </a:pPr>
            <a:r>
              <a:rPr lang="en-US" dirty="0" smtClean="0">
                <a:solidFill>
                  <a:schemeClr val="bg2">
                    <a:lumMod val="50000"/>
                  </a:schemeClr>
                </a:solidFill>
              </a:rPr>
              <a:t> There it begins to grow into a secondary cancer</a:t>
            </a:r>
            <a:endParaRPr lang="en-US" dirty="0">
              <a:solidFill>
                <a:schemeClr val="bg2">
                  <a:lumMod val="50000"/>
                </a:schemeClr>
              </a:solidFill>
            </a:endParaRPr>
          </a:p>
        </p:txBody>
      </p:sp>
    </p:spTree>
    <p:extLst>
      <p:ext uri="{BB962C8B-B14F-4D97-AF65-F5344CB8AC3E}">
        <p14:creationId xmlns:p14="http://schemas.microsoft.com/office/powerpoint/2010/main" val="1970824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p:txBody>
          <a:bodyPr rtlCol="0">
            <a:normAutofit/>
          </a:bodyPr>
          <a:lstStyle/>
          <a:p>
            <a:pPr>
              <a:defRPr/>
            </a:pPr>
            <a:r>
              <a:rPr lang="en-US" b="1" i="1" dirty="0" smtClean="0">
                <a:solidFill>
                  <a:schemeClr val="bg2">
                    <a:lumMod val="50000"/>
                  </a:schemeClr>
                </a:solidFill>
              </a:rPr>
              <a:t>Lymphatic spread</a:t>
            </a:r>
            <a:br>
              <a:rPr lang="en-US" b="1" i="1" dirty="0" smtClean="0">
                <a:solidFill>
                  <a:schemeClr val="bg2">
                    <a:lumMod val="50000"/>
                  </a:schemeClr>
                </a:solidFill>
              </a:rPr>
            </a:br>
            <a:endParaRPr lang="en-US" dirty="0"/>
          </a:p>
        </p:txBody>
      </p:sp>
      <p:sp>
        <p:nvSpPr>
          <p:cNvPr id="137219" name="Rectangle 3"/>
          <p:cNvSpPr>
            <a:spLocks noGrp="1" noChangeArrowheads="1"/>
          </p:cNvSpPr>
          <p:nvPr>
            <p:ph idx="1"/>
          </p:nvPr>
        </p:nvSpPr>
        <p:spPr/>
        <p:txBody>
          <a:bodyPr rtlCol="0">
            <a:normAutofit/>
          </a:bodyPr>
          <a:lstStyle/>
          <a:p>
            <a:pPr marL="609600" indent="-609600">
              <a:buNone/>
              <a:defRPr/>
            </a:pPr>
            <a:r>
              <a:rPr lang="hu-HU" dirty="0">
                <a:solidFill>
                  <a:schemeClr val="bg2">
                    <a:lumMod val="50000"/>
                  </a:schemeClr>
                </a:solidFill>
              </a:rPr>
              <a:t>most common for carcinomas, </a:t>
            </a:r>
            <a:r>
              <a:rPr lang="en-US" dirty="0">
                <a:solidFill>
                  <a:schemeClr val="bg2">
                    <a:lumMod val="50000"/>
                  </a:schemeClr>
                </a:solidFill>
              </a:rPr>
              <a:t>f</a:t>
            </a:r>
            <a:r>
              <a:rPr lang="hu-HU" dirty="0">
                <a:solidFill>
                  <a:schemeClr val="bg2">
                    <a:lumMod val="50000"/>
                  </a:schemeClr>
                </a:solidFill>
              </a:rPr>
              <a:t>ollows the natural routes </a:t>
            </a:r>
            <a:r>
              <a:rPr lang="en-US" dirty="0">
                <a:solidFill>
                  <a:schemeClr val="bg2">
                    <a:lumMod val="50000"/>
                  </a:schemeClr>
                </a:solidFill>
              </a:rPr>
              <a:t> </a:t>
            </a:r>
            <a:r>
              <a:rPr lang="hu-HU" dirty="0">
                <a:solidFill>
                  <a:schemeClr val="bg2">
                    <a:lumMod val="50000"/>
                  </a:schemeClr>
                </a:solidFill>
              </a:rPr>
              <a:t>of drainage</a:t>
            </a:r>
            <a:r>
              <a:rPr lang="en-US" dirty="0">
                <a:solidFill>
                  <a:schemeClr val="bg2">
                    <a:lumMod val="50000"/>
                  </a:schemeClr>
                </a:solidFill>
              </a:rPr>
              <a:t>.</a:t>
            </a:r>
            <a:r>
              <a:rPr lang="hu-HU" dirty="0">
                <a:solidFill>
                  <a:schemeClr val="bg2">
                    <a:lumMod val="50000"/>
                  </a:schemeClr>
                </a:solidFill>
              </a:rPr>
              <a:t> </a:t>
            </a:r>
            <a:endParaRPr lang="en-US" dirty="0">
              <a:solidFill>
                <a:schemeClr val="bg2">
                  <a:lumMod val="50000"/>
                </a:schemeClr>
              </a:solidFill>
            </a:endParaRPr>
          </a:p>
          <a:p>
            <a:pPr marL="609600" indent="-609600">
              <a:buNone/>
              <a:defRPr/>
            </a:pPr>
            <a:r>
              <a:rPr lang="en-US" dirty="0">
                <a:solidFill>
                  <a:schemeClr val="bg2">
                    <a:lumMod val="50000"/>
                  </a:schemeClr>
                </a:solidFill>
              </a:rPr>
              <a:t> </a:t>
            </a:r>
            <a:r>
              <a:rPr lang="en-US" b="1" i="1" dirty="0">
                <a:solidFill>
                  <a:schemeClr val="bg2">
                    <a:lumMod val="50000"/>
                  </a:schemeClr>
                </a:solidFill>
              </a:rPr>
              <a:t>Sentinel lymph node</a:t>
            </a:r>
            <a:r>
              <a:rPr lang="en-US" dirty="0">
                <a:solidFill>
                  <a:schemeClr val="bg2">
                    <a:lumMod val="50000"/>
                  </a:schemeClr>
                </a:solidFill>
              </a:rPr>
              <a:t> is the first node in a regional lymphatic basin that receives lymph from primary </a:t>
            </a:r>
            <a:r>
              <a:rPr lang="en-US" dirty="0" err="1">
                <a:solidFill>
                  <a:schemeClr val="bg2">
                    <a:lumMod val="50000"/>
                  </a:schemeClr>
                </a:solidFill>
              </a:rPr>
              <a:t>tumour</a:t>
            </a:r>
            <a:r>
              <a:rPr lang="en-US" dirty="0">
                <a:solidFill>
                  <a:schemeClr val="bg2">
                    <a:lumMod val="50000"/>
                  </a:schemeClr>
                </a:solidFill>
              </a:rPr>
              <a:t>.      </a:t>
            </a:r>
            <a:r>
              <a:rPr lang="hu-HU" dirty="0">
                <a:solidFill>
                  <a:schemeClr val="bg2">
                    <a:lumMod val="50000"/>
                  </a:schemeClr>
                </a:solidFill>
              </a:rPr>
              <a:t>(breast-axillary-</a:t>
            </a:r>
            <a:r>
              <a:rPr lang="en-US" dirty="0">
                <a:solidFill>
                  <a:schemeClr val="bg2">
                    <a:lumMod val="50000"/>
                  </a:schemeClr>
                </a:solidFill>
              </a:rPr>
              <a:t> </a:t>
            </a:r>
            <a:r>
              <a:rPr lang="hu-HU" dirty="0">
                <a:solidFill>
                  <a:schemeClr val="bg2">
                    <a:lumMod val="50000"/>
                  </a:schemeClr>
                </a:solidFill>
              </a:rPr>
              <a:t>sentinel lymph node)</a:t>
            </a:r>
            <a:r>
              <a:rPr lang="en-US" dirty="0">
                <a:solidFill>
                  <a:schemeClr val="bg2">
                    <a:lumMod val="50000"/>
                  </a:schemeClr>
                </a:solidFill>
              </a:rPr>
              <a:t>.</a:t>
            </a:r>
          </a:p>
          <a:p>
            <a:pPr marL="609600" indent="-609600">
              <a:buNone/>
              <a:defRPr/>
            </a:pPr>
            <a:r>
              <a:rPr lang="en-US" b="1" i="1" dirty="0">
                <a:solidFill>
                  <a:schemeClr val="bg2">
                    <a:lumMod val="50000"/>
                  </a:schemeClr>
                </a:solidFill>
              </a:rPr>
              <a:t>Retrograde spread </a:t>
            </a:r>
          </a:p>
          <a:p>
            <a:pPr marL="609600" indent="-609600">
              <a:buNone/>
              <a:defRPr/>
            </a:pPr>
            <a:r>
              <a:rPr lang="en-US" b="1" i="1" dirty="0">
                <a:solidFill>
                  <a:schemeClr val="bg2">
                    <a:lumMod val="50000"/>
                  </a:schemeClr>
                </a:solidFill>
              </a:rPr>
              <a:t>Skip metastasis</a:t>
            </a:r>
          </a:p>
          <a:p>
            <a:pPr marL="609600" indent="-609600">
              <a:buNone/>
              <a:defRPr/>
            </a:pPr>
            <a:endParaRPr lang="en-US" dirty="0">
              <a:solidFill>
                <a:schemeClr val="bg2">
                  <a:lumMod val="50000"/>
                </a:schemeClr>
              </a:solidFill>
            </a:endParaRPr>
          </a:p>
          <a:p>
            <a:pPr marL="609600" indent="-609600">
              <a:defRPr/>
            </a:pPr>
            <a:endParaRPr lang="en-US" dirty="0"/>
          </a:p>
        </p:txBody>
      </p:sp>
    </p:spTree>
    <p:extLst>
      <p:ext uri="{BB962C8B-B14F-4D97-AF65-F5344CB8AC3E}">
        <p14:creationId xmlns:p14="http://schemas.microsoft.com/office/powerpoint/2010/main" val="3674472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704850"/>
          </a:xfrm>
        </p:spPr>
        <p:txBody>
          <a:bodyPr rtlCol="0">
            <a:normAutofit/>
          </a:bodyPr>
          <a:lstStyle/>
          <a:p>
            <a:pPr>
              <a:defRPr/>
            </a:pPr>
            <a:r>
              <a:rPr lang="en-US" dirty="0" smtClean="0">
                <a:solidFill>
                  <a:schemeClr val="bg2">
                    <a:lumMod val="50000"/>
                  </a:schemeClr>
                </a:solidFill>
                <a:latin typeface="+mn-lt"/>
              </a:rPr>
              <a:t>Emboli</a:t>
            </a:r>
            <a:endParaRPr lang="en-US" dirty="0">
              <a:solidFill>
                <a:schemeClr val="bg2">
                  <a:lumMod val="50000"/>
                </a:schemeClr>
              </a:solidFill>
              <a:latin typeface="+mn-lt"/>
            </a:endParaRPr>
          </a:p>
        </p:txBody>
      </p:sp>
      <p:pic>
        <p:nvPicPr>
          <p:cNvPr id="399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540001"/>
            <a:ext cx="8229600" cy="2646363"/>
          </a:xfrm>
          <a:noFill/>
        </p:spPr>
      </p:pic>
    </p:spTree>
    <p:extLst>
      <p:ext uri="{BB962C8B-B14F-4D97-AF65-F5344CB8AC3E}">
        <p14:creationId xmlns:p14="http://schemas.microsoft.com/office/powerpoint/2010/main" val="14465203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endParaRPr lang="en-US" smtClean="0"/>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25600" y="0"/>
            <a:ext cx="9042400" cy="6858000"/>
          </a:xfrm>
          <a:noFill/>
        </p:spPr>
      </p:pic>
    </p:spTree>
    <p:extLst>
      <p:ext uri="{BB962C8B-B14F-4D97-AF65-F5344CB8AC3E}">
        <p14:creationId xmlns:p14="http://schemas.microsoft.com/office/powerpoint/2010/main" val="3904963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endParaRPr lang="en-US" smtClean="0"/>
          </a:p>
        </p:txBody>
      </p:sp>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5" name="Rectangle 4"/>
          <p:cNvSpPr/>
          <p:nvPr/>
        </p:nvSpPr>
        <p:spPr>
          <a:xfrm>
            <a:off x="10239376" y="4429125"/>
            <a:ext cx="428625" cy="1785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74552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i="1" dirty="0" err="1" smtClean="0">
                <a:solidFill>
                  <a:schemeClr val="bg2">
                    <a:lumMod val="50000"/>
                  </a:schemeClr>
                </a:solidFill>
              </a:rPr>
              <a:t>Hematogenous</a:t>
            </a:r>
            <a:r>
              <a:rPr lang="en-US" b="1" i="1" dirty="0" smtClean="0">
                <a:solidFill>
                  <a:schemeClr val="bg2">
                    <a:lumMod val="50000"/>
                  </a:schemeClr>
                </a:solidFill>
              </a:rPr>
              <a:t> spread</a:t>
            </a:r>
            <a:endParaRPr lang="en-US" dirty="0"/>
          </a:p>
        </p:txBody>
      </p:sp>
      <p:sp>
        <p:nvSpPr>
          <p:cNvPr id="3" name="Content Placeholder 2"/>
          <p:cNvSpPr>
            <a:spLocks noGrp="1"/>
          </p:cNvSpPr>
          <p:nvPr>
            <p:ph idx="1"/>
          </p:nvPr>
        </p:nvSpPr>
        <p:spPr/>
        <p:txBody>
          <a:bodyPr rtlCol="0">
            <a:normAutofit/>
          </a:bodyPr>
          <a:lstStyle/>
          <a:p>
            <a:pPr>
              <a:defRPr/>
            </a:pPr>
            <a:r>
              <a:rPr lang="en-US" dirty="0" smtClean="0">
                <a:solidFill>
                  <a:schemeClr val="bg2">
                    <a:lumMod val="50000"/>
                  </a:schemeClr>
                </a:solidFill>
              </a:rPr>
              <a:t>This is common mode of spread by sarcomas</a:t>
            </a:r>
          </a:p>
          <a:p>
            <a:pPr>
              <a:defRPr/>
            </a:pPr>
            <a:r>
              <a:rPr lang="en-US" dirty="0" smtClean="0">
                <a:solidFill>
                  <a:schemeClr val="bg2">
                    <a:lumMod val="50000"/>
                  </a:schemeClr>
                </a:solidFill>
              </a:rPr>
              <a:t>Commonly liver and lungs are involved,</a:t>
            </a:r>
          </a:p>
          <a:p>
            <a:pPr>
              <a:defRPr/>
            </a:pPr>
            <a:r>
              <a:rPr lang="en-US" dirty="0" smtClean="0">
                <a:solidFill>
                  <a:schemeClr val="bg2">
                    <a:lumMod val="50000"/>
                  </a:schemeClr>
                </a:solidFill>
              </a:rPr>
              <a:t> as the portal area drainage flows to liver and all the </a:t>
            </a:r>
            <a:r>
              <a:rPr lang="en-US" dirty="0" err="1" smtClean="0">
                <a:solidFill>
                  <a:schemeClr val="bg2">
                    <a:lumMod val="50000"/>
                  </a:schemeClr>
                </a:solidFill>
              </a:rPr>
              <a:t>caval</a:t>
            </a:r>
            <a:r>
              <a:rPr lang="en-US" dirty="0" smtClean="0">
                <a:solidFill>
                  <a:schemeClr val="bg2">
                    <a:lumMod val="50000"/>
                  </a:schemeClr>
                </a:solidFill>
              </a:rPr>
              <a:t> flows to the lungs.</a:t>
            </a:r>
            <a:endParaRPr lang="en-US" dirty="0">
              <a:solidFill>
                <a:schemeClr val="bg2">
                  <a:lumMod val="50000"/>
                </a:schemeClr>
              </a:solidFill>
            </a:endParaRPr>
          </a:p>
        </p:txBody>
      </p:sp>
    </p:spTree>
    <p:extLst>
      <p:ext uri="{BB962C8B-B14F-4D97-AF65-F5344CB8AC3E}">
        <p14:creationId xmlns:p14="http://schemas.microsoft.com/office/powerpoint/2010/main" val="138740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428625"/>
            <a:ext cx="7696200" cy="6000750"/>
          </a:xfrm>
        </p:spPr>
        <p:txBody>
          <a:bodyPr rtlCol="0">
            <a:normAutofit/>
          </a:bodyPr>
          <a:lstStyle/>
          <a:p>
            <a:pPr>
              <a:defRPr/>
            </a:pPr>
            <a:r>
              <a:rPr lang="en-US" dirty="0" smtClean="0">
                <a:solidFill>
                  <a:schemeClr val="bg2">
                    <a:lumMod val="50000"/>
                  </a:schemeClr>
                </a:solidFill>
              </a:rPr>
              <a:t>the cancer cell must first become detached from the primary cancer. </a:t>
            </a:r>
          </a:p>
          <a:p>
            <a:pPr>
              <a:defRPr/>
            </a:pPr>
            <a:r>
              <a:rPr lang="en-US" dirty="0" smtClean="0">
                <a:solidFill>
                  <a:schemeClr val="bg2">
                    <a:lumMod val="50000"/>
                  </a:schemeClr>
                </a:solidFill>
              </a:rPr>
              <a:t>move through the wall of a blood vessel to get into the bloodstream. </a:t>
            </a:r>
          </a:p>
          <a:p>
            <a:pPr>
              <a:defRPr/>
            </a:pPr>
            <a:r>
              <a:rPr lang="en-US" dirty="0" smtClean="0">
                <a:solidFill>
                  <a:schemeClr val="bg2">
                    <a:lumMod val="50000"/>
                  </a:schemeClr>
                </a:solidFill>
              </a:rPr>
              <a:t>swept along by the circulating blood until it gets stuck usually in capillary. </a:t>
            </a:r>
          </a:p>
          <a:p>
            <a:pPr>
              <a:defRPr/>
            </a:pPr>
            <a:r>
              <a:rPr lang="en-US" dirty="0" smtClean="0">
                <a:solidFill>
                  <a:schemeClr val="bg2">
                    <a:lumMod val="50000"/>
                  </a:schemeClr>
                </a:solidFill>
              </a:rPr>
              <a:t>Then it must move back through the wall of the capillary and into the tissue of the organ close by. </a:t>
            </a:r>
          </a:p>
          <a:p>
            <a:pPr>
              <a:defRPr/>
            </a:pPr>
            <a:r>
              <a:rPr lang="en-US" dirty="0" smtClean="0">
                <a:solidFill>
                  <a:schemeClr val="bg2">
                    <a:lumMod val="50000"/>
                  </a:schemeClr>
                </a:solidFill>
              </a:rPr>
              <a:t>There it must start to multiply to grow a new </a:t>
            </a:r>
            <a:r>
              <a:rPr lang="en-US" dirty="0" err="1" smtClean="0">
                <a:solidFill>
                  <a:schemeClr val="bg2">
                    <a:lumMod val="50000"/>
                  </a:schemeClr>
                </a:solidFill>
              </a:rPr>
              <a:t>tumour</a:t>
            </a:r>
            <a:r>
              <a:rPr lang="en-US" dirty="0" smtClean="0">
                <a:solidFill>
                  <a:schemeClr val="bg2">
                    <a:lumMod val="50000"/>
                  </a:schemeClr>
                </a:solidFill>
              </a:rPr>
              <a:t> which is called secondary cancer or metastasis</a:t>
            </a:r>
            <a:endParaRPr lang="en-US" dirty="0">
              <a:solidFill>
                <a:schemeClr val="bg2">
                  <a:lumMod val="50000"/>
                </a:schemeClr>
              </a:solidFill>
            </a:endParaRPr>
          </a:p>
        </p:txBody>
      </p:sp>
    </p:spTree>
    <p:extLst>
      <p:ext uri="{BB962C8B-B14F-4D97-AF65-F5344CB8AC3E}">
        <p14:creationId xmlns:p14="http://schemas.microsoft.com/office/powerpoint/2010/main" val="138840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bg2">
                    <a:lumMod val="50000"/>
                  </a:schemeClr>
                </a:solidFill>
                <a:latin typeface="Times New Roman" pitchFamily="18" charset="0"/>
                <a:cs typeface="Times New Roman" pitchFamily="18" charset="0"/>
              </a:rPr>
              <a:t>Basic components of tumors</a:t>
            </a:r>
            <a:endParaRPr lang="en-US" dirty="0"/>
          </a:p>
        </p:txBody>
      </p:sp>
      <p:sp>
        <p:nvSpPr>
          <p:cNvPr id="3" name="Content Placeholder 2"/>
          <p:cNvSpPr>
            <a:spLocks noGrp="1"/>
          </p:cNvSpPr>
          <p:nvPr>
            <p:ph idx="1"/>
          </p:nvPr>
        </p:nvSpPr>
        <p:spPr/>
        <p:txBody>
          <a:bodyPr rtlCol="0">
            <a:normAutofit/>
          </a:bodyPr>
          <a:lstStyle/>
          <a:p>
            <a:pPr>
              <a:buNone/>
              <a:defRPr/>
            </a:pPr>
            <a:r>
              <a:rPr lang="en-US" dirty="0" smtClean="0">
                <a:solidFill>
                  <a:schemeClr val="bg2">
                    <a:lumMod val="50000"/>
                  </a:schemeClr>
                </a:solidFill>
                <a:cs typeface="Times New Roman" pitchFamily="18" charset="0"/>
              </a:rPr>
              <a:t> (1) proliferating </a:t>
            </a:r>
            <a:r>
              <a:rPr lang="en-US" dirty="0" err="1" smtClean="0">
                <a:solidFill>
                  <a:schemeClr val="bg2">
                    <a:lumMod val="50000"/>
                  </a:schemeClr>
                </a:solidFill>
                <a:cs typeface="Times New Roman" pitchFamily="18" charset="0"/>
              </a:rPr>
              <a:t>neoplastic</a:t>
            </a:r>
            <a:r>
              <a:rPr lang="en-US" dirty="0" smtClean="0">
                <a:solidFill>
                  <a:schemeClr val="bg2">
                    <a:lumMod val="50000"/>
                  </a:schemeClr>
                </a:solidFill>
                <a:cs typeface="Times New Roman" pitchFamily="18" charset="0"/>
              </a:rPr>
              <a:t> cells that constitute their </a:t>
            </a:r>
            <a:r>
              <a:rPr lang="en-US" b="1" i="1" dirty="0" smtClean="0">
                <a:solidFill>
                  <a:schemeClr val="bg2">
                    <a:lumMod val="50000"/>
                  </a:schemeClr>
                </a:solidFill>
                <a:cs typeface="Times New Roman" pitchFamily="18" charset="0"/>
              </a:rPr>
              <a:t>parenchyma </a:t>
            </a:r>
            <a:endParaRPr lang="en-US" b="1" dirty="0" smtClean="0">
              <a:solidFill>
                <a:schemeClr val="bg2">
                  <a:lumMod val="50000"/>
                </a:schemeClr>
              </a:solidFill>
              <a:cs typeface="Times New Roman" pitchFamily="18" charset="0"/>
            </a:endParaRPr>
          </a:p>
          <a:p>
            <a:pPr>
              <a:buNone/>
              <a:defRPr/>
            </a:pPr>
            <a:r>
              <a:rPr lang="en-US" dirty="0" smtClean="0">
                <a:solidFill>
                  <a:schemeClr val="bg2">
                    <a:lumMod val="50000"/>
                  </a:schemeClr>
                </a:solidFill>
                <a:cs typeface="Times New Roman" pitchFamily="18" charset="0"/>
              </a:rPr>
              <a:t> (2) supportive </a:t>
            </a:r>
            <a:r>
              <a:rPr lang="en-US" b="1" i="1" dirty="0" err="1" smtClean="0">
                <a:solidFill>
                  <a:schemeClr val="bg2">
                    <a:lumMod val="50000"/>
                  </a:schemeClr>
                </a:solidFill>
                <a:cs typeface="Times New Roman" pitchFamily="18" charset="0"/>
              </a:rPr>
              <a:t>stroma</a:t>
            </a:r>
            <a:r>
              <a:rPr lang="en-US" b="1" i="1" dirty="0" smtClean="0">
                <a:solidFill>
                  <a:schemeClr val="bg2">
                    <a:lumMod val="50000"/>
                  </a:schemeClr>
                </a:solidFill>
                <a:cs typeface="Times New Roman" pitchFamily="18" charset="0"/>
              </a:rPr>
              <a:t> </a:t>
            </a:r>
            <a:r>
              <a:rPr lang="en-US" dirty="0" smtClean="0">
                <a:solidFill>
                  <a:schemeClr val="bg2">
                    <a:lumMod val="50000"/>
                  </a:schemeClr>
                </a:solidFill>
                <a:cs typeface="Times New Roman" pitchFamily="18" charset="0"/>
              </a:rPr>
              <a:t>made up of connective tissue and blood vessels.</a:t>
            </a:r>
          </a:p>
          <a:p>
            <a:pPr>
              <a:buNone/>
              <a:defRPr/>
            </a:pPr>
            <a:endParaRPr lang="en-US" dirty="0"/>
          </a:p>
        </p:txBody>
      </p:sp>
    </p:spTree>
    <p:extLst>
      <p:ext uri="{BB962C8B-B14F-4D97-AF65-F5344CB8AC3E}">
        <p14:creationId xmlns:p14="http://schemas.microsoft.com/office/powerpoint/2010/main" val="3684183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0" y="152401"/>
            <a:ext cx="6870700" cy="1204913"/>
          </a:xfrm>
        </p:spPr>
        <p:txBody>
          <a:bodyPr rtlCol="0">
            <a:normAutofit/>
          </a:bodyPr>
          <a:lstStyle/>
          <a:p>
            <a:pPr>
              <a:defRPr/>
            </a:pPr>
            <a:r>
              <a:rPr lang="en-US" b="1" i="1" dirty="0" smtClean="0">
                <a:solidFill>
                  <a:schemeClr val="bg2">
                    <a:lumMod val="50000"/>
                  </a:schemeClr>
                </a:solidFill>
              </a:rPr>
              <a:t> </a:t>
            </a:r>
            <a:r>
              <a:rPr lang="en-US" b="1" i="1" dirty="0" err="1" smtClean="0">
                <a:solidFill>
                  <a:schemeClr val="bg2">
                    <a:lumMod val="50000"/>
                  </a:schemeClr>
                </a:solidFill>
              </a:rPr>
              <a:t>Hematogenous</a:t>
            </a:r>
            <a:r>
              <a:rPr lang="en-US" b="1" i="1" dirty="0" smtClean="0">
                <a:solidFill>
                  <a:schemeClr val="bg2">
                    <a:lumMod val="50000"/>
                  </a:schemeClr>
                </a:solidFill>
              </a:rPr>
              <a:t> spread</a:t>
            </a:r>
            <a:br>
              <a:rPr lang="en-US" b="1" i="1" dirty="0" smtClean="0">
                <a:solidFill>
                  <a:schemeClr val="bg2">
                    <a:lumMod val="50000"/>
                  </a:schemeClr>
                </a:solidFill>
              </a:rPr>
            </a:br>
            <a:endParaRPr lang="en-US" dirty="0"/>
          </a:p>
        </p:txBody>
      </p:sp>
      <p:sp>
        <p:nvSpPr>
          <p:cNvPr id="7" name="Content Placeholder 6"/>
          <p:cNvSpPr>
            <a:spLocks noGrp="1"/>
          </p:cNvSpPr>
          <p:nvPr>
            <p:ph idx="1"/>
          </p:nvPr>
        </p:nvSpPr>
        <p:spPr/>
        <p:txBody>
          <a:bodyPr rtlCol="0">
            <a:normAutofit/>
          </a:bodyPr>
          <a:lstStyle/>
          <a:p>
            <a:pPr>
              <a:defRPr/>
            </a:pPr>
            <a:r>
              <a:rPr lang="en-US" dirty="0" smtClean="0">
                <a:solidFill>
                  <a:schemeClr val="bg2">
                    <a:lumMod val="50000"/>
                  </a:schemeClr>
                </a:solidFill>
              </a:rPr>
              <a:t>Arteries have thicker wall than veins and hence </a:t>
            </a:r>
            <a:r>
              <a:rPr lang="en-US" dirty="0" err="1" smtClean="0">
                <a:solidFill>
                  <a:schemeClr val="bg2">
                    <a:lumMod val="50000"/>
                  </a:schemeClr>
                </a:solidFill>
              </a:rPr>
              <a:t>hematogenous</a:t>
            </a:r>
            <a:r>
              <a:rPr lang="en-US" dirty="0" smtClean="0">
                <a:solidFill>
                  <a:schemeClr val="bg2">
                    <a:lumMod val="50000"/>
                  </a:schemeClr>
                </a:solidFill>
              </a:rPr>
              <a:t> spread occurs through veins.</a:t>
            </a:r>
          </a:p>
          <a:p>
            <a:pPr>
              <a:defRPr/>
            </a:pPr>
            <a:r>
              <a:rPr lang="en-US" dirty="0" smtClean="0">
                <a:solidFill>
                  <a:schemeClr val="bg2">
                    <a:lumMod val="50000"/>
                  </a:schemeClr>
                </a:solidFill>
              </a:rPr>
              <a:t>Arterial spread occurs when tumor cells pass through pulmonary capillary bed or pulmonary </a:t>
            </a:r>
            <a:r>
              <a:rPr lang="en-US" dirty="0" err="1" smtClean="0">
                <a:solidFill>
                  <a:schemeClr val="bg2">
                    <a:lumMod val="50000"/>
                  </a:schemeClr>
                </a:solidFill>
              </a:rPr>
              <a:t>arteriovenous</a:t>
            </a:r>
            <a:r>
              <a:rPr lang="en-US" dirty="0" smtClean="0">
                <a:solidFill>
                  <a:schemeClr val="bg2">
                    <a:lumMod val="50000"/>
                  </a:schemeClr>
                </a:solidFill>
              </a:rPr>
              <a:t> shunts</a:t>
            </a:r>
          </a:p>
          <a:p>
            <a:pPr>
              <a:defRPr/>
            </a:pPr>
            <a:r>
              <a:rPr lang="en-US" dirty="0" smtClean="0">
                <a:solidFill>
                  <a:schemeClr val="bg2">
                    <a:lumMod val="50000"/>
                  </a:schemeClr>
                </a:solidFill>
              </a:rPr>
              <a:t>In the venous invasion tumor cells come to rest at first capillary bed they come across</a:t>
            </a:r>
          </a:p>
          <a:p>
            <a:pPr>
              <a:defRPr/>
            </a:pPr>
            <a:endParaRPr lang="en-US" dirty="0"/>
          </a:p>
        </p:txBody>
      </p:sp>
    </p:spTree>
    <p:extLst>
      <p:ext uri="{BB962C8B-B14F-4D97-AF65-F5344CB8AC3E}">
        <p14:creationId xmlns:p14="http://schemas.microsoft.com/office/powerpoint/2010/main" val="2405096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sz="half" idx="1"/>
          </p:nvPr>
        </p:nvSpPr>
        <p:spPr>
          <a:xfrm>
            <a:off x="2209800" y="404814"/>
            <a:ext cx="8458200" cy="5761037"/>
          </a:xfrm>
        </p:spPr>
        <p:txBody>
          <a:bodyPr rtlCol="0">
            <a:normAutofit/>
          </a:bodyPr>
          <a:lstStyle/>
          <a:p>
            <a:pPr>
              <a:buNone/>
              <a:defRPr/>
            </a:pPr>
            <a:r>
              <a:rPr lang="en-US" b="1" i="1" dirty="0">
                <a:solidFill>
                  <a:schemeClr val="bg2">
                    <a:lumMod val="50000"/>
                  </a:schemeClr>
                </a:solidFill>
              </a:rPr>
              <a:t> </a:t>
            </a:r>
            <a:r>
              <a:rPr lang="en-US" b="1" i="1" dirty="0" err="1">
                <a:solidFill>
                  <a:schemeClr val="bg2">
                    <a:lumMod val="50000"/>
                  </a:schemeClr>
                </a:solidFill>
              </a:rPr>
              <a:t>Hematogenous</a:t>
            </a:r>
            <a:r>
              <a:rPr lang="en-US" b="1" i="1" dirty="0">
                <a:solidFill>
                  <a:schemeClr val="bg2">
                    <a:lumMod val="50000"/>
                  </a:schemeClr>
                </a:solidFill>
              </a:rPr>
              <a:t> spread</a:t>
            </a:r>
          </a:p>
          <a:p>
            <a:pPr>
              <a:defRPr/>
            </a:pPr>
            <a:endParaRPr lang="en-US" dirty="0">
              <a:solidFill>
                <a:schemeClr val="bg2">
                  <a:lumMod val="50000"/>
                </a:schemeClr>
              </a:solidFill>
            </a:endParaRPr>
          </a:p>
          <a:p>
            <a:pPr>
              <a:defRPr/>
            </a:pPr>
            <a:endParaRPr lang="en-US" dirty="0">
              <a:solidFill>
                <a:schemeClr val="bg2">
                  <a:lumMod val="50000"/>
                </a:schemeClr>
              </a:solidFill>
            </a:endParaRPr>
          </a:p>
          <a:p>
            <a:pPr>
              <a:defRPr/>
            </a:pPr>
            <a:r>
              <a:rPr lang="en-US" dirty="0">
                <a:solidFill>
                  <a:schemeClr val="bg2">
                    <a:lumMod val="50000"/>
                  </a:schemeClr>
                </a:solidFill>
              </a:rPr>
              <a:t>Typical for sarcomas but also seen with   carcinomas.</a:t>
            </a:r>
          </a:p>
          <a:p>
            <a:pPr>
              <a:defRPr/>
            </a:pPr>
            <a:endParaRPr lang="en-US" dirty="0"/>
          </a:p>
          <a:p>
            <a:pPr>
              <a:buNone/>
              <a:defRPr/>
            </a:pPr>
            <a:endParaRPr lang="en-US" dirty="0"/>
          </a:p>
          <a:p>
            <a:pPr>
              <a:defRPr/>
            </a:pPr>
            <a:r>
              <a:rPr lang="en-US" dirty="0">
                <a:solidFill>
                  <a:schemeClr val="bg2">
                    <a:lumMod val="50000"/>
                  </a:schemeClr>
                </a:solidFill>
              </a:rPr>
              <a:t>Liver and lungs are most frequently involved.</a:t>
            </a:r>
          </a:p>
          <a:p>
            <a:pPr>
              <a:buNone/>
              <a:defRPr/>
            </a:pPr>
            <a:endParaRPr lang="en-US" b="1" i="1" dirty="0"/>
          </a:p>
        </p:txBody>
      </p:sp>
      <p:sp>
        <p:nvSpPr>
          <p:cNvPr id="2" name="Rectangle 5"/>
          <p:cNvSpPr>
            <a:spLocks noChangeArrowheads="1"/>
          </p:cNvSpPr>
          <p:nvPr/>
        </p:nvSpPr>
        <p:spPr bwMode="auto">
          <a:xfrm>
            <a:off x="6096001" y="5949950"/>
            <a:ext cx="15652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cs typeface="Arial" panose="020B0604020202020204" pitchFamily="34" charset="0"/>
              </a:defRPr>
            </a:lvl1pPr>
            <a:lvl2pPr marL="742950" indent="-285750" eaLnBrk="0" hangingPunct="0">
              <a:defRPr sz="3200">
                <a:solidFill>
                  <a:schemeClr val="tx1"/>
                </a:solidFill>
                <a:latin typeface="Comic Sans MS" panose="030F0702030302020204" pitchFamily="66" charset="0"/>
                <a:cs typeface="Arial" panose="020B0604020202020204" pitchFamily="34" charset="0"/>
              </a:defRPr>
            </a:lvl2pPr>
            <a:lvl3pPr marL="1143000" indent="-228600" eaLnBrk="0" hangingPunct="0">
              <a:defRPr sz="3200">
                <a:solidFill>
                  <a:schemeClr val="tx1"/>
                </a:solidFill>
                <a:latin typeface="Comic Sans MS" panose="030F0702030302020204" pitchFamily="66" charset="0"/>
                <a:cs typeface="Arial" panose="020B0604020202020204" pitchFamily="34" charset="0"/>
              </a:defRPr>
            </a:lvl3pPr>
            <a:lvl4pPr marL="1600200" indent="-228600" eaLnBrk="0" hangingPunct="0">
              <a:defRPr sz="3200">
                <a:solidFill>
                  <a:schemeClr val="tx1"/>
                </a:solidFill>
                <a:latin typeface="Comic Sans MS" panose="030F0702030302020204" pitchFamily="66" charset="0"/>
                <a:cs typeface="Arial" panose="020B0604020202020204" pitchFamily="34" charset="0"/>
              </a:defRPr>
            </a:lvl4pPr>
            <a:lvl5pPr marL="2057400" indent="-228600" eaLnBrk="0" hangingPunct="0">
              <a:defRPr sz="32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cs typeface="Arial" panose="020B0604020202020204" pitchFamily="34" charset="0"/>
              </a:defRPr>
            </a:lvl9pPr>
          </a:lstStyle>
          <a:p>
            <a:pPr eaLnBrk="1" hangingPunct="1"/>
            <a:r>
              <a:rPr lang="hu-HU" sz="1400">
                <a:solidFill>
                  <a:schemeClr val="bg1"/>
                </a:solidFill>
                <a:latin typeface="Arial" panose="020B0604020202020204" pitchFamily="34" charset="0"/>
              </a:rPr>
              <a:t>Metastasis of </a:t>
            </a:r>
          </a:p>
          <a:p>
            <a:pPr eaLnBrk="1" hangingPunct="1"/>
            <a:r>
              <a:rPr lang="hu-HU" sz="1400">
                <a:solidFill>
                  <a:schemeClr val="bg1"/>
                </a:solidFill>
                <a:latin typeface="Arial" panose="020B0604020202020204" pitchFamily="34" charset="0"/>
              </a:rPr>
              <a:t>colon cancer </a:t>
            </a:r>
          </a:p>
          <a:p>
            <a:pPr eaLnBrk="1" hangingPunct="1"/>
            <a:r>
              <a:rPr lang="hu-HU" sz="1400">
                <a:solidFill>
                  <a:schemeClr val="bg1"/>
                </a:solidFill>
                <a:latin typeface="Arial" panose="020B0604020202020204" pitchFamily="34" charset="0"/>
              </a:rPr>
              <a:t>into the liver</a:t>
            </a:r>
            <a:endParaRPr lang="en-US" sz="1400">
              <a:solidFill>
                <a:schemeClr val="bg1"/>
              </a:solidFill>
              <a:latin typeface="Arial" panose="020B0604020202020204" pitchFamily="34" charset="0"/>
            </a:endParaRPr>
          </a:p>
        </p:txBody>
      </p:sp>
      <p:sp>
        <p:nvSpPr>
          <p:cNvPr id="46084" name="Rectangle 8"/>
          <p:cNvSpPr>
            <a:spLocks noChangeArrowheads="1"/>
          </p:cNvSpPr>
          <p:nvPr/>
        </p:nvSpPr>
        <p:spPr bwMode="auto">
          <a:xfrm>
            <a:off x="6167439" y="549276"/>
            <a:ext cx="13684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Comic Sans MS" panose="030F0702030302020204" pitchFamily="66" charset="0"/>
                <a:cs typeface="Arial" panose="020B0604020202020204" pitchFamily="34" charset="0"/>
              </a:defRPr>
            </a:lvl1pPr>
            <a:lvl2pPr marL="742950" indent="-285750" eaLnBrk="0" hangingPunct="0">
              <a:defRPr sz="3200">
                <a:solidFill>
                  <a:schemeClr val="tx1"/>
                </a:solidFill>
                <a:latin typeface="Comic Sans MS" panose="030F0702030302020204" pitchFamily="66" charset="0"/>
                <a:cs typeface="Arial" panose="020B0604020202020204" pitchFamily="34" charset="0"/>
              </a:defRPr>
            </a:lvl2pPr>
            <a:lvl3pPr marL="1143000" indent="-228600" eaLnBrk="0" hangingPunct="0">
              <a:defRPr sz="3200">
                <a:solidFill>
                  <a:schemeClr val="tx1"/>
                </a:solidFill>
                <a:latin typeface="Comic Sans MS" panose="030F0702030302020204" pitchFamily="66" charset="0"/>
                <a:cs typeface="Arial" panose="020B0604020202020204" pitchFamily="34" charset="0"/>
              </a:defRPr>
            </a:lvl3pPr>
            <a:lvl4pPr marL="1600200" indent="-228600" eaLnBrk="0" hangingPunct="0">
              <a:defRPr sz="3200">
                <a:solidFill>
                  <a:schemeClr val="tx1"/>
                </a:solidFill>
                <a:latin typeface="Comic Sans MS" panose="030F0702030302020204" pitchFamily="66" charset="0"/>
                <a:cs typeface="Arial" panose="020B0604020202020204" pitchFamily="34" charset="0"/>
              </a:defRPr>
            </a:lvl4pPr>
            <a:lvl5pPr marL="2057400" indent="-228600" eaLnBrk="0" hangingPunct="0">
              <a:defRPr sz="32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Comic Sans MS" panose="030F0702030302020204" pitchFamily="66" charset="0"/>
                <a:cs typeface="Arial" panose="020B0604020202020204" pitchFamily="34" charset="0"/>
              </a:defRPr>
            </a:lvl9pPr>
          </a:lstStyle>
          <a:p>
            <a:pPr eaLnBrk="1" hangingPunct="1"/>
            <a:r>
              <a:rPr lang="en-US" sz="1200">
                <a:solidFill>
                  <a:schemeClr val="bg1"/>
                </a:solidFill>
                <a:latin typeface="Arial" panose="020B0604020202020204" pitchFamily="34" charset="0"/>
              </a:rPr>
              <a:t>Numerous metastases from a renal cell carcinoma</a:t>
            </a:r>
          </a:p>
        </p:txBody>
      </p:sp>
    </p:spTree>
    <p:extLst>
      <p:ext uri="{BB962C8B-B14F-4D97-AF65-F5344CB8AC3E}">
        <p14:creationId xmlns:p14="http://schemas.microsoft.com/office/powerpoint/2010/main" val="458725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5"/>
          <p:cNvSpPr>
            <a:spLocks noGrp="1"/>
          </p:cNvSpPr>
          <p:nvPr>
            <p:ph type="title"/>
          </p:nvPr>
        </p:nvSpPr>
        <p:spPr/>
        <p:txBody>
          <a:bodyPr/>
          <a:lstStyle/>
          <a:p>
            <a:endParaRPr lang="en-US" smtClean="0"/>
          </a:p>
        </p:txBody>
      </p:sp>
      <p:pic>
        <p:nvPicPr>
          <p:cNvPr id="471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52626" y="1"/>
            <a:ext cx="7286625" cy="6143625"/>
          </a:xfrm>
          <a:noFill/>
        </p:spPr>
      </p:pic>
    </p:spTree>
    <p:extLst>
      <p:ext uri="{BB962C8B-B14F-4D97-AF65-F5344CB8AC3E}">
        <p14:creationId xmlns:p14="http://schemas.microsoft.com/office/powerpoint/2010/main" val="3108278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en-US" smtClean="0"/>
          </a:p>
        </p:txBody>
      </p:sp>
      <p:pic>
        <p:nvPicPr>
          <p:cNvPr id="481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38313" y="1"/>
            <a:ext cx="7643812" cy="5400675"/>
          </a:xfrm>
          <a:noFill/>
        </p:spPr>
      </p:pic>
      <p:sp>
        <p:nvSpPr>
          <p:cNvPr id="5" name="Rectangle 4"/>
          <p:cNvSpPr/>
          <p:nvPr/>
        </p:nvSpPr>
        <p:spPr>
          <a:xfrm>
            <a:off x="3524250" y="1000125"/>
            <a:ext cx="4357688" cy="6429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738689" y="642939"/>
            <a:ext cx="3214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390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p>
        </p:txBody>
      </p:sp>
      <p:pic>
        <p:nvPicPr>
          <p:cNvPr id="491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0" y="0"/>
            <a:ext cx="8643938" cy="5500688"/>
          </a:xfrm>
          <a:noFill/>
        </p:spPr>
      </p:pic>
    </p:spTree>
    <p:extLst>
      <p:ext uri="{BB962C8B-B14F-4D97-AF65-F5344CB8AC3E}">
        <p14:creationId xmlns:p14="http://schemas.microsoft.com/office/powerpoint/2010/main" val="2283387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1062038"/>
          </a:xfrm>
        </p:spPr>
        <p:txBody>
          <a:bodyPr rtlCol="0">
            <a:normAutofit/>
          </a:bodyPr>
          <a:lstStyle/>
          <a:p>
            <a:pPr>
              <a:defRPr/>
            </a:pPr>
            <a:r>
              <a:rPr lang="en-US" dirty="0" smtClean="0">
                <a:solidFill>
                  <a:schemeClr val="bg2">
                    <a:lumMod val="50000"/>
                  </a:schemeClr>
                </a:solidFill>
                <a:latin typeface="+mn-lt"/>
              </a:rPr>
              <a:t>Retrograde blood spread</a:t>
            </a:r>
            <a:endParaRPr lang="en-US" dirty="0">
              <a:solidFill>
                <a:schemeClr val="bg2">
                  <a:lumMod val="50000"/>
                </a:schemeClr>
              </a:solidFill>
              <a:latin typeface="+mn-lt"/>
            </a:endParaRPr>
          </a:p>
        </p:txBody>
      </p:sp>
      <p:pic>
        <p:nvPicPr>
          <p:cNvPr id="501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95626" y="1428750"/>
            <a:ext cx="5357813" cy="4154488"/>
          </a:xfrm>
          <a:noFill/>
        </p:spPr>
      </p:pic>
    </p:spTree>
    <p:extLst>
      <p:ext uri="{BB962C8B-B14F-4D97-AF65-F5344CB8AC3E}">
        <p14:creationId xmlns:p14="http://schemas.microsoft.com/office/powerpoint/2010/main" val="2084831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1"/>
            <a:ext cx="6870700" cy="919163"/>
          </a:xfrm>
        </p:spPr>
        <p:txBody>
          <a:bodyPr rtlCol="0">
            <a:normAutofit/>
          </a:bodyPr>
          <a:lstStyle/>
          <a:p>
            <a:pPr>
              <a:defRPr/>
            </a:pPr>
            <a:r>
              <a:rPr lang="en-US" dirty="0" err="1" smtClean="0">
                <a:solidFill>
                  <a:schemeClr val="bg2">
                    <a:lumMod val="50000"/>
                  </a:schemeClr>
                </a:solidFill>
              </a:rPr>
              <a:t>Transcoelomic</a:t>
            </a:r>
            <a:r>
              <a:rPr lang="en-US" dirty="0" smtClean="0">
                <a:solidFill>
                  <a:schemeClr val="bg2">
                    <a:lumMod val="50000"/>
                  </a:schemeClr>
                </a:solidFill>
              </a:rPr>
              <a:t> spread</a:t>
            </a:r>
            <a:endParaRPr lang="en-US" dirty="0"/>
          </a:p>
        </p:txBody>
      </p:sp>
      <p:sp>
        <p:nvSpPr>
          <p:cNvPr id="3" name="Content Placeholder 2"/>
          <p:cNvSpPr>
            <a:spLocks noGrp="1"/>
          </p:cNvSpPr>
          <p:nvPr>
            <p:ph idx="1"/>
          </p:nvPr>
        </p:nvSpPr>
        <p:spPr>
          <a:xfrm>
            <a:off x="2095500" y="1357314"/>
            <a:ext cx="7810500" cy="4129087"/>
          </a:xfrm>
        </p:spPr>
        <p:txBody>
          <a:bodyPr rtlCol="0">
            <a:normAutofit/>
          </a:bodyPr>
          <a:lstStyle/>
          <a:p>
            <a:pPr>
              <a:defRPr/>
            </a:pPr>
            <a:r>
              <a:rPr lang="en-US" dirty="0" smtClean="0">
                <a:solidFill>
                  <a:schemeClr val="bg2">
                    <a:lumMod val="50000"/>
                  </a:schemeClr>
                </a:solidFill>
              </a:rPr>
              <a:t>“across the peritoneal cavity”</a:t>
            </a:r>
          </a:p>
          <a:p>
            <a:pPr>
              <a:defRPr/>
            </a:pPr>
            <a:r>
              <a:rPr lang="en-US" dirty="0" smtClean="0">
                <a:solidFill>
                  <a:schemeClr val="bg2">
                    <a:lumMod val="50000"/>
                  </a:schemeClr>
                </a:solidFill>
              </a:rPr>
              <a:t> metastasis refers to the dissemination of malignant tumors throughout the surfaces and organs of the </a:t>
            </a:r>
            <a:r>
              <a:rPr lang="en-US" dirty="0" err="1" smtClean="0">
                <a:solidFill>
                  <a:schemeClr val="bg2">
                    <a:lumMod val="50000"/>
                  </a:schemeClr>
                </a:solidFill>
              </a:rPr>
              <a:t>abdominal,thoraxic</a:t>
            </a:r>
            <a:r>
              <a:rPr lang="en-US" dirty="0" smtClean="0">
                <a:solidFill>
                  <a:schemeClr val="bg2">
                    <a:lumMod val="50000"/>
                  </a:schemeClr>
                </a:solidFill>
              </a:rPr>
              <a:t>  and pelvic cavity covered by serous </a:t>
            </a:r>
            <a:r>
              <a:rPr lang="en-US" dirty="0" err="1" smtClean="0">
                <a:solidFill>
                  <a:schemeClr val="bg2">
                    <a:lumMod val="50000"/>
                  </a:schemeClr>
                </a:solidFill>
              </a:rPr>
              <a:t>mem</a:t>
            </a:r>
            <a:r>
              <a:rPr lang="en-US" dirty="0" smtClean="0">
                <a:solidFill>
                  <a:schemeClr val="bg2">
                    <a:lumMod val="50000"/>
                  </a:schemeClr>
                </a:solidFill>
              </a:rPr>
              <a:t>.</a:t>
            </a:r>
          </a:p>
          <a:p>
            <a:pPr>
              <a:defRPr/>
            </a:pPr>
            <a:r>
              <a:rPr lang="en-US" dirty="0" smtClean="0">
                <a:solidFill>
                  <a:schemeClr val="bg2">
                    <a:lumMod val="50000"/>
                  </a:schemeClr>
                </a:solidFill>
              </a:rPr>
              <a:t>Ex: ovarian tumors can spread </a:t>
            </a:r>
            <a:r>
              <a:rPr lang="en-US" dirty="0" err="1" smtClean="0">
                <a:solidFill>
                  <a:schemeClr val="bg2">
                    <a:lumMod val="50000"/>
                  </a:schemeClr>
                </a:solidFill>
              </a:rPr>
              <a:t>transperitoneally</a:t>
            </a:r>
            <a:r>
              <a:rPr lang="en-US" dirty="0" smtClean="0">
                <a:solidFill>
                  <a:schemeClr val="bg2">
                    <a:lumMod val="50000"/>
                  </a:schemeClr>
                </a:solidFill>
              </a:rPr>
              <a:t> to the surface of the liver. </a:t>
            </a:r>
            <a:r>
              <a:rPr lang="en-US" dirty="0" err="1" smtClean="0">
                <a:solidFill>
                  <a:schemeClr val="bg2">
                    <a:lumMod val="50000"/>
                  </a:schemeClr>
                </a:solidFill>
              </a:rPr>
              <a:t>Mesothelioma</a:t>
            </a:r>
            <a:r>
              <a:rPr lang="en-US" dirty="0" smtClean="0">
                <a:solidFill>
                  <a:schemeClr val="bg2">
                    <a:lumMod val="50000"/>
                  </a:schemeClr>
                </a:solidFill>
              </a:rPr>
              <a:t> and primary lung cancers can spread through the pleural cavity</a:t>
            </a:r>
            <a:endParaRPr lang="en-US" dirty="0">
              <a:solidFill>
                <a:schemeClr val="bg2">
                  <a:lumMod val="50000"/>
                </a:schemeClr>
              </a:solidFill>
            </a:endParaRPr>
          </a:p>
        </p:txBody>
      </p:sp>
    </p:spTree>
    <p:extLst>
      <p:ext uri="{BB962C8B-B14F-4D97-AF65-F5344CB8AC3E}">
        <p14:creationId xmlns:p14="http://schemas.microsoft.com/office/powerpoint/2010/main" val="570167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err="1" smtClean="0">
                <a:solidFill>
                  <a:schemeClr val="bg2">
                    <a:lumMod val="50000"/>
                  </a:schemeClr>
                </a:solidFill>
              </a:rPr>
              <a:t>Transcoelomic</a:t>
            </a:r>
            <a:r>
              <a:rPr lang="en-US" dirty="0" smtClean="0">
                <a:solidFill>
                  <a:schemeClr val="bg2">
                    <a:lumMod val="50000"/>
                  </a:schemeClr>
                </a:solidFill>
              </a:rPr>
              <a:t> metastasis</a:t>
            </a:r>
            <a:endParaRPr lang="en-US" dirty="0">
              <a:solidFill>
                <a:schemeClr val="bg2">
                  <a:lumMod val="50000"/>
                </a:schemeClr>
              </a:solidFill>
            </a:endParaRPr>
          </a:p>
        </p:txBody>
      </p:sp>
      <p:sp>
        <p:nvSpPr>
          <p:cNvPr id="3" name="Content Placeholder 2"/>
          <p:cNvSpPr>
            <a:spLocks noGrp="1"/>
          </p:cNvSpPr>
          <p:nvPr>
            <p:ph idx="1"/>
          </p:nvPr>
        </p:nvSpPr>
        <p:spPr/>
        <p:txBody>
          <a:bodyPr rtlCol="0">
            <a:normAutofit/>
          </a:bodyPr>
          <a:lstStyle/>
          <a:p>
            <a:pPr>
              <a:buNone/>
              <a:defRPr/>
            </a:pPr>
            <a:r>
              <a:rPr lang="en-US" dirty="0" smtClean="0">
                <a:solidFill>
                  <a:schemeClr val="bg2">
                    <a:lumMod val="50000"/>
                  </a:schemeClr>
                </a:solidFill>
              </a:rPr>
              <a:t>can occur as a result </a:t>
            </a:r>
          </a:p>
          <a:p>
            <a:pPr>
              <a:buNone/>
              <a:defRPr/>
            </a:pPr>
            <a:r>
              <a:rPr lang="en-US" dirty="0" smtClean="0">
                <a:solidFill>
                  <a:schemeClr val="bg2">
                    <a:lumMod val="50000"/>
                  </a:schemeClr>
                </a:solidFill>
              </a:rPr>
              <a:t>    - seeding during surgical manipulation </a:t>
            </a:r>
          </a:p>
          <a:p>
            <a:pPr>
              <a:buNone/>
              <a:defRPr/>
            </a:pPr>
            <a:r>
              <a:rPr lang="en-US" dirty="0" smtClean="0">
                <a:solidFill>
                  <a:schemeClr val="bg2">
                    <a:lumMod val="50000"/>
                  </a:schemeClr>
                </a:solidFill>
              </a:rPr>
              <a:t>    - direct invasion </a:t>
            </a:r>
          </a:p>
          <a:p>
            <a:pPr>
              <a:buNone/>
              <a:defRPr/>
            </a:pPr>
            <a:r>
              <a:rPr lang="en-US" dirty="0" err="1" smtClean="0">
                <a:solidFill>
                  <a:schemeClr val="bg2">
                    <a:lumMod val="50000"/>
                  </a:schemeClr>
                </a:solidFill>
              </a:rPr>
              <a:t>intraperitoneal</a:t>
            </a:r>
            <a:r>
              <a:rPr lang="en-US" dirty="0" smtClean="0">
                <a:solidFill>
                  <a:schemeClr val="bg2">
                    <a:lumMod val="50000"/>
                  </a:schemeClr>
                </a:solidFill>
              </a:rPr>
              <a:t> seeding during surgical manipulation e.g. during surgical resection of a colorectal tumor</a:t>
            </a:r>
            <a:r>
              <a:rPr lang="en-US" dirty="0" smtClean="0"/>
              <a:t>.</a:t>
            </a:r>
            <a:endParaRPr lang="en-US" dirty="0"/>
          </a:p>
        </p:txBody>
      </p:sp>
    </p:spTree>
    <p:extLst>
      <p:ext uri="{BB962C8B-B14F-4D97-AF65-F5344CB8AC3E}">
        <p14:creationId xmlns:p14="http://schemas.microsoft.com/office/powerpoint/2010/main" val="1541362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bg2">
                    <a:lumMod val="50000"/>
                  </a:schemeClr>
                </a:solidFill>
              </a:rPr>
              <a:t>Intra epithelial spread</a:t>
            </a:r>
            <a:endParaRPr lang="en-US" dirty="0">
              <a:solidFill>
                <a:schemeClr val="bg2">
                  <a:lumMod val="50000"/>
                </a:schemeClr>
              </a:solidFill>
            </a:endParaRPr>
          </a:p>
        </p:txBody>
      </p:sp>
      <p:sp>
        <p:nvSpPr>
          <p:cNvPr id="3" name="Content Placeholder 2"/>
          <p:cNvSpPr>
            <a:spLocks noGrp="1"/>
          </p:cNvSpPr>
          <p:nvPr>
            <p:ph idx="1"/>
          </p:nvPr>
        </p:nvSpPr>
        <p:spPr/>
        <p:txBody>
          <a:bodyPr rtlCol="0">
            <a:normAutofit/>
          </a:bodyPr>
          <a:lstStyle/>
          <a:p>
            <a:pPr>
              <a:defRPr/>
            </a:pPr>
            <a:r>
              <a:rPr lang="en-US" dirty="0" err="1" smtClean="0">
                <a:solidFill>
                  <a:schemeClr val="bg2">
                    <a:lumMod val="50000"/>
                  </a:schemeClr>
                </a:solidFill>
              </a:rPr>
              <a:t>Eg</a:t>
            </a:r>
            <a:r>
              <a:rPr lang="en-US" dirty="0" smtClean="0">
                <a:solidFill>
                  <a:schemeClr val="bg2">
                    <a:lumMod val="50000"/>
                  </a:schemeClr>
                </a:solidFill>
              </a:rPr>
              <a:t>: </a:t>
            </a:r>
            <a:r>
              <a:rPr lang="en-US" dirty="0" err="1" smtClean="0">
                <a:solidFill>
                  <a:schemeClr val="bg2">
                    <a:lumMod val="50000"/>
                  </a:schemeClr>
                </a:solidFill>
              </a:rPr>
              <a:t>paget</a:t>
            </a:r>
            <a:r>
              <a:rPr lang="en-US" dirty="0" smtClean="0">
                <a:solidFill>
                  <a:schemeClr val="bg2">
                    <a:lumMod val="50000"/>
                  </a:schemeClr>
                </a:solidFill>
              </a:rPr>
              <a:t> disease of the breast – </a:t>
            </a:r>
          </a:p>
          <a:p>
            <a:pPr>
              <a:buNone/>
              <a:defRPr/>
            </a:pPr>
            <a:r>
              <a:rPr lang="en-US" dirty="0" smtClean="0">
                <a:solidFill>
                  <a:schemeClr val="bg2">
                    <a:lumMod val="50000"/>
                  </a:schemeClr>
                </a:solidFill>
              </a:rPr>
              <a:t>    occur following in situ or invasive </a:t>
            </a:r>
            <a:r>
              <a:rPr lang="en-US" dirty="0" err="1" smtClean="0">
                <a:solidFill>
                  <a:schemeClr val="bg2">
                    <a:lumMod val="50000"/>
                  </a:schemeClr>
                </a:solidFill>
              </a:rPr>
              <a:t>ductal</a:t>
            </a:r>
            <a:r>
              <a:rPr lang="en-US" dirty="0" smtClean="0">
                <a:solidFill>
                  <a:schemeClr val="bg2">
                    <a:lumMod val="50000"/>
                  </a:schemeClr>
                </a:solidFill>
              </a:rPr>
              <a:t> carcinoma of the breast </a:t>
            </a:r>
          </a:p>
          <a:p>
            <a:pPr>
              <a:buNone/>
              <a:defRPr/>
            </a:pPr>
            <a:r>
              <a:rPr lang="en-US" dirty="0" smtClean="0">
                <a:solidFill>
                  <a:schemeClr val="bg2">
                    <a:lumMod val="50000"/>
                  </a:schemeClr>
                </a:solidFill>
              </a:rPr>
              <a:t>   the tumor cells pass through ducts to the skin of nipple and areola </a:t>
            </a:r>
          </a:p>
          <a:p>
            <a:pPr>
              <a:buNone/>
              <a:defRPr/>
            </a:pPr>
            <a:r>
              <a:rPr lang="en-US" dirty="0" smtClean="0">
                <a:solidFill>
                  <a:schemeClr val="bg2">
                    <a:lumMod val="50000"/>
                  </a:schemeClr>
                </a:solidFill>
              </a:rPr>
              <a:t>   appear as red eczematous lesion at the nipple.</a:t>
            </a:r>
            <a:endParaRPr lang="en-US" dirty="0">
              <a:solidFill>
                <a:schemeClr val="bg2">
                  <a:lumMod val="50000"/>
                </a:schemeClr>
              </a:solidFill>
            </a:endParaRPr>
          </a:p>
        </p:txBody>
      </p:sp>
    </p:spTree>
    <p:extLst>
      <p:ext uri="{BB962C8B-B14F-4D97-AF65-F5344CB8AC3E}">
        <p14:creationId xmlns:p14="http://schemas.microsoft.com/office/powerpoint/2010/main" val="2964344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990600"/>
          </a:xfrm>
        </p:spPr>
        <p:txBody>
          <a:bodyPr rtlCol="0">
            <a:normAutofit/>
          </a:bodyPr>
          <a:lstStyle/>
          <a:p>
            <a:pPr>
              <a:defRPr/>
            </a:pPr>
            <a:r>
              <a:rPr lang="en-US" dirty="0" smtClean="0">
                <a:solidFill>
                  <a:schemeClr val="bg2">
                    <a:lumMod val="50000"/>
                  </a:schemeClr>
                </a:solidFill>
              </a:rPr>
              <a:t>Biology of metastasis</a:t>
            </a:r>
            <a:endParaRPr lang="en-US" dirty="0">
              <a:solidFill>
                <a:schemeClr val="bg2">
                  <a:lumMod val="50000"/>
                </a:schemeClr>
              </a:solidFill>
            </a:endParaRPr>
          </a:p>
        </p:txBody>
      </p:sp>
      <p:sp>
        <p:nvSpPr>
          <p:cNvPr id="3" name="Content Placeholder 2"/>
          <p:cNvSpPr>
            <a:spLocks noGrp="1"/>
          </p:cNvSpPr>
          <p:nvPr>
            <p:ph idx="1"/>
          </p:nvPr>
        </p:nvSpPr>
        <p:spPr>
          <a:xfrm>
            <a:off x="1738314" y="1357314"/>
            <a:ext cx="8929687" cy="4714875"/>
          </a:xfrm>
        </p:spPr>
        <p:txBody>
          <a:bodyPr rtlCol="0">
            <a:normAutofit/>
          </a:bodyPr>
          <a:lstStyle/>
          <a:p>
            <a:pPr>
              <a:defRPr/>
            </a:pPr>
            <a:r>
              <a:rPr lang="en-US" dirty="0" smtClean="0">
                <a:solidFill>
                  <a:schemeClr val="bg2">
                    <a:lumMod val="50000"/>
                  </a:schemeClr>
                </a:solidFill>
              </a:rPr>
              <a:t> Loosening or detachment of tumor cells</a:t>
            </a:r>
          </a:p>
          <a:p>
            <a:pPr>
              <a:defRPr/>
            </a:pPr>
            <a:r>
              <a:rPr lang="en-US" dirty="0" smtClean="0">
                <a:solidFill>
                  <a:schemeClr val="bg2">
                    <a:lumMod val="50000"/>
                  </a:schemeClr>
                </a:solidFill>
              </a:rPr>
              <a:t>Degradation of basement membrane  &amp;  interstitial matrix</a:t>
            </a:r>
          </a:p>
          <a:p>
            <a:pPr>
              <a:defRPr/>
            </a:pPr>
            <a:r>
              <a:rPr lang="en-US" dirty="0" smtClean="0">
                <a:solidFill>
                  <a:schemeClr val="bg2">
                    <a:lumMod val="50000"/>
                  </a:schemeClr>
                </a:solidFill>
              </a:rPr>
              <a:t>Tumor cell interaction with extracellular matrix proteins</a:t>
            </a:r>
          </a:p>
          <a:p>
            <a:pPr>
              <a:defRPr/>
            </a:pPr>
            <a:r>
              <a:rPr lang="en-US" dirty="0" smtClean="0">
                <a:solidFill>
                  <a:schemeClr val="bg2">
                    <a:lumMod val="50000"/>
                  </a:schemeClr>
                </a:solidFill>
              </a:rPr>
              <a:t>Migration of tumor cells through the degraded extracellular matrix into vascular lumen</a:t>
            </a:r>
          </a:p>
          <a:p>
            <a:pPr>
              <a:defRPr/>
            </a:pPr>
            <a:r>
              <a:rPr lang="en-US" dirty="0" smtClean="0">
                <a:solidFill>
                  <a:schemeClr val="bg2">
                    <a:lumMod val="50000"/>
                  </a:schemeClr>
                </a:solidFill>
              </a:rPr>
              <a:t>Dissemination of tumor cells through vascular channels</a:t>
            </a:r>
          </a:p>
          <a:p>
            <a:pPr>
              <a:defRPr/>
            </a:pPr>
            <a:r>
              <a:rPr lang="en-US" dirty="0" smtClean="0">
                <a:solidFill>
                  <a:schemeClr val="bg2">
                    <a:lumMod val="50000"/>
                  </a:schemeClr>
                </a:solidFill>
              </a:rPr>
              <a:t>Homing of the tumor cells</a:t>
            </a:r>
            <a:endParaRPr lang="en-US" dirty="0">
              <a:solidFill>
                <a:schemeClr val="bg2">
                  <a:lumMod val="50000"/>
                </a:schemeClr>
              </a:solidFill>
            </a:endParaRPr>
          </a:p>
        </p:txBody>
      </p:sp>
    </p:spTree>
    <p:extLst>
      <p:ext uri="{BB962C8B-B14F-4D97-AF65-F5344CB8AC3E}">
        <p14:creationId xmlns:p14="http://schemas.microsoft.com/office/powerpoint/2010/main" val="280062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9800" y="-171450"/>
            <a:ext cx="6870700" cy="1152525"/>
          </a:xfrm>
        </p:spPr>
        <p:txBody>
          <a:bodyPr rtlCol="0">
            <a:normAutofit/>
          </a:bodyPr>
          <a:lstStyle/>
          <a:p>
            <a:pPr>
              <a:defRPr/>
            </a:pPr>
            <a:r>
              <a:rPr lang="en-US" smtClean="0">
                <a:solidFill>
                  <a:schemeClr val="bg2">
                    <a:lumMod val="50000"/>
                  </a:schemeClr>
                </a:solidFill>
                <a:latin typeface="Times New Roman" pitchFamily="18" charset="0"/>
                <a:cs typeface="Times New Roman" pitchFamily="18" charset="0"/>
              </a:rPr>
              <a:t>NOMENCLATURE</a:t>
            </a:r>
          </a:p>
        </p:txBody>
      </p:sp>
      <p:sp>
        <p:nvSpPr>
          <p:cNvPr id="13315" name="Rectangle 3"/>
          <p:cNvSpPr>
            <a:spLocks noGrp="1" noChangeArrowheads="1"/>
          </p:cNvSpPr>
          <p:nvPr>
            <p:ph idx="1"/>
          </p:nvPr>
        </p:nvSpPr>
        <p:spPr>
          <a:xfrm>
            <a:off x="2209800" y="1052514"/>
            <a:ext cx="7696200" cy="4433887"/>
          </a:xfrm>
        </p:spPr>
        <p:txBody>
          <a:bodyPr rtlCol="0">
            <a:normAutofit/>
          </a:bodyPr>
          <a:lstStyle/>
          <a:p>
            <a:pPr>
              <a:defRPr/>
            </a:pPr>
            <a:r>
              <a:rPr lang="en-US" dirty="0" smtClean="0">
                <a:solidFill>
                  <a:schemeClr val="bg2">
                    <a:lumMod val="50000"/>
                  </a:schemeClr>
                </a:solidFill>
                <a:cs typeface="Times New Roman" pitchFamily="18" charset="0"/>
              </a:rPr>
              <a:t>benign tumors are designated by attaching the suffix -</a:t>
            </a:r>
            <a:r>
              <a:rPr lang="en-US" b="1" i="1" u="sng" dirty="0" err="1" smtClean="0">
                <a:solidFill>
                  <a:schemeClr val="bg2">
                    <a:lumMod val="50000"/>
                  </a:schemeClr>
                </a:solidFill>
                <a:cs typeface="Times New Roman" pitchFamily="18" charset="0"/>
              </a:rPr>
              <a:t>oma</a:t>
            </a:r>
            <a:r>
              <a:rPr lang="en-US" i="1" u="sng" dirty="0" smtClean="0">
                <a:solidFill>
                  <a:schemeClr val="bg2">
                    <a:lumMod val="50000"/>
                  </a:schemeClr>
                </a:solidFill>
                <a:cs typeface="Times New Roman" pitchFamily="18" charset="0"/>
              </a:rPr>
              <a:t> </a:t>
            </a:r>
            <a:r>
              <a:rPr lang="en-US" dirty="0" smtClean="0">
                <a:solidFill>
                  <a:schemeClr val="bg2">
                    <a:lumMod val="50000"/>
                  </a:schemeClr>
                </a:solidFill>
                <a:cs typeface="Times New Roman" pitchFamily="18" charset="0"/>
              </a:rPr>
              <a:t>to the cell of origin. </a:t>
            </a:r>
          </a:p>
          <a:p>
            <a:pPr>
              <a:defRPr/>
            </a:pPr>
            <a:endParaRPr lang="en-US" dirty="0" smtClean="0">
              <a:solidFill>
                <a:schemeClr val="bg2">
                  <a:lumMod val="50000"/>
                </a:schemeClr>
              </a:solidFill>
              <a:cs typeface="Times New Roman" pitchFamily="18" charset="0"/>
            </a:endParaRPr>
          </a:p>
          <a:p>
            <a:pPr>
              <a:defRPr/>
            </a:pPr>
            <a:r>
              <a:rPr lang="en-US" dirty="0" smtClean="0">
                <a:solidFill>
                  <a:schemeClr val="bg2">
                    <a:lumMod val="50000"/>
                  </a:schemeClr>
                </a:solidFill>
                <a:cs typeface="Times New Roman" pitchFamily="18" charset="0"/>
              </a:rPr>
              <a:t>a benign tumor arising from </a:t>
            </a:r>
          </a:p>
          <a:p>
            <a:pPr>
              <a:buNone/>
              <a:defRPr/>
            </a:pPr>
            <a:r>
              <a:rPr lang="en-US" dirty="0" smtClean="0">
                <a:solidFill>
                  <a:schemeClr val="bg2">
                    <a:lumMod val="50000"/>
                  </a:schemeClr>
                </a:solidFill>
                <a:cs typeface="Times New Roman" pitchFamily="18" charset="0"/>
              </a:rPr>
              <a:t>      fibroblastic cells -</a:t>
            </a:r>
            <a:r>
              <a:rPr lang="en-US" b="1" i="1" dirty="0" err="1" smtClean="0">
                <a:solidFill>
                  <a:schemeClr val="bg2">
                    <a:lumMod val="50000"/>
                  </a:schemeClr>
                </a:solidFill>
                <a:cs typeface="Times New Roman" pitchFamily="18" charset="0"/>
              </a:rPr>
              <a:t>fibroma</a:t>
            </a:r>
            <a:r>
              <a:rPr lang="en-US" i="1" dirty="0" smtClean="0">
                <a:solidFill>
                  <a:schemeClr val="bg2">
                    <a:lumMod val="50000"/>
                  </a:schemeClr>
                </a:solidFill>
                <a:cs typeface="Times New Roman" pitchFamily="18" charset="0"/>
              </a:rPr>
              <a:t>, </a:t>
            </a:r>
          </a:p>
          <a:p>
            <a:pPr>
              <a:buNone/>
              <a:defRPr/>
            </a:pPr>
            <a:r>
              <a:rPr lang="en-US" i="1" dirty="0" smtClean="0">
                <a:solidFill>
                  <a:schemeClr val="bg2">
                    <a:lumMod val="50000"/>
                  </a:schemeClr>
                </a:solidFill>
                <a:cs typeface="Times New Roman" pitchFamily="18" charset="0"/>
              </a:rPr>
              <a:t>     </a:t>
            </a:r>
            <a:r>
              <a:rPr lang="en-US" dirty="0" smtClean="0">
                <a:solidFill>
                  <a:schemeClr val="bg2">
                    <a:lumMod val="50000"/>
                  </a:schemeClr>
                </a:solidFill>
                <a:cs typeface="Times New Roman" pitchFamily="18" charset="0"/>
              </a:rPr>
              <a:t> cartilaginous -</a:t>
            </a:r>
            <a:r>
              <a:rPr lang="en-US" b="1" i="1" dirty="0" err="1" smtClean="0">
                <a:solidFill>
                  <a:schemeClr val="bg2">
                    <a:lumMod val="50000"/>
                  </a:schemeClr>
                </a:solidFill>
                <a:cs typeface="Times New Roman" pitchFamily="18" charset="0"/>
              </a:rPr>
              <a:t>chondroma</a:t>
            </a:r>
            <a:r>
              <a:rPr lang="en-US" i="1" dirty="0" smtClean="0">
                <a:solidFill>
                  <a:schemeClr val="bg2">
                    <a:lumMod val="50000"/>
                  </a:schemeClr>
                </a:solidFill>
                <a:cs typeface="Times New Roman" pitchFamily="18" charset="0"/>
              </a:rPr>
              <a:t>,</a:t>
            </a:r>
          </a:p>
          <a:p>
            <a:pPr>
              <a:buNone/>
              <a:defRPr/>
            </a:pPr>
            <a:r>
              <a:rPr lang="en-US" i="1" dirty="0" smtClean="0">
                <a:solidFill>
                  <a:schemeClr val="bg2">
                    <a:lumMod val="50000"/>
                  </a:schemeClr>
                </a:solidFill>
                <a:cs typeface="Times New Roman" pitchFamily="18" charset="0"/>
              </a:rPr>
              <a:t>       </a:t>
            </a:r>
            <a:r>
              <a:rPr lang="en-US" dirty="0" err="1" smtClean="0">
                <a:solidFill>
                  <a:schemeClr val="bg2">
                    <a:lumMod val="50000"/>
                  </a:schemeClr>
                </a:solidFill>
                <a:cs typeface="Times New Roman" pitchFamily="18" charset="0"/>
              </a:rPr>
              <a:t>osteoblasts</a:t>
            </a:r>
            <a:r>
              <a:rPr lang="en-US" dirty="0" smtClean="0">
                <a:solidFill>
                  <a:schemeClr val="bg2">
                    <a:lumMod val="50000"/>
                  </a:schemeClr>
                </a:solidFill>
                <a:cs typeface="Times New Roman" pitchFamily="18" charset="0"/>
              </a:rPr>
              <a:t> -</a:t>
            </a:r>
            <a:r>
              <a:rPr lang="en-US" b="1" i="1" dirty="0" err="1" smtClean="0">
                <a:solidFill>
                  <a:schemeClr val="bg2">
                    <a:lumMod val="50000"/>
                  </a:schemeClr>
                </a:solidFill>
                <a:cs typeface="Times New Roman" pitchFamily="18" charset="0"/>
              </a:rPr>
              <a:t>osteoma</a:t>
            </a:r>
            <a:r>
              <a:rPr lang="en-US" b="1" dirty="0" smtClean="0">
                <a:solidFill>
                  <a:schemeClr val="bg2">
                    <a:lumMod val="50000"/>
                  </a:schemeClr>
                </a:solidFill>
                <a:cs typeface="Times New Roman" pitchFamily="18" charset="0"/>
              </a:rPr>
              <a:t>.</a:t>
            </a:r>
          </a:p>
        </p:txBody>
      </p:sp>
    </p:spTree>
    <p:extLst>
      <p:ext uri="{BB962C8B-B14F-4D97-AF65-F5344CB8AC3E}">
        <p14:creationId xmlns:p14="http://schemas.microsoft.com/office/powerpoint/2010/main" val="4150872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1" y="152400"/>
            <a:ext cx="7858125" cy="1600200"/>
          </a:xfrm>
        </p:spPr>
        <p:txBody>
          <a:bodyPr rtlCol="0">
            <a:normAutofit/>
          </a:bodyPr>
          <a:lstStyle/>
          <a:p>
            <a:pPr>
              <a:defRPr/>
            </a:pPr>
            <a:r>
              <a:rPr lang="en-US" sz="3200" b="1" dirty="0">
                <a:solidFill>
                  <a:schemeClr val="bg2">
                    <a:lumMod val="50000"/>
                  </a:schemeClr>
                </a:solidFill>
                <a:latin typeface="+mn-lt"/>
              </a:rPr>
              <a:t>1. Loosening or detachment of the tumor cells</a:t>
            </a:r>
          </a:p>
        </p:txBody>
      </p:sp>
      <p:sp>
        <p:nvSpPr>
          <p:cNvPr id="3" name="Content Placeholder 2"/>
          <p:cNvSpPr>
            <a:spLocks noGrp="1"/>
          </p:cNvSpPr>
          <p:nvPr>
            <p:ph idx="1"/>
          </p:nvPr>
        </p:nvSpPr>
        <p:spPr/>
        <p:txBody>
          <a:bodyPr rtlCol="0">
            <a:normAutofit/>
          </a:bodyPr>
          <a:lstStyle/>
          <a:p>
            <a:pPr>
              <a:defRPr/>
            </a:pPr>
            <a:r>
              <a:rPr lang="en-US" b="1" dirty="0" smtClean="0"/>
              <a:t> </a:t>
            </a:r>
            <a:r>
              <a:rPr lang="en-US" dirty="0" smtClean="0">
                <a:solidFill>
                  <a:schemeClr val="bg2">
                    <a:lumMod val="50000"/>
                  </a:schemeClr>
                </a:solidFill>
              </a:rPr>
              <a:t>Epithelial cells - adhesion molecules (</a:t>
            </a:r>
            <a:r>
              <a:rPr lang="en-US" dirty="0" err="1" smtClean="0">
                <a:solidFill>
                  <a:schemeClr val="bg2">
                    <a:lumMod val="50000"/>
                  </a:schemeClr>
                </a:solidFill>
              </a:rPr>
              <a:t>eg</a:t>
            </a:r>
            <a:r>
              <a:rPr lang="en-US" dirty="0" smtClean="0">
                <a:solidFill>
                  <a:schemeClr val="bg2">
                    <a:lumMod val="50000"/>
                  </a:schemeClr>
                </a:solidFill>
              </a:rPr>
              <a:t>. E-</a:t>
            </a:r>
            <a:r>
              <a:rPr lang="en-US" dirty="0" err="1" smtClean="0">
                <a:solidFill>
                  <a:schemeClr val="bg2">
                    <a:lumMod val="50000"/>
                  </a:schemeClr>
                </a:solidFill>
              </a:rPr>
              <a:t>cadherin</a:t>
            </a:r>
            <a:r>
              <a:rPr lang="en-US" dirty="0" smtClean="0">
                <a:solidFill>
                  <a:schemeClr val="bg2">
                    <a:lumMod val="50000"/>
                  </a:schemeClr>
                </a:solidFill>
              </a:rPr>
              <a:t>) -   help to pass the signals between the cells </a:t>
            </a:r>
          </a:p>
          <a:p>
            <a:pPr>
              <a:defRPr/>
            </a:pPr>
            <a:r>
              <a:rPr lang="en-US" dirty="0" smtClean="0">
                <a:solidFill>
                  <a:schemeClr val="bg2">
                    <a:lumMod val="50000"/>
                  </a:schemeClr>
                </a:solidFill>
              </a:rPr>
              <a:t>Alterations in these adhesion molecules leads to detachment of the cells.</a:t>
            </a:r>
          </a:p>
          <a:p>
            <a:pPr>
              <a:defRPr/>
            </a:pPr>
            <a:endParaRPr lang="en-US" dirty="0">
              <a:solidFill>
                <a:schemeClr val="bg2">
                  <a:lumMod val="50000"/>
                </a:schemeClr>
              </a:solidFill>
            </a:endParaRPr>
          </a:p>
        </p:txBody>
      </p:sp>
    </p:spTree>
    <p:extLst>
      <p:ext uri="{BB962C8B-B14F-4D97-AF65-F5344CB8AC3E}">
        <p14:creationId xmlns:p14="http://schemas.microsoft.com/office/powerpoint/2010/main" val="292888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188" y="152401"/>
            <a:ext cx="7199312" cy="1133475"/>
          </a:xfrm>
        </p:spPr>
        <p:txBody>
          <a:bodyPr rtlCol="0">
            <a:normAutofit/>
          </a:bodyPr>
          <a:lstStyle/>
          <a:p>
            <a:pPr>
              <a:defRPr/>
            </a:pPr>
            <a:r>
              <a:rPr lang="en-US" b="1" dirty="0" smtClean="0"/>
              <a:t> </a:t>
            </a:r>
            <a:r>
              <a:rPr lang="en-US" sz="3200" b="1" dirty="0">
                <a:solidFill>
                  <a:schemeClr val="bg2">
                    <a:lumMod val="50000"/>
                  </a:schemeClr>
                </a:solidFill>
                <a:latin typeface="+mn-lt"/>
              </a:rPr>
              <a:t>Degradation of basement membrane and interstitial matrix</a:t>
            </a:r>
            <a:endParaRPr lang="en-US" sz="3200" dirty="0">
              <a:solidFill>
                <a:schemeClr val="bg2">
                  <a:lumMod val="50000"/>
                </a:schemeClr>
              </a:solidFill>
              <a:latin typeface="+mn-lt"/>
            </a:endParaRPr>
          </a:p>
        </p:txBody>
      </p:sp>
      <p:sp>
        <p:nvSpPr>
          <p:cNvPr id="3" name="Content Placeholder 2"/>
          <p:cNvSpPr>
            <a:spLocks noGrp="1"/>
          </p:cNvSpPr>
          <p:nvPr>
            <p:ph idx="1"/>
          </p:nvPr>
        </p:nvSpPr>
        <p:spPr>
          <a:xfrm>
            <a:off x="2095500" y="1828800"/>
            <a:ext cx="8358188" cy="3657600"/>
          </a:xfrm>
        </p:spPr>
        <p:txBody>
          <a:bodyPr rtlCol="0">
            <a:normAutofit/>
          </a:bodyPr>
          <a:lstStyle/>
          <a:p>
            <a:pPr>
              <a:defRPr/>
            </a:pPr>
            <a:r>
              <a:rPr lang="en-US" dirty="0" smtClean="0">
                <a:solidFill>
                  <a:schemeClr val="bg2">
                    <a:lumMod val="50000"/>
                  </a:schemeClr>
                </a:solidFill>
              </a:rPr>
              <a:t>Tumor cells secrete </a:t>
            </a:r>
            <a:r>
              <a:rPr lang="en-US" dirty="0" err="1" smtClean="0">
                <a:solidFill>
                  <a:schemeClr val="bg2">
                    <a:lumMod val="50000"/>
                  </a:schemeClr>
                </a:solidFill>
              </a:rPr>
              <a:t>proteolytic</a:t>
            </a:r>
            <a:r>
              <a:rPr lang="en-US" dirty="0" smtClean="0">
                <a:solidFill>
                  <a:schemeClr val="bg2">
                    <a:lumMod val="50000"/>
                  </a:schemeClr>
                </a:solidFill>
              </a:rPr>
              <a:t> enzymes.</a:t>
            </a:r>
          </a:p>
          <a:p>
            <a:pPr>
              <a:defRPr/>
            </a:pPr>
            <a:r>
              <a:rPr lang="en-US" dirty="0" smtClean="0">
                <a:solidFill>
                  <a:schemeClr val="bg2">
                    <a:lumMod val="50000"/>
                  </a:schemeClr>
                </a:solidFill>
              </a:rPr>
              <a:t> Or stimulate fibroblasts and inflammatory cells  to secrete </a:t>
            </a:r>
            <a:r>
              <a:rPr lang="en-US" dirty="0" err="1" smtClean="0">
                <a:solidFill>
                  <a:schemeClr val="bg2">
                    <a:lumMod val="50000"/>
                  </a:schemeClr>
                </a:solidFill>
              </a:rPr>
              <a:t>proteolytic</a:t>
            </a:r>
            <a:r>
              <a:rPr lang="en-US" dirty="0" smtClean="0">
                <a:solidFill>
                  <a:schemeClr val="bg2">
                    <a:lumMod val="50000"/>
                  </a:schemeClr>
                </a:solidFill>
              </a:rPr>
              <a:t> enzymes.</a:t>
            </a:r>
          </a:p>
          <a:p>
            <a:pPr>
              <a:defRPr/>
            </a:pPr>
            <a:r>
              <a:rPr lang="en-US" dirty="0" smtClean="0">
                <a:solidFill>
                  <a:schemeClr val="bg2">
                    <a:lumMod val="50000"/>
                  </a:schemeClr>
                </a:solidFill>
              </a:rPr>
              <a:t> Degradation of the basement membrane and ECM occurs</a:t>
            </a:r>
          </a:p>
          <a:p>
            <a:pPr>
              <a:defRPr/>
            </a:pPr>
            <a:r>
              <a:rPr lang="en-US" dirty="0" err="1" smtClean="0">
                <a:solidFill>
                  <a:schemeClr val="bg2">
                    <a:lumMod val="50000"/>
                  </a:schemeClr>
                </a:solidFill>
              </a:rPr>
              <a:t>Metalloproteinases</a:t>
            </a:r>
            <a:r>
              <a:rPr lang="en-US" dirty="0" smtClean="0">
                <a:solidFill>
                  <a:schemeClr val="bg2">
                    <a:lumMod val="50000"/>
                  </a:schemeClr>
                </a:solidFill>
              </a:rPr>
              <a:t> , </a:t>
            </a:r>
            <a:r>
              <a:rPr lang="en-US" dirty="0" err="1" smtClean="0">
                <a:solidFill>
                  <a:schemeClr val="bg2">
                    <a:lumMod val="50000"/>
                  </a:schemeClr>
                </a:solidFill>
              </a:rPr>
              <a:t>Cathepsin</a:t>
            </a:r>
            <a:r>
              <a:rPr lang="en-US" dirty="0" smtClean="0">
                <a:solidFill>
                  <a:schemeClr val="bg2">
                    <a:lumMod val="50000"/>
                  </a:schemeClr>
                </a:solidFill>
              </a:rPr>
              <a:t> D, </a:t>
            </a:r>
            <a:r>
              <a:rPr lang="en-US" dirty="0" err="1" smtClean="0">
                <a:solidFill>
                  <a:schemeClr val="bg2">
                    <a:lumMod val="50000"/>
                  </a:schemeClr>
                </a:solidFill>
              </a:rPr>
              <a:t>Urokinase</a:t>
            </a:r>
            <a:endParaRPr lang="en-US" dirty="0" smtClean="0">
              <a:solidFill>
                <a:schemeClr val="bg2">
                  <a:lumMod val="50000"/>
                </a:schemeClr>
              </a:solidFill>
            </a:endParaRPr>
          </a:p>
          <a:p>
            <a:pPr>
              <a:defRPr/>
            </a:pPr>
            <a:endParaRPr lang="en-US" dirty="0"/>
          </a:p>
        </p:txBody>
      </p:sp>
    </p:spTree>
    <p:extLst>
      <p:ext uri="{BB962C8B-B14F-4D97-AF65-F5344CB8AC3E}">
        <p14:creationId xmlns:p14="http://schemas.microsoft.com/office/powerpoint/2010/main" val="2123269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3" y="152400"/>
            <a:ext cx="7929562" cy="1600200"/>
          </a:xfrm>
        </p:spPr>
        <p:txBody>
          <a:bodyPr rtlCol="0">
            <a:normAutofit/>
          </a:bodyPr>
          <a:lstStyle/>
          <a:p>
            <a:pPr>
              <a:defRPr/>
            </a:pPr>
            <a:r>
              <a:rPr lang="en-US" sz="3200" b="1" dirty="0">
                <a:solidFill>
                  <a:schemeClr val="bg2">
                    <a:lumMod val="50000"/>
                  </a:schemeClr>
                </a:solidFill>
                <a:latin typeface="+mn-lt"/>
              </a:rPr>
              <a:t>Tumor cell interaction with </a:t>
            </a:r>
            <a:r>
              <a:rPr lang="en-US" sz="3200" b="1" dirty="0" err="1">
                <a:solidFill>
                  <a:schemeClr val="bg2">
                    <a:lumMod val="50000"/>
                  </a:schemeClr>
                </a:solidFill>
                <a:latin typeface="+mn-lt"/>
              </a:rPr>
              <a:t>ECMproteins</a:t>
            </a:r>
            <a:r>
              <a:rPr lang="en-US" sz="6000" b="1" dirty="0"/>
              <a:t/>
            </a:r>
            <a:br>
              <a:rPr lang="en-US" sz="6000" b="1" dirty="0"/>
            </a:br>
            <a:endParaRPr lang="en-US" dirty="0"/>
          </a:p>
        </p:txBody>
      </p:sp>
      <p:sp>
        <p:nvSpPr>
          <p:cNvPr id="3" name="Content Placeholder 2"/>
          <p:cNvSpPr>
            <a:spLocks noGrp="1"/>
          </p:cNvSpPr>
          <p:nvPr>
            <p:ph idx="1"/>
          </p:nvPr>
        </p:nvSpPr>
        <p:spPr>
          <a:xfrm>
            <a:off x="2209800" y="1357314"/>
            <a:ext cx="7696200" cy="4129087"/>
          </a:xfrm>
        </p:spPr>
        <p:txBody>
          <a:bodyPr rtlCol="0">
            <a:normAutofit/>
          </a:bodyPr>
          <a:lstStyle/>
          <a:p>
            <a:pPr>
              <a:defRPr/>
            </a:pPr>
            <a:r>
              <a:rPr lang="en-US" b="1" dirty="0" smtClean="0"/>
              <a:t> </a:t>
            </a:r>
            <a:r>
              <a:rPr lang="en-US" dirty="0" smtClean="0">
                <a:solidFill>
                  <a:schemeClr val="bg2">
                    <a:lumMod val="50000"/>
                  </a:schemeClr>
                </a:solidFill>
              </a:rPr>
              <a:t>Epithelial cells have molecules like </a:t>
            </a:r>
            <a:r>
              <a:rPr lang="en-US" dirty="0" err="1" smtClean="0">
                <a:solidFill>
                  <a:schemeClr val="bg2">
                    <a:lumMod val="50000"/>
                  </a:schemeClr>
                </a:solidFill>
              </a:rPr>
              <a:t>integrins</a:t>
            </a:r>
            <a:r>
              <a:rPr lang="en-US" dirty="0" smtClean="0">
                <a:solidFill>
                  <a:schemeClr val="bg2">
                    <a:lumMod val="50000"/>
                  </a:schemeClr>
                </a:solidFill>
              </a:rPr>
              <a:t> at the basal surface –helps to adhere to </a:t>
            </a:r>
            <a:r>
              <a:rPr lang="en-US" dirty="0" err="1" smtClean="0">
                <a:solidFill>
                  <a:schemeClr val="bg2">
                    <a:lumMod val="50000"/>
                  </a:schemeClr>
                </a:solidFill>
              </a:rPr>
              <a:t>bm</a:t>
            </a:r>
            <a:r>
              <a:rPr lang="en-US" dirty="0" smtClean="0">
                <a:solidFill>
                  <a:schemeClr val="bg2">
                    <a:lumMod val="50000"/>
                  </a:schemeClr>
                </a:solidFill>
              </a:rPr>
              <a:t> - </a:t>
            </a:r>
            <a:r>
              <a:rPr lang="en-US" dirty="0" err="1" smtClean="0">
                <a:solidFill>
                  <a:schemeClr val="bg2">
                    <a:lumMod val="50000"/>
                  </a:schemeClr>
                </a:solidFill>
              </a:rPr>
              <a:t>laminin</a:t>
            </a:r>
            <a:r>
              <a:rPr lang="en-US" dirty="0" smtClean="0">
                <a:solidFill>
                  <a:schemeClr val="bg2">
                    <a:lumMod val="50000"/>
                  </a:schemeClr>
                </a:solidFill>
              </a:rPr>
              <a:t> and collagen.</a:t>
            </a:r>
          </a:p>
          <a:p>
            <a:pPr>
              <a:defRPr/>
            </a:pPr>
            <a:r>
              <a:rPr lang="en-US" dirty="0" smtClean="0">
                <a:solidFill>
                  <a:schemeClr val="bg2">
                    <a:lumMod val="50000"/>
                  </a:schemeClr>
                </a:solidFill>
              </a:rPr>
              <a:t>Loss of adhesions leads to apoptosis in normal cells but in tumor cells apoptosis does not occur</a:t>
            </a:r>
          </a:p>
          <a:p>
            <a:pPr>
              <a:defRPr/>
            </a:pPr>
            <a:r>
              <a:rPr lang="en-US" dirty="0" smtClean="0">
                <a:solidFill>
                  <a:schemeClr val="bg2">
                    <a:lumMod val="50000"/>
                  </a:schemeClr>
                </a:solidFill>
              </a:rPr>
              <a:t>cleavage  matrix provides new sites for tumor cell adhesion and stimulates migration</a:t>
            </a:r>
          </a:p>
          <a:p>
            <a:pPr>
              <a:defRPr/>
            </a:pPr>
            <a:endParaRPr lang="en-US" dirty="0"/>
          </a:p>
        </p:txBody>
      </p:sp>
    </p:spTree>
    <p:extLst>
      <p:ext uri="{BB962C8B-B14F-4D97-AF65-F5344CB8AC3E}">
        <p14:creationId xmlns:p14="http://schemas.microsoft.com/office/powerpoint/2010/main" val="3120232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3" y="152400"/>
            <a:ext cx="7643812" cy="1600200"/>
          </a:xfrm>
        </p:spPr>
        <p:txBody>
          <a:bodyPr rtlCol="0">
            <a:normAutofit/>
          </a:bodyPr>
          <a:lstStyle/>
          <a:p>
            <a:pPr>
              <a:defRPr/>
            </a:pPr>
            <a:r>
              <a:rPr lang="en-US" sz="3200" b="1" dirty="0">
                <a:solidFill>
                  <a:schemeClr val="bg2">
                    <a:lumMod val="50000"/>
                  </a:schemeClr>
                </a:solidFill>
                <a:latin typeface="+mn-lt"/>
              </a:rPr>
              <a:t>Migration of tumor cells through the degraded ECM into vascular lumen</a:t>
            </a:r>
            <a:endParaRPr lang="en-US" sz="3200" dirty="0">
              <a:solidFill>
                <a:schemeClr val="bg2">
                  <a:lumMod val="50000"/>
                </a:schemeClr>
              </a:solidFill>
              <a:latin typeface="+mn-lt"/>
            </a:endParaRPr>
          </a:p>
        </p:txBody>
      </p:sp>
      <p:sp>
        <p:nvSpPr>
          <p:cNvPr id="3" name="Content Placeholder 2"/>
          <p:cNvSpPr>
            <a:spLocks noGrp="1"/>
          </p:cNvSpPr>
          <p:nvPr>
            <p:ph idx="1"/>
          </p:nvPr>
        </p:nvSpPr>
        <p:spPr>
          <a:xfrm>
            <a:off x="1809750" y="1828800"/>
            <a:ext cx="8858250" cy="3657600"/>
          </a:xfrm>
        </p:spPr>
        <p:txBody>
          <a:bodyPr rtlCol="0">
            <a:normAutofit/>
          </a:bodyPr>
          <a:lstStyle/>
          <a:p>
            <a:pPr>
              <a:defRPr/>
            </a:pPr>
            <a:r>
              <a:rPr lang="en-US" dirty="0" smtClean="0">
                <a:solidFill>
                  <a:schemeClr val="bg2">
                    <a:lumMod val="50000"/>
                  </a:schemeClr>
                </a:solidFill>
              </a:rPr>
              <a:t>Movement -specific direction -stimulated by factors like</a:t>
            </a:r>
          </a:p>
          <a:p>
            <a:pPr>
              <a:defRPr/>
            </a:pPr>
            <a:r>
              <a:rPr lang="en-US" dirty="0" smtClean="0">
                <a:solidFill>
                  <a:schemeClr val="bg2">
                    <a:lumMod val="50000"/>
                  </a:schemeClr>
                </a:solidFill>
              </a:rPr>
              <a:t>Tumor cell derived cytokines</a:t>
            </a:r>
          </a:p>
          <a:p>
            <a:pPr>
              <a:defRPr/>
            </a:pPr>
            <a:r>
              <a:rPr lang="en-US" dirty="0" smtClean="0">
                <a:solidFill>
                  <a:schemeClr val="bg2">
                    <a:lumMod val="50000"/>
                  </a:schemeClr>
                </a:solidFill>
              </a:rPr>
              <a:t>Cleavage products of ECM ( collagen and </a:t>
            </a:r>
            <a:r>
              <a:rPr lang="en-US" dirty="0" err="1" smtClean="0">
                <a:solidFill>
                  <a:schemeClr val="bg2">
                    <a:lumMod val="50000"/>
                  </a:schemeClr>
                </a:solidFill>
              </a:rPr>
              <a:t>laminin</a:t>
            </a:r>
            <a:endParaRPr lang="en-US" dirty="0" smtClean="0">
              <a:solidFill>
                <a:schemeClr val="bg2">
                  <a:lumMod val="50000"/>
                </a:schemeClr>
              </a:solidFill>
            </a:endParaRPr>
          </a:p>
          <a:p>
            <a:pPr>
              <a:defRPr/>
            </a:pPr>
            <a:r>
              <a:rPr lang="en-US" dirty="0" smtClean="0">
                <a:solidFill>
                  <a:schemeClr val="bg2">
                    <a:lumMod val="50000"/>
                  </a:schemeClr>
                </a:solidFill>
              </a:rPr>
              <a:t>Growth factors- IGF –I &amp; II, HGF</a:t>
            </a:r>
          </a:p>
          <a:p>
            <a:pPr>
              <a:defRPr/>
            </a:pPr>
            <a:r>
              <a:rPr lang="en-US" dirty="0" smtClean="0">
                <a:solidFill>
                  <a:schemeClr val="bg2">
                    <a:lumMod val="50000"/>
                  </a:schemeClr>
                </a:solidFill>
              </a:rPr>
              <a:t> Tumor cells invade the vessel wall by degrading the wall with </a:t>
            </a:r>
            <a:r>
              <a:rPr lang="en-US" dirty="0" err="1" smtClean="0">
                <a:solidFill>
                  <a:schemeClr val="bg2">
                    <a:lumMod val="50000"/>
                  </a:schemeClr>
                </a:solidFill>
              </a:rPr>
              <a:t>proteolytic</a:t>
            </a:r>
            <a:r>
              <a:rPr lang="en-US" dirty="0" smtClean="0">
                <a:solidFill>
                  <a:schemeClr val="bg2">
                    <a:lumMod val="50000"/>
                  </a:schemeClr>
                </a:solidFill>
              </a:rPr>
              <a:t> enzymes.</a:t>
            </a:r>
            <a:r>
              <a:rPr lang="en-US" u="sng" dirty="0" smtClean="0">
                <a:solidFill>
                  <a:schemeClr val="bg2">
                    <a:lumMod val="50000"/>
                  </a:schemeClr>
                </a:solidFill>
              </a:rPr>
              <a:t> </a:t>
            </a:r>
            <a:endParaRPr lang="en-US" dirty="0" smtClean="0">
              <a:solidFill>
                <a:schemeClr val="bg2">
                  <a:lumMod val="50000"/>
                </a:schemeClr>
              </a:solidFill>
            </a:endParaRPr>
          </a:p>
          <a:p>
            <a:pPr>
              <a:defRPr/>
            </a:pPr>
            <a:endParaRPr lang="en-US" dirty="0"/>
          </a:p>
        </p:txBody>
      </p:sp>
    </p:spTree>
    <p:extLst>
      <p:ext uri="{BB962C8B-B14F-4D97-AF65-F5344CB8AC3E}">
        <p14:creationId xmlns:p14="http://schemas.microsoft.com/office/powerpoint/2010/main" val="2630194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4" y="152401"/>
            <a:ext cx="7572375" cy="1133475"/>
          </a:xfrm>
        </p:spPr>
        <p:txBody>
          <a:bodyPr rtlCol="0">
            <a:normAutofit/>
          </a:bodyPr>
          <a:lstStyle/>
          <a:p>
            <a:pPr>
              <a:defRPr/>
            </a:pPr>
            <a:r>
              <a:rPr lang="en-US" sz="3200" b="1" dirty="0">
                <a:solidFill>
                  <a:schemeClr val="bg2">
                    <a:lumMod val="50000"/>
                  </a:schemeClr>
                </a:solidFill>
                <a:latin typeface="+mn-lt"/>
              </a:rPr>
              <a:t>Dissemination of tumor cells through vascular channels</a:t>
            </a:r>
            <a:endParaRPr lang="en-US" sz="3200" dirty="0">
              <a:solidFill>
                <a:schemeClr val="bg2">
                  <a:lumMod val="50000"/>
                </a:schemeClr>
              </a:solidFill>
              <a:latin typeface="+mn-lt"/>
            </a:endParaRPr>
          </a:p>
        </p:txBody>
      </p:sp>
      <p:sp>
        <p:nvSpPr>
          <p:cNvPr id="3" name="Content Placeholder 2"/>
          <p:cNvSpPr>
            <a:spLocks noGrp="1"/>
          </p:cNvSpPr>
          <p:nvPr>
            <p:ph idx="1"/>
          </p:nvPr>
        </p:nvSpPr>
        <p:spPr>
          <a:xfrm>
            <a:off x="1809751" y="1714501"/>
            <a:ext cx="9339263" cy="4143375"/>
          </a:xfrm>
        </p:spPr>
        <p:txBody>
          <a:bodyPr rtlCol="0">
            <a:normAutofit/>
          </a:bodyPr>
          <a:lstStyle/>
          <a:p>
            <a:pPr>
              <a:defRPr/>
            </a:pPr>
            <a:r>
              <a:rPr lang="en-US" b="1" dirty="0" smtClean="0"/>
              <a:t> </a:t>
            </a:r>
            <a:r>
              <a:rPr lang="en-US" dirty="0" smtClean="0">
                <a:solidFill>
                  <a:schemeClr val="bg2">
                    <a:lumMod val="50000"/>
                  </a:schemeClr>
                </a:solidFill>
              </a:rPr>
              <a:t>Circulating tumor  cells</a:t>
            </a:r>
          </a:p>
          <a:p>
            <a:pPr>
              <a:defRPr/>
            </a:pPr>
            <a:r>
              <a:rPr lang="en-US" dirty="0" smtClean="0">
                <a:solidFill>
                  <a:schemeClr val="bg2">
                    <a:lumMod val="50000"/>
                  </a:schemeClr>
                </a:solidFill>
              </a:rPr>
              <a:t> aggregate to form clumps and aggregate with platelets - </a:t>
            </a:r>
            <a:r>
              <a:rPr lang="en-US" dirty="0" err="1" smtClean="0">
                <a:solidFill>
                  <a:schemeClr val="bg2">
                    <a:lumMod val="50000"/>
                  </a:schemeClr>
                </a:solidFill>
              </a:rPr>
              <a:t>favours</a:t>
            </a:r>
            <a:r>
              <a:rPr lang="en-US" dirty="0" smtClean="0">
                <a:solidFill>
                  <a:schemeClr val="bg2">
                    <a:lumMod val="50000"/>
                  </a:schemeClr>
                </a:solidFill>
              </a:rPr>
              <a:t> tumor cell survival</a:t>
            </a:r>
          </a:p>
          <a:p>
            <a:pPr>
              <a:defRPr/>
            </a:pPr>
            <a:r>
              <a:rPr lang="en-US" dirty="0" smtClean="0">
                <a:solidFill>
                  <a:schemeClr val="bg2">
                    <a:lumMod val="50000"/>
                  </a:schemeClr>
                </a:solidFill>
              </a:rPr>
              <a:t>activate coagulation factors            thrombi</a:t>
            </a:r>
          </a:p>
          <a:p>
            <a:pPr>
              <a:defRPr/>
            </a:pPr>
            <a:r>
              <a:rPr lang="en-US" dirty="0" smtClean="0">
                <a:solidFill>
                  <a:schemeClr val="bg2">
                    <a:lumMod val="50000"/>
                  </a:schemeClr>
                </a:solidFill>
              </a:rPr>
              <a:t>tumor emboli provides protection to tumor cells against the host immune mechanism.</a:t>
            </a:r>
          </a:p>
          <a:p>
            <a:pPr>
              <a:defRPr/>
            </a:pPr>
            <a:endParaRPr lang="en-US" dirty="0">
              <a:solidFill>
                <a:schemeClr val="bg2">
                  <a:lumMod val="50000"/>
                </a:schemeClr>
              </a:solidFill>
            </a:endParaRPr>
          </a:p>
        </p:txBody>
      </p:sp>
      <p:sp>
        <p:nvSpPr>
          <p:cNvPr id="4" name="Right Arrow 3"/>
          <p:cNvSpPr/>
          <p:nvPr/>
        </p:nvSpPr>
        <p:spPr>
          <a:xfrm>
            <a:off x="7024689" y="3571876"/>
            <a:ext cx="714375"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26898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990600"/>
          </a:xfrm>
        </p:spPr>
        <p:txBody>
          <a:bodyPr rtlCol="0">
            <a:normAutofit/>
          </a:bodyPr>
          <a:lstStyle/>
          <a:p>
            <a:pPr>
              <a:defRPr/>
            </a:pPr>
            <a:r>
              <a:rPr lang="en-US" sz="3200" b="1" dirty="0">
                <a:solidFill>
                  <a:schemeClr val="bg2">
                    <a:lumMod val="50000"/>
                  </a:schemeClr>
                </a:solidFill>
                <a:latin typeface="+mn-lt"/>
              </a:rPr>
              <a:t>Homing of the tumor cell</a:t>
            </a:r>
            <a:endParaRPr lang="en-US" sz="3200" dirty="0">
              <a:solidFill>
                <a:schemeClr val="bg2">
                  <a:lumMod val="50000"/>
                </a:schemeClr>
              </a:solidFill>
              <a:latin typeface="+mn-lt"/>
            </a:endParaRPr>
          </a:p>
        </p:txBody>
      </p:sp>
      <p:sp>
        <p:nvSpPr>
          <p:cNvPr id="3" name="Content Placeholder 2"/>
          <p:cNvSpPr>
            <a:spLocks noGrp="1"/>
          </p:cNvSpPr>
          <p:nvPr>
            <p:ph idx="1"/>
          </p:nvPr>
        </p:nvSpPr>
        <p:spPr>
          <a:xfrm>
            <a:off x="2024064" y="1828800"/>
            <a:ext cx="7881937" cy="3657600"/>
          </a:xfrm>
        </p:spPr>
        <p:txBody>
          <a:bodyPr rtlCol="0">
            <a:normAutofit/>
          </a:bodyPr>
          <a:lstStyle/>
          <a:p>
            <a:pPr>
              <a:buNone/>
              <a:defRPr/>
            </a:pPr>
            <a:r>
              <a:rPr lang="en-US" dirty="0" smtClean="0">
                <a:solidFill>
                  <a:schemeClr val="bg2">
                    <a:lumMod val="50000"/>
                  </a:schemeClr>
                </a:solidFill>
              </a:rPr>
              <a:t>Homing at metastatic site depends on</a:t>
            </a:r>
          </a:p>
          <a:p>
            <a:pPr>
              <a:defRPr/>
            </a:pPr>
            <a:r>
              <a:rPr lang="en-US" dirty="0" smtClean="0">
                <a:solidFill>
                  <a:schemeClr val="bg2">
                    <a:lumMod val="50000"/>
                  </a:schemeClr>
                </a:solidFill>
              </a:rPr>
              <a:t>Location of primary tumor</a:t>
            </a:r>
          </a:p>
          <a:p>
            <a:pPr>
              <a:defRPr/>
            </a:pPr>
            <a:r>
              <a:rPr lang="en-US" dirty="0" smtClean="0">
                <a:solidFill>
                  <a:schemeClr val="bg2">
                    <a:lumMod val="50000"/>
                  </a:schemeClr>
                </a:solidFill>
              </a:rPr>
              <a:t>Vascular drainage of the tumor</a:t>
            </a:r>
          </a:p>
          <a:p>
            <a:pPr>
              <a:defRPr/>
            </a:pPr>
            <a:r>
              <a:rPr lang="en-US" dirty="0" smtClean="0">
                <a:solidFill>
                  <a:schemeClr val="bg2">
                    <a:lumMod val="50000"/>
                  </a:schemeClr>
                </a:solidFill>
              </a:rPr>
              <a:t>Tropism of particular tumors for specific tissues</a:t>
            </a:r>
          </a:p>
          <a:p>
            <a:pPr>
              <a:defRPr/>
            </a:pPr>
            <a:endParaRPr lang="en-US" dirty="0"/>
          </a:p>
        </p:txBody>
      </p:sp>
    </p:spTree>
    <p:extLst>
      <p:ext uri="{BB962C8B-B14F-4D97-AF65-F5344CB8AC3E}">
        <p14:creationId xmlns:p14="http://schemas.microsoft.com/office/powerpoint/2010/main" val="2875534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0" y="1"/>
            <a:ext cx="857250" cy="6429375"/>
          </a:xfrm>
        </p:spPr>
        <p:txBody>
          <a:bodyPr rtlCol="0">
            <a:normAutofit fontScale="90000"/>
          </a:bodyPr>
          <a:lstStyle/>
          <a:p>
            <a:pPr>
              <a:defRPr/>
            </a:pPr>
            <a:r>
              <a:rPr lang="en-US" sz="4000" dirty="0"/>
              <a:t/>
            </a:r>
            <a:br>
              <a:rPr lang="en-US" sz="4000" dirty="0"/>
            </a:br>
            <a:r>
              <a:rPr lang="en-US" sz="4000" dirty="0"/>
              <a:t/>
            </a:r>
            <a:br>
              <a:rPr lang="en-US" sz="4000" dirty="0"/>
            </a:br>
            <a:r>
              <a:rPr lang="en-US" sz="4000" dirty="0">
                <a:solidFill>
                  <a:schemeClr val="bg2">
                    <a:lumMod val="50000"/>
                  </a:schemeClr>
                </a:solidFill>
              </a:rPr>
              <a:t>metastatic</a:t>
            </a:r>
            <a:br>
              <a:rPr lang="en-US" sz="4000" dirty="0">
                <a:solidFill>
                  <a:schemeClr val="bg2">
                    <a:lumMod val="50000"/>
                  </a:schemeClr>
                </a:solidFill>
              </a:rPr>
            </a:br>
            <a:r>
              <a:rPr lang="en-US" sz="4000" dirty="0">
                <a:solidFill>
                  <a:schemeClr val="bg2">
                    <a:lumMod val="50000"/>
                  </a:schemeClr>
                </a:solidFill>
              </a:rPr>
              <a:t> cascade</a:t>
            </a:r>
          </a:p>
        </p:txBody>
      </p:sp>
      <p:pic>
        <p:nvPicPr>
          <p:cNvPr id="614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38438" y="0"/>
            <a:ext cx="7929562" cy="6669088"/>
          </a:xfrm>
          <a:noFill/>
        </p:spPr>
      </p:pic>
    </p:spTree>
    <p:extLst>
      <p:ext uri="{BB962C8B-B14F-4D97-AF65-F5344CB8AC3E}">
        <p14:creationId xmlns:p14="http://schemas.microsoft.com/office/powerpoint/2010/main" val="40675042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776288"/>
          </a:xfrm>
        </p:spPr>
        <p:txBody>
          <a:bodyPr rtlCol="0">
            <a:normAutofit/>
          </a:bodyPr>
          <a:lstStyle/>
          <a:p>
            <a:pPr>
              <a:defRPr/>
            </a:pPr>
            <a:r>
              <a:rPr lang="en-US" sz="3200" b="1" dirty="0">
                <a:solidFill>
                  <a:schemeClr val="bg2">
                    <a:lumMod val="50000"/>
                  </a:schemeClr>
                </a:solidFill>
                <a:latin typeface="+mn-lt"/>
              </a:rPr>
              <a:t>Risk factors for cancer</a:t>
            </a:r>
            <a:r>
              <a:rPr lang="en-US" sz="3200" dirty="0">
                <a:latin typeface="+mn-lt"/>
              </a:rPr>
              <a:t>.</a:t>
            </a:r>
          </a:p>
        </p:txBody>
      </p:sp>
      <p:sp>
        <p:nvSpPr>
          <p:cNvPr id="3" name="Content Placeholder 2"/>
          <p:cNvSpPr>
            <a:spLocks noGrp="1"/>
          </p:cNvSpPr>
          <p:nvPr>
            <p:ph idx="1"/>
          </p:nvPr>
        </p:nvSpPr>
        <p:spPr>
          <a:xfrm>
            <a:off x="2209800" y="1285876"/>
            <a:ext cx="7696200" cy="4200525"/>
          </a:xfrm>
        </p:spPr>
        <p:txBody>
          <a:bodyPr rtlCol="0">
            <a:normAutofit/>
          </a:bodyPr>
          <a:lstStyle/>
          <a:p>
            <a:pPr>
              <a:defRPr/>
            </a:pPr>
            <a:r>
              <a:rPr lang="en-US" dirty="0" smtClean="0">
                <a:solidFill>
                  <a:schemeClr val="bg2">
                    <a:lumMod val="50000"/>
                  </a:schemeClr>
                </a:solidFill>
              </a:rPr>
              <a:t>Age, sex </a:t>
            </a:r>
          </a:p>
          <a:p>
            <a:pPr>
              <a:defRPr/>
            </a:pPr>
            <a:r>
              <a:rPr lang="en-US" dirty="0" smtClean="0">
                <a:solidFill>
                  <a:schemeClr val="bg2">
                    <a:lumMod val="50000"/>
                  </a:schemeClr>
                </a:solidFill>
              </a:rPr>
              <a:t>Alcohol, Cancer-Causing Substances</a:t>
            </a:r>
          </a:p>
          <a:p>
            <a:pPr>
              <a:defRPr/>
            </a:pPr>
            <a:r>
              <a:rPr lang="en-US" dirty="0" smtClean="0">
                <a:solidFill>
                  <a:schemeClr val="bg2">
                    <a:lumMod val="50000"/>
                  </a:schemeClr>
                </a:solidFill>
              </a:rPr>
              <a:t>Chronic Inflammation</a:t>
            </a:r>
          </a:p>
          <a:p>
            <a:pPr>
              <a:defRPr/>
            </a:pPr>
            <a:r>
              <a:rPr lang="en-US" dirty="0" smtClean="0">
                <a:solidFill>
                  <a:schemeClr val="bg2">
                    <a:lumMod val="50000"/>
                  </a:schemeClr>
                </a:solidFill>
              </a:rPr>
              <a:t>Diet , Obesity</a:t>
            </a:r>
          </a:p>
          <a:p>
            <a:pPr>
              <a:defRPr/>
            </a:pPr>
            <a:r>
              <a:rPr lang="en-US" dirty="0" smtClean="0">
                <a:solidFill>
                  <a:schemeClr val="bg2">
                    <a:lumMod val="50000"/>
                  </a:schemeClr>
                </a:solidFill>
              </a:rPr>
              <a:t>Hormones, </a:t>
            </a:r>
            <a:r>
              <a:rPr lang="en-US" dirty="0" err="1" smtClean="0">
                <a:solidFill>
                  <a:schemeClr val="bg2">
                    <a:lumMod val="50000"/>
                  </a:schemeClr>
                </a:solidFill>
              </a:rPr>
              <a:t>Immunosuppression</a:t>
            </a:r>
            <a:endParaRPr lang="en-US" dirty="0" smtClean="0">
              <a:solidFill>
                <a:schemeClr val="bg2">
                  <a:lumMod val="50000"/>
                </a:schemeClr>
              </a:solidFill>
            </a:endParaRPr>
          </a:p>
          <a:p>
            <a:pPr>
              <a:defRPr/>
            </a:pPr>
            <a:r>
              <a:rPr lang="en-US" dirty="0" smtClean="0">
                <a:solidFill>
                  <a:schemeClr val="bg2">
                    <a:lumMod val="50000"/>
                  </a:schemeClr>
                </a:solidFill>
              </a:rPr>
              <a:t>Infectious Agents</a:t>
            </a:r>
          </a:p>
          <a:p>
            <a:pPr>
              <a:defRPr/>
            </a:pPr>
            <a:r>
              <a:rPr lang="en-US" dirty="0" smtClean="0">
                <a:solidFill>
                  <a:schemeClr val="bg2">
                    <a:lumMod val="50000"/>
                  </a:schemeClr>
                </a:solidFill>
              </a:rPr>
              <a:t>Radiation, Sunlight</a:t>
            </a:r>
          </a:p>
          <a:p>
            <a:pPr>
              <a:defRPr/>
            </a:pPr>
            <a:r>
              <a:rPr lang="en-US" dirty="0" smtClean="0">
                <a:solidFill>
                  <a:schemeClr val="bg2">
                    <a:lumMod val="50000"/>
                  </a:schemeClr>
                </a:solidFill>
              </a:rPr>
              <a:t>Tobacco</a:t>
            </a:r>
          </a:p>
          <a:p>
            <a:pPr>
              <a:defRPr/>
            </a:pPr>
            <a:r>
              <a:rPr lang="en-US" dirty="0" smtClean="0">
                <a:solidFill>
                  <a:schemeClr val="bg2">
                    <a:lumMod val="50000"/>
                  </a:schemeClr>
                </a:solidFill>
              </a:rPr>
              <a:t>Familial &amp; genetic</a:t>
            </a:r>
            <a:endParaRPr lang="en-US" dirty="0">
              <a:solidFill>
                <a:schemeClr val="bg2">
                  <a:lumMod val="50000"/>
                </a:schemeClr>
              </a:solidFill>
            </a:endParaRPr>
          </a:p>
        </p:txBody>
      </p:sp>
    </p:spTree>
    <p:extLst>
      <p:ext uri="{BB962C8B-B14F-4D97-AF65-F5344CB8AC3E}">
        <p14:creationId xmlns:p14="http://schemas.microsoft.com/office/powerpoint/2010/main" val="3909642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a:defRPr/>
            </a:pPr>
            <a:r>
              <a:rPr lang="en-US" sz="6000" dirty="0">
                <a:solidFill>
                  <a:schemeClr val="bg2">
                    <a:lumMod val="50000"/>
                  </a:schemeClr>
                </a:solidFill>
                <a:latin typeface="+mn-lt"/>
              </a:rPr>
              <a:t>Carcinogenesis</a:t>
            </a:r>
            <a:endParaRPr lang="en-US" dirty="0">
              <a:solidFill>
                <a:schemeClr val="bg2">
                  <a:lumMod val="50000"/>
                </a:schemeClr>
              </a:solidFill>
              <a:latin typeface="+mn-lt"/>
            </a:endParaRPr>
          </a:p>
        </p:txBody>
      </p:sp>
      <p:sp>
        <p:nvSpPr>
          <p:cNvPr id="4" name="Content Placeholder 3"/>
          <p:cNvSpPr>
            <a:spLocks noGrp="1"/>
          </p:cNvSpPr>
          <p:nvPr>
            <p:ph idx="1"/>
          </p:nvPr>
        </p:nvSpPr>
        <p:spPr/>
        <p:txBody>
          <a:bodyPr rtlCol="0">
            <a:normAutofit/>
          </a:bodyPr>
          <a:lstStyle/>
          <a:p>
            <a:pPr>
              <a:buNone/>
              <a:defRPr/>
            </a:pPr>
            <a:r>
              <a:rPr lang="en-US" dirty="0" err="1" smtClean="0">
                <a:solidFill>
                  <a:schemeClr val="bg2">
                    <a:lumMod val="50000"/>
                  </a:schemeClr>
                </a:solidFill>
              </a:rPr>
              <a:t>Oncogenesis</a:t>
            </a:r>
            <a:r>
              <a:rPr lang="en-US" dirty="0" smtClean="0">
                <a:solidFill>
                  <a:schemeClr val="bg2">
                    <a:lumMod val="50000"/>
                  </a:schemeClr>
                </a:solidFill>
              </a:rPr>
              <a:t> / </a:t>
            </a:r>
            <a:r>
              <a:rPr lang="en-US" dirty="0" err="1" smtClean="0">
                <a:solidFill>
                  <a:schemeClr val="bg2">
                    <a:lumMod val="50000"/>
                  </a:schemeClr>
                </a:solidFill>
              </a:rPr>
              <a:t>tumorigenesis</a:t>
            </a:r>
            <a:r>
              <a:rPr lang="en-US" dirty="0" smtClean="0">
                <a:solidFill>
                  <a:schemeClr val="bg2">
                    <a:lumMod val="50000"/>
                  </a:schemeClr>
                </a:solidFill>
              </a:rPr>
              <a:t> </a:t>
            </a:r>
          </a:p>
          <a:p>
            <a:pPr>
              <a:defRPr/>
            </a:pPr>
            <a:r>
              <a:rPr lang="en-US" dirty="0" smtClean="0">
                <a:solidFill>
                  <a:schemeClr val="bg2">
                    <a:lumMod val="50000"/>
                  </a:schemeClr>
                </a:solidFill>
              </a:rPr>
              <a:t> mechanism of induction of </a:t>
            </a:r>
            <a:r>
              <a:rPr lang="en-US" dirty="0" err="1" smtClean="0">
                <a:solidFill>
                  <a:schemeClr val="bg2">
                    <a:lumMod val="50000"/>
                  </a:schemeClr>
                </a:solidFill>
              </a:rPr>
              <a:t>tumours</a:t>
            </a:r>
            <a:r>
              <a:rPr lang="en-US" dirty="0" smtClean="0">
                <a:solidFill>
                  <a:schemeClr val="bg2">
                    <a:lumMod val="50000"/>
                  </a:schemeClr>
                </a:solidFill>
              </a:rPr>
              <a:t> pathogenesis of cancer</a:t>
            </a:r>
          </a:p>
          <a:p>
            <a:pPr>
              <a:buNone/>
              <a:defRPr/>
            </a:pPr>
            <a:r>
              <a:rPr lang="en-US" b="1" dirty="0" smtClean="0">
                <a:solidFill>
                  <a:schemeClr val="bg2">
                    <a:lumMod val="50000"/>
                  </a:schemeClr>
                </a:solidFill>
              </a:rPr>
              <a:t>Carcinogens </a:t>
            </a:r>
          </a:p>
          <a:p>
            <a:pPr>
              <a:defRPr/>
            </a:pPr>
            <a:r>
              <a:rPr lang="en-US" dirty="0" smtClean="0">
                <a:solidFill>
                  <a:schemeClr val="bg2">
                    <a:lumMod val="50000"/>
                  </a:schemeClr>
                </a:solidFill>
              </a:rPr>
              <a:t>agents which can induce </a:t>
            </a:r>
            <a:r>
              <a:rPr lang="en-US" dirty="0" err="1" smtClean="0">
                <a:solidFill>
                  <a:schemeClr val="bg2">
                    <a:lumMod val="50000"/>
                  </a:schemeClr>
                </a:solidFill>
              </a:rPr>
              <a:t>tumours</a:t>
            </a:r>
            <a:r>
              <a:rPr lang="en-US" dirty="0" smtClean="0">
                <a:solidFill>
                  <a:schemeClr val="bg2">
                    <a:lumMod val="50000"/>
                  </a:schemeClr>
                </a:solidFill>
              </a:rPr>
              <a:t> .</a:t>
            </a:r>
            <a:endParaRPr lang="en-US" dirty="0">
              <a:solidFill>
                <a:schemeClr val="bg2">
                  <a:lumMod val="50000"/>
                </a:schemeClr>
              </a:solidFill>
            </a:endParaRPr>
          </a:p>
        </p:txBody>
      </p:sp>
    </p:spTree>
    <p:extLst>
      <p:ext uri="{BB962C8B-B14F-4D97-AF65-F5344CB8AC3E}">
        <p14:creationId xmlns:p14="http://schemas.microsoft.com/office/powerpoint/2010/main" val="39029642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dirty="0">
                <a:solidFill>
                  <a:schemeClr val="bg2">
                    <a:lumMod val="50000"/>
                  </a:schemeClr>
                </a:solidFill>
                <a:latin typeface="+mn-lt"/>
              </a:rPr>
              <a:t>Theories of Carcinogenesis</a:t>
            </a:r>
          </a:p>
        </p:txBody>
      </p:sp>
      <p:sp>
        <p:nvSpPr>
          <p:cNvPr id="3" name="Content Placeholder 2"/>
          <p:cNvSpPr>
            <a:spLocks noGrp="1"/>
          </p:cNvSpPr>
          <p:nvPr>
            <p:ph idx="1"/>
          </p:nvPr>
        </p:nvSpPr>
        <p:spPr/>
        <p:txBody>
          <a:bodyPr rtlCol="0">
            <a:normAutofit/>
          </a:bodyPr>
          <a:lstStyle/>
          <a:p>
            <a:pPr>
              <a:buNone/>
              <a:defRPr/>
            </a:pPr>
            <a:r>
              <a:rPr lang="en-US" dirty="0" smtClean="0">
                <a:solidFill>
                  <a:schemeClr val="bg2">
                    <a:lumMod val="50000"/>
                  </a:schemeClr>
                </a:solidFill>
              </a:rPr>
              <a:t>• Genetic theory</a:t>
            </a:r>
          </a:p>
          <a:p>
            <a:pPr>
              <a:buNone/>
              <a:defRPr/>
            </a:pPr>
            <a:r>
              <a:rPr lang="en-US" dirty="0" smtClean="0">
                <a:solidFill>
                  <a:schemeClr val="bg2">
                    <a:lumMod val="50000"/>
                  </a:schemeClr>
                </a:solidFill>
              </a:rPr>
              <a:t> • Epigenetic theory </a:t>
            </a:r>
          </a:p>
          <a:p>
            <a:pPr>
              <a:buNone/>
              <a:defRPr/>
            </a:pPr>
            <a:r>
              <a:rPr lang="en-US" dirty="0" smtClean="0">
                <a:solidFill>
                  <a:schemeClr val="bg2">
                    <a:lumMod val="50000"/>
                  </a:schemeClr>
                </a:solidFill>
              </a:rPr>
              <a:t>• Immune-surveillance theory </a:t>
            </a:r>
          </a:p>
          <a:p>
            <a:pPr>
              <a:buNone/>
              <a:defRPr/>
            </a:pPr>
            <a:r>
              <a:rPr lang="en-US" dirty="0" smtClean="0">
                <a:solidFill>
                  <a:schemeClr val="bg2">
                    <a:lumMod val="50000"/>
                  </a:schemeClr>
                </a:solidFill>
              </a:rPr>
              <a:t>• Monoclonal hypothesis</a:t>
            </a:r>
            <a:endParaRPr lang="en-US" dirty="0">
              <a:solidFill>
                <a:schemeClr val="bg2">
                  <a:lumMod val="50000"/>
                </a:schemeClr>
              </a:solidFill>
            </a:endParaRPr>
          </a:p>
        </p:txBody>
      </p:sp>
    </p:spTree>
    <p:extLst>
      <p:ext uri="{BB962C8B-B14F-4D97-AF65-F5344CB8AC3E}">
        <p14:creationId xmlns:p14="http://schemas.microsoft.com/office/powerpoint/2010/main" val="4012138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09800" y="0"/>
            <a:ext cx="6870700" cy="908050"/>
          </a:xfrm>
        </p:spPr>
        <p:txBody>
          <a:bodyPr rtlCol="0">
            <a:normAutofit/>
          </a:bodyPr>
          <a:lstStyle/>
          <a:p>
            <a:pPr>
              <a:defRPr/>
            </a:pPr>
            <a:r>
              <a:rPr lang="en-US" dirty="0" smtClean="0">
                <a:solidFill>
                  <a:schemeClr val="bg2">
                    <a:lumMod val="50000"/>
                  </a:schemeClr>
                </a:solidFill>
                <a:latin typeface="Times New Roman" pitchFamily="18" charset="0"/>
                <a:cs typeface="Times New Roman" pitchFamily="18" charset="0"/>
              </a:rPr>
              <a:t>MALIGNANT TUMOURS</a:t>
            </a:r>
          </a:p>
        </p:txBody>
      </p:sp>
      <p:sp>
        <p:nvSpPr>
          <p:cNvPr id="19459" name="Rectangle 3"/>
          <p:cNvSpPr>
            <a:spLocks noGrp="1" noChangeArrowheads="1"/>
          </p:cNvSpPr>
          <p:nvPr>
            <p:ph idx="1"/>
          </p:nvPr>
        </p:nvSpPr>
        <p:spPr>
          <a:xfrm>
            <a:off x="1774826" y="1357314"/>
            <a:ext cx="8424863" cy="3584575"/>
          </a:xfrm>
        </p:spPr>
        <p:txBody>
          <a:bodyPr rtlCol="0">
            <a:normAutofit/>
          </a:bodyPr>
          <a:lstStyle/>
          <a:p>
            <a:pPr>
              <a:defRPr/>
            </a:pPr>
            <a:r>
              <a:rPr lang="en-US" dirty="0" smtClean="0">
                <a:solidFill>
                  <a:schemeClr val="bg2">
                    <a:lumMod val="50000"/>
                  </a:schemeClr>
                </a:solidFill>
                <a:cs typeface="Times New Roman" pitchFamily="18" charset="0"/>
              </a:rPr>
              <a:t>arising in   </a:t>
            </a:r>
            <a:r>
              <a:rPr lang="en-US" dirty="0" err="1" smtClean="0">
                <a:solidFill>
                  <a:schemeClr val="bg2">
                    <a:lumMod val="50000"/>
                  </a:schemeClr>
                </a:solidFill>
                <a:cs typeface="Times New Roman" pitchFamily="18" charset="0"/>
              </a:rPr>
              <a:t>mesenchymal</a:t>
            </a:r>
            <a:r>
              <a:rPr lang="en-US" dirty="0" smtClean="0">
                <a:solidFill>
                  <a:schemeClr val="bg2">
                    <a:lumMod val="50000"/>
                  </a:schemeClr>
                </a:solidFill>
                <a:cs typeface="Times New Roman" pitchFamily="18" charset="0"/>
              </a:rPr>
              <a:t> tissue - </a:t>
            </a:r>
            <a:r>
              <a:rPr lang="en-US" b="1" i="1" dirty="0" smtClean="0">
                <a:solidFill>
                  <a:schemeClr val="bg2">
                    <a:lumMod val="50000"/>
                  </a:schemeClr>
                </a:solidFill>
                <a:cs typeface="Times New Roman" pitchFamily="18" charset="0"/>
              </a:rPr>
              <a:t>sarcomas </a:t>
            </a:r>
            <a:r>
              <a:rPr lang="en-US" dirty="0" smtClean="0">
                <a:solidFill>
                  <a:schemeClr val="bg2">
                    <a:lumMod val="50000"/>
                  </a:schemeClr>
                </a:solidFill>
                <a:cs typeface="Times New Roman" pitchFamily="18" charset="0"/>
              </a:rPr>
              <a:t>(Greek </a:t>
            </a:r>
            <a:r>
              <a:rPr lang="en-US" dirty="0" err="1" smtClean="0">
                <a:solidFill>
                  <a:schemeClr val="bg2">
                    <a:lumMod val="50000"/>
                  </a:schemeClr>
                </a:solidFill>
                <a:cs typeface="Times New Roman" pitchFamily="18" charset="0"/>
              </a:rPr>
              <a:t>sar</a:t>
            </a:r>
            <a:r>
              <a:rPr lang="en-US" dirty="0" smtClean="0">
                <a:solidFill>
                  <a:schemeClr val="bg2">
                    <a:lumMod val="50000"/>
                  </a:schemeClr>
                </a:solidFill>
                <a:cs typeface="Times New Roman" pitchFamily="18" charset="0"/>
              </a:rPr>
              <a:t> = fleshy)</a:t>
            </a:r>
          </a:p>
          <a:p>
            <a:pPr>
              <a:buNone/>
              <a:defRPr/>
            </a:pPr>
            <a:r>
              <a:rPr lang="en-US" dirty="0" smtClean="0">
                <a:solidFill>
                  <a:schemeClr val="bg2">
                    <a:lumMod val="50000"/>
                  </a:schemeClr>
                </a:solidFill>
                <a:cs typeface="Times New Roman" pitchFamily="18" charset="0"/>
              </a:rPr>
              <a:t>        .</a:t>
            </a:r>
            <a:r>
              <a:rPr lang="en-US" dirty="0" err="1" smtClean="0">
                <a:solidFill>
                  <a:schemeClr val="bg2">
                    <a:lumMod val="50000"/>
                  </a:schemeClr>
                </a:solidFill>
                <a:cs typeface="Times New Roman" pitchFamily="18" charset="0"/>
              </a:rPr>
              <a:t>Eg</a:t>
            </a:r>
            <a:r>
              <a:rPr lang="en-US" dirty="0" smtClean="0">
                <a:solidFill>
                  <a:schemeClr val="bg2">
                    <a:lumMod val="50000"/>
                  </a:schemeClr>
                </a:solidFill>
                <a:cs typeface="Times New Roman" pitchFamily="18" charset="0"/>
              </a:rPr>
              <a:t>: </a:t>
            </a:r>
            <a:r>
              <a:rPr lang="en-US" dirty="0" err="1" smtClean="0">
                <a:solidFill>
                  <a:schemeClr val="bg2">
                    <a:lumMod val="50000"/>
                  </a:schemeClr>
                </a:solidFill>
                <a:cs typeface="Times New Roman" pitchFamily="18" charset="0"/>
              </a:rPr>
              <a:t>fibrosarcoma</a:t>
            </a:r>
            <a:r>
              <a:rPr lang="en-US" dirty="0" smtClean="0">
                <a:solidFill>
                  <a:schemeClr val="bg2">
                    <a:lumMod val="50000"/>
                  </a:schemeClr>
                </a:solidFill>
                <a:cs typeface="Times New Roman" pitchFamily="18" charset="0"/>
              </a:rPr>
              <a:t>, </a:t>
            </a:r>
            <a:r>
              <a:rPr lang="en-US" dirty="0" err="1" smtClean="0">
                <a:solidFill>
                  <a:schemeClr val="bg2">
                    <a:lumMod val="50000"/>
                  </a:schemeClr>
                </a:solidFill>
                <a:cs typeface="Times New Roman" pitchFamily="18" charset="0"/>
              </a:rPr>
              <a:t>liposarcoma</a:t>
            </a:r>
            <a:r>
              <a:rPr lang="en-US" dirty="0" smtClean="0">
                <a:solidFill>
                  <a:schemeClr val="bg2">
                    <a:lumMod val="50000"/>
                  </a:schemeClr>
                </a:solidFill>
                <a:cs typeface="Times New Roman" pitchFamily="18" charset="0"/>
              </a:rPr>
              <a:t>...</a:t>
            </a:r>
          </a:p>
          <a:p>
            <a:pPr>
              <a:defRPr/>
            </a:pPr>
            <a:r>
              <a:rPr lang="en-US" dirty="0" smtClean="0">
                <a:solidFill>
                  <a:schemeClr val="bg2">
                    <a:lumMod val="50000"/>
                  </a:schemeClr>
                </a:solidFill>
                <a:cs typeface="Times New Roman" pitchFamily="18" charset="0"/>
              </a:rPr>
              <a:t>epithelial </a:t>
            </a:r>
            <a:r>
              <a:rPr lang="en-US" dirty="0" err="1" smtClean="0">
                <a:solidFill>
                  <a:schemeClr val="bg2">
                    <a:lumMod val="50000"/>
                  </a:schemeClr>
                </a:solidFill>
                <a:cs typeface="Times New Roman" pitchFamily="18" charset="0"/>
              </a:rPr>
              <a:t>origin,derived</a:t>
            </a:r>
            <a:r>
              <a:rPr lang="en-US" dirty="0" smtClean="0">
                <a:solidFill>
                  <a:schemeClr val="bg2">
                    <a:lumMod val="50000"/>
                  </a:schemeClr>
                </a:solidFill>
                <a:cs typeface="Times New Roman" pitchFamily="18" charset="0"/>
              </a:rPr>
              <a:t> from any of the three germ layers- </a:t>
            </a:r>
            <a:r>
              <a:rPr lang="en-US" b="1" i="1" dirty="0" smtClean="0">
                <a:solidFill>
                  <a:schemeClr val="bg2">
                    <a:lumMod val="50000"/>
                  </a:schemeClr>
                </a:solidFill>
                <a:cs typeface="Times New Roman" pitchFamily="18" charset="0"/>
              </a:rPr>
              <a:t>carcinomas.</a:t>
            </a:r>
          </a:p>
          <a:p>
            <a:pPr>
              <a:buNone/>
              <a:defRPr/>
            </a:pPr>
            <a:r>
              <a:rPr lang="en-US" b="1" i="1" dirty="0" smtClean="0">
                <a:solidFill>
                  <a:schemeClr val="bg2">
                    <a:lumMod val="50000"/>
                  </a:schemeClr>
                </a:solidFill>
                <a:cs typeface="Times New Roman" pitchFamily="18" charset="0"/>
              </a:rPr>
              <a:t>         </a:t>
            </a:r>
            <a:r>
              <a:rPr lang="en-US" b="1" i="1" dirty="0" err="1" smtClean="0">
                <a:solidFill>
                  <a:schemeClr val="bg2">
                    <a:lumMod val="50000"/>
                  </a:schemeClr>
                </a:solidFill>
                <a:cs typeface="Times New Roman" pitchFamily="18" charset="0"/>
              </a:rPr>
              <a:t>Adenocarcinoma</a:t>
            </a:r>
            <a:endParaRPr lang="en-US" b="1" i="1" dirty="0" smtClean="0">
              <a:solidFill>
                <a:schemeClr val="bg2">
                  <a:lumMod val="50000"/>
                </a:schemeClr>
              </a:solidFill>
              <a:cs typeface="Times New Roman" pitchFamily="18" charset="0"/>
            </a:endParaRPr>
          </a:p>
          <a:p>
            <a:pPr>
              <a:buNone/>
              <a:defRPr/>
            </a:pPr>
            <a:r>
              <a:rPr lang="en-US" b="1" i="1" dirty="0" smtClean="0">
                <a:solidFill>
                  <a:schemeClr val="bg2">
                    <a:lumMod val="50000"/>
                  </a:schemeClr>
                </a:solidFill>
                <a:cs typeface="Times New Roman" pitchFamily="18" charset="0"/>
              </a:rPr>
              <a:t>        </a:t>
            </a:r>
            <a:r>
              <a:rPr lang="en-US" b="1" i="1" dirty="0" err="1" smtClean="0">
                <a:solidFill>
                  <a:schemeClr val="bg2">
                    <a:lumMod val="50000"/>
                  </a:schemeClr>
                </a:solidFill>
                <a:cs typeface="Times New Roman" pitchFamily="18" charset="0"/>
              </a:rPr>
              <a:t>Squamous</a:t>
            </a:r>
            <a:r>
              <a:rPr lang="en-US" b="1" i="1" dirty="0" smtClean="0">
                <a:solidFill>
                  <a:schemeClr val="bg2">
                    <a:lumMod val="50000"/>
                  </a:schemeClr>
                </a:solidFill>
                <a:cs typeface="Times New Roman" pitchFamily="18" charset="0"/>
              </a:rPr>
              <a:t> cell carcinoma  etc.</a:t>
            </a:r>
          </a:p>
          <a:p>
            <a:pPr>
              <a:defRPr/>
            </a:pPr>
            <a:endParaRPr lang="en-US" b="1" i="1" dirty="0" smtClean="0">
              <a:solidFill>
                <a:schemeClr val="bg2">
                  <a:lumMod val="50000"/>
                </a:schemeClr>
              </a:solidFill>
              <a:cs typeface="Times New Roman" pitchFamily="18" charset="0"/>
            </a:endParaRPr>
          </a:p>
          <a:p>
            <a:pPr>
              <a:defRPr/>
            </a:pPr>
            <a:endParaRPr lang="en-US" b="1" i="1" dirty="0" smtClean="0">
              <a:solidFill>
                <a:schemeClr val="bg2">
                  <a:lumMod val="50000"/>
                </a:schemeClr>
              </a:solidFill>
              <a:cs typeface="Times New Roman" pitchFamily="18" charset="0"/>
            </a:endParaRPr>
          </a:p>
        </p:txBody>
      </p:sp>
    </p:spTree>
    <p:extLst>
      <p:ext uri="{BB962C8B-B14F-4D97-AF65-F5344CB8AC3E}">
        <p14:creationId xmlns:p14="http://schemas.microsoft.com/office/powerpoint/2010/main" val="16599023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000" dirty="0">
                <a:solidFill>
                  <a:schemeClr val="bg2">
                    <a:lumMod val="50000"/>
                  </a:schemeClr>
                </a:solidFill>
                <a:latin typeface="+mn-lt"/>
              </a:rPr>
              <a:t>Genetic theory</a:t>
            </a:r>
          </a:p>
        </p:txBody>
      </p:sp>
      <p:sp>
        <p:nvSpPr>
          <p:cNvPr id="3" name="Content Placeholder 2"/>
          <p:cNvSpPr>
            <a:spLocks noGrp="1"/>
          </p:cNvSpPr>
          <p:nvPr>
            <p:ph idx="1"/>
          </p:nvPr>
        </p:nvSpPr>
        <p:spPr/>
        <p:txBody>
          <a:bodyPr rtlCol="0">
            <a:normAutofit/>
          </a:bodyPr>
          <a:lstStyle/>
          <a:p>
            <a:pPr>
              <a:buNone/>
              <a:defRPr/>
            </a:pPr>
            <a:r>
              <a:rPr lang="en-US" dirty="0" smtClean="0">
                <a:solidFill>
                  <a:schemeClr val="bg2">
                    <a:lumMod val="50000"/>
                  </a:schemeClr>
                </a:solidFill>
              </a:rPr>
              <a:t> the most popular theory </a:t>
            </a:r>
          </a:p>
          <a:p>
            <a:pPr>
              <a:buFontTx/>
              <a:buChar char="-"/>
              <a:defRPr/>
            </a:pPr>
            <a:r>
              <a:rPr lang="en-US" dirty="0" smtClean="0">
                <a:solidFill>
                  <a:schemeClr val="bg2">
                    <a:lumMod val="50000"/>
                  </a:schemeClr>
                </a:solidFill>
              </a:rPr>
              <a:t>cells become </a:t>
            </a:r>
            <a:r>
              <a:rPr lang="en-US" dirty="0" err="1" smtClean="0">
                <a:solidFill>
                  <a:schemeClr val="bg2">
                    <a:lumMod val="50000"/>
                  </a:schemeClr>
                </a:solidFill>
              </a:rPr>
              <a:t>neoplastic</a:t>
            </a:r>
            <a:r>
              <a:rPr lang="en-US" dirty="0" smtClean="0">
                <a:solidFill>
                  <a:schemeClr val="bg2">
                    <a:lumMod val="50000"/>
                  </a:schemeClr>
                </a:solidFill>
              </a:rPr>
              <a:t> because of alterations in the DNA. </a:t>
            </a:r>
          </a:p>
          <a:p>
            <a:pPr>
              <a:buNone/>
              <a:defRPr/>
            </a:pPr>
            <a:r>
              <a:rPr lang="en-US" dirty="0" smtClean="0">
                <a:solidFill>
                  <a:schemeClr val="bg2">
                    <a:lumMod val="50000"/>
                  </a:schemeClr>
                </a:solidFill>
              </a:rPr>
              <a:t>– The mutated cells transmit their characters to the next progeny of cells </a:t>
            </a:r>
            <a:endParaRPr lang="en-US" dirty="0">
              <a:solidFill>
                <a:schemeClr val="bg2">
                  <a:lumMod val="50000"/>
                </a:schemeClr>
              </a:solidFill>
            </a:endParaRPr>
          </a:p>
        </p:txBody>
      </p:sp>
    </p:spTree>
    <p:extLst>
      <p:ext uri="{BB962C8B-B14F-4D97-AF65-F5344CB8AC3E}">
        <p14:creationId xmlns:p14="http://schemas.microsoft.com/office/powerpoint/2010/main" val="27019098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600" b="1" dirty="0">
                <a:solidFill>
                  <a:schemeClr val="bg2">
                    <a:lumMod val="50000"/>
                  </a:schemeClr>
                </a:solidFill>
                <a:latin typeface="+mn-lt"/>
              </a:rPr>
              <a:t>Epigenetic theory</a:t>
            </a:r>
            <a:endParaRPr lang="en-US" sz="3600" b="1" dirty="0">
              <a:latin typeface="+mn-lt"/>
            </a:endParaRPr>
          </a:p>
        </p:txBody>
      </p:sp>
      <p:sp>
        <p:nvSpPr>
          <p:cNvPr id="3" name="Content Placeholder 2"/>
          <p:cNvSpPr>
            <a:spLocks noGrp="1"/>
          </p:cNvSpPr>
          <p:nvPr>
            <p:ph idx="1"/>
          </p:nvPr>
        </p:nvSpPr>
        <p:spPr>
          <a:xfrm>
            <a:off x="2209800" y="2000250"/>
            <a:ext cx="7696200" cy="3486150"/>
          </a:xfrm>
        </p:spPr>
        <p:txBody>
          <a:bodyPr rtlCol="0">
            <a:normAutofit/>
          </a:bodyPr>
          <a:lstStyle/>
          <a:p>
            <a:pPr>
              <a:buNone/>
              <a:defRPr/>
            </a:pPr>
            <a:r>
              <a:rPr lang="en-US" dirty="0" smtClean="0">
                <a:solidFill>
                  <a:schemeClr val="bg2">
                    <a:lumMod val="50000"/>
                  </a:schemeClr>
                </a:solidFill>
              </a:rPr>
              <a:t> the carcinogenic agents act on activators or suppressors of genes and not on the genes themselves and result in the abnormal expression of genes</a:t>
            </a:r>
            <a:endParaRPr lang="en-US" dirty="0">
              <a:solidFill>
                <a:schemeClr val="bg2">
                  <a:lumMod val="50000"/>
                </a:schemeClr>
              </a:solidFill>
            </a:endParaRPr>
          </a:p>
        </p:txBody>
      </p:sp>
    </p:spTree>
    <p:extLst>
      <p:ext uri="{BB962C8B-B14F-4D97-AF65-F5344CB8AC3E}">
        <p14:creationId xmlns:p14="http://schemas.microsoft.com/office/powerpoint/2010/main" val="66898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000" b="1" dirty="0">
                <a:solidFill>
                  <a:schemeClr val="bg2">
                    <a:lumMod val="50000"/>
                  </a:schemeClr>
                </a:solidFill>
                <a:latin typeface="+mn-lt"/>
              </a:rPr>
              <a:t>Immune surveillance theory</a:t>
            </a:r>
            <a:endParaRPr lang="en-US" sz="4000" dirty="0">
              <a:latin typeface="+mn-lt"/>
            </a:endParaRPr>
          </a:p>
        </p:txBody>
      </p:sp>
      <p:sp>
        <p:nvSpPr>
          <p:cNvPr id="3" name="Content Placeholder 2"/>
          <p:cNvSpPr>
            <a:spLocks noGrp="1"/>
          </p:cNvSpPr>
          <p:nvPr>
            <p:ph idx="1"/>
          </p:nvPr>
        </p:nvSpPr>
        <p:spPr/>
        <p:txBody>
          <a:bodyPr rtlCol="0">
            <a:normAutofit/>
          </a:bodyPr>
          <a:lstStyle/>
          <a:p>
            <a:pPr>
              <a:buNone/>
              <a:defRPr/>
            </a:pPr>
            <a:r>
              <a:rPr lang="en-US" dirty="0" smtClean="0">
                <a:solidFill>
                  <a:schemeClr val="bg2">
                    <a:lumMod val="50000"/>
                  </a:schemeClr>
                </a:solidFill>
              </a:rPr>
              <a:t>   an immune-competent host - attack on developing </a:t>
            </a:r>
            <a:r>
              <a:rPr lang="en-US" dirty="0" err="1" smtClean="0">
                <a:solidFill>
                  <a:schemeClr val="bg2">
                    <a:lumMod val="50000"/>
                  </a:schemeClr>
                </a:solidFill>
              </a:rPr>
              <a:t>tumour</a:t>
            </a:r>
            <a:r>
              <a:rPr lang="en-US" dirty="0" smtClean="0">
                <a:solidFill>
                  <a:schemeClr val="bg2">
                    <a:lumMod val="50000"/>
                  </a:schemeClr>
                </a:solidFill>
              </a:rPr>
              <a:t> cells so as to destroy them</a:t>
            </a:r>
          </a:p>
          <a:p>
            <a:pPr>
              <a:buNone/>
              <a:defRPr/>
            </a:pPr>
            <a:r>
              <a:rPr lang="en-US" dirty="0" smtClean="0">
                <a:solidFill>
                  <a:schemeClr val="bg2">
                    <a:lumMod val="50000"/>
                  </a:schemeClr>
                </a:solidFill>
              </a:rPr>
              <a:t>an immune-incompetent host fails to do so.</a:t>
            </a:r>
            <a:endParaRPr lang="en-US" dirty="0">
              <a:solidFill>
                <a:schemeClr val="bg2">
                  <a:lumMod val="50000"/>
                </a:schemeClr>
              </a:solidFill>
            </a:endParaRPr>
          </a:p>
        </p:txBody>
      </p:sp>
    </p:spTree>
    <p:extLst>
      <p:ext uri="{BB962C8B-B14F-4D97-AF65-F5344CB8AC3E}">
        <p14:creationId xmlns:p14="http://schemas.microsoft.com/office/powerpoint/2010/main" val="19545052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1"/>
            <a:ext cx="6870700" cy="1133475"/>
          </a:xfrm>
        </p:spPr>
        <p:txBody>
          <a:bodyPr rtlCol="0">
            <a:normAutofit/>
          </a:bodyPr>
          <a:lstStyle/>
          <a:p>
            <a:pPr>
              <a:defRPr/>
            </a:pPr>
            <a:r>
              <a:rPr lang="en-US" sz="4000" b="1" dirty="0">
                <a:solidFill>
                  <a:schemeClr val="bg2">
                    <a:lumMod val="50000"/>
                  </a:schemeClr>
                </a:solidFill>
                <a:latin typeface="+mn-lt"/>
              </a:rPr>
              <a:t>Monoclonal hypothesis</a:t>
            </a:r>
          </a:p>
        </p:txBody>
      </p:sp>
      <p:sp>
        <p:nvSpPr>
          <p:cNvPr id="3" name="Content Placeholder 2"/>
          <p:cNvSpPr>
            <a:spLocks noGrp="1"/>
          </p:cNvSpPr>
          <p:nvPr>
            <p:ph idx="1"/>
          </p:nvPr>
        </p:nvSpPr>
        <p:spPr/>
        <p:txBody>
          <a:bodyPr rtlCol="0">
            <a:normAutofit/>
          </a:bodyPr>
          <a:lstStyle/>
          <a:p>
            <a:pPr>
              <a:buNone/>
              <a:defRPr/>
            </a:pPr>
            <a:r>
              <a:rPr lang="en-US" dirty="0" smtClean="0">
                <a:solidFill>
                  <a:schemeClr val="bg2">
                    <a:lumMod val="50000"/>
                  </a:schemeClr>
                </a:solidFill>
              </a:rPr>
              <a:t>most cancers arise from a single clone of transformed cells</a:t>
            </a:r>
            <a:endParaRPr lang="en-US" dirty="0">
              <a:solidFill>
                <a:schemeClr val="bg2">
                  <a:lumMod val="50000"/>
                </a:schemeClr>
              </a:solidFill>
            </a:endParaRPr>
          </a:p>
        </p:txBody>
      </p:sp>
    </p:spTree>
    <p:extLst>
      <p:ext uri="{BB962C8B-B14F-4D97-AF65-F5344CB8AC3E}">
        <p14:creationId xmlns:p14="http://schemas.microsoft.com/office/powerpoint/2010/main" val="2986743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000" dirty="0">
                <a:solidFill>
                  <a:schemeClr val="bg2">
                    <a:lumMod val="50000"/>
                  </a:schemeClr>
                </a:solidFill>
                <a:latin typeface="+mn-lt"/>
              </a:rPr>
              <a:t>Multi-step theory</a:t>
            </a:r>
          </a:p>
        </p:txBody>
      </p:sp>
      <p:sp>
        <p:nvSpPr>
          <p:cNvPr id="3" name="Content Placeholder 2"/>
          <p:cNvSpPr>
            <a:spLocks noGrp="1"/>
          </p:cNvSpPr>
          <p:nvPr>
            <p:ph idx="1"/>
          </p:nvPr>
        </p:nvSpPr>
        <p:spPr/>
        <p:txBody>
          <a:bodyPr rtlCol="0">
            <a:normAutofit/>
          </a:bodyPr>
          <a:lstStyle/>
          <a:p>
            <a:pPr>
              <a:buNone/>
              <a:defRPr/>
            </a:pPr>
            <a:r>
              <a:rPr lang="en-US" dirty="0" smtClean="0">
                <a:solidFill>
                  <a:schemeClr val="bg2">
                    <a:lumMod val="50000"/>
                  </a:schemeClr>
                </a:solidFill>
              </a:rPr>
              <a:t>carcinogenesis is a multi-step process</a:t>
            </a:r>
            <a:endParaRPr lang="en-US" dirty="0">
              <a:solidFill>
                <a:schemeClr val="bg2">
                  <a:lumMod val="50000"/>
                </a:schemeClr>
              </a:solidFill>
            </a:endParaRPr>
          </a:p>
        </p:txBody>
      </p:sp>
    </p:spTree>
    <p:extLst>
      <p:ext uri="{BB962C8B-B14F-4D97-AF65-F5344CB8AC3E}">
        <p14:creationId xmlns:p14="http://schemas.microsoft.com/office/powerpoint/2010/main" val="7451961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9800" y="152401"/>
            <a:ext cx="6870700" cy="1204913"/>
          </a:xfrm>
        </p:spPr>
        <p:txBody>
          <a:bodyPr rtlCol="0">
            <a:normAutofit/>
          </a:bodyPr>
          <a:lstStyle/>
          <a:p>
            <a:pPr>
              <a:defRPr/>
            </a:pPr>
            <a:r>
              <a:rPr lang="en-US" dirty="0" smtClean="0">
                <a:solidFill>
                  <a:schemeClr val="bg2">
                    <a:lumMod val="50000"/>
                  </a:schemeClr>
                </a:solidFill>
              </a:rPr>
              <a:t>Carcinogens</a:t>
            </a:r>
            <a:endParaRPr lang="en-US" dirty="0"/>
          </a:p>
        </p:txBody>
      </p:sp>
      <p:sp>
        <p:nvSpPr>
          <p:cNvPr id="111619" name="Rectangle 3"/>
          <p:cNvSpPr>
            <a:spLocks noGrp="1" noChangeArrowheads="1"/>
          </p:cNvSpPr>
          <p:nvPr>
            <p:ph idx="1"/>
          </p:nvPr>
        </p:nvSpPr>
        <p:spPr/>
        <p:txBody>
          <a:bodyPr rtlCol="0">
            <a:normAutofit/>
          </a:bodyPr>
          <a:lstStyle/>
          <a:p>
            <a:pPr>
              <a:buNone/>
              <a:defRPr/>
            </a:pPr>
            <a:r>
              <a:rPr lang="en-US" dirty="0" smtClean="0">
                <a:solidFill>
                  <a:schemeClr val="bg2">
                    <a:lumMod val="50000"/>
                  </a:schemeClr>
                </a:solidFill>
              </a:rPr>
              <a:t>Three types :</a:t>
            </a:r>
          </a:p>
          <a:p>
            <a:pPr>
              <a:defRPr/>
            </a:pPr>
            <a:r>
              <a:rPr lang="en-US" dirty="0" smtClean="0">
                <a:solidFill>
                  <a:schemeClr val="bg2">
                    <a:lumMod val="50000"/>
                  </a:schemeClr>
                </a:solidFill>
              </a:rPr>
              <a:t>Chemical carcinogens</a:t>
            </a:r>
          </a:p>
          <a:p>
            <a:pPr>
              <a:defRPr/>
            </a:pPr>
            <a:r>
              <a:rPr lang="en-US" dirty="0" smtClean="0">
                <a:solidFill>
                  <a:schemeClr val="bg2">
                    <a:lumMod val="50000"/>
                  </a:schemeClr>
                </a:solidFill>
              </a:rPr>
              <a:t>Biological carcinogens</a:t>
            </a:r>
          </a:p>
          <a:p>
            <a:pPr>
              <a:defRPr/>
            </a:pPr>
            <a:r>
              <a:rPr lang="en-US" dirty="0" smtClean="0">
                <a:solidFill>
                  <a:schemeClr val="bg2">
                    <a:lumMod val="50000"/>
                  </a:schemeClr>
                </a:solidFill>
              </a:rPr>
              <a:t>Physical carcinogens</a:t>
            </a:r>
          </a:p>
        </p:txBody>
      </p:sp>
    </p:spTree>
    <p:extLst>
      <p:ext uri="{BB962C8B-B14F-4D97-AF65-F5344CB8AC3E}">
        <p14:creationId xmlns:p14="http://schemas.microsoft.com/office/powerpoint/2010/main" val="22962864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314" y="152401"/>
            <a:ext cx="7342187" cy="1133475"/>
          </a:xfrm>
        </p:spPr>
        <p:txBody>
          <a:bodyPr rtlCol="0">
            <a:normAutofit/>
          </a:bodyPr>
          <a:lstStyle/>
          <a:p>
            <a:pPr>
              <a:defRPr/>
            </a:pPr>
            <a:r>
              <a:rPr lang="en-US" b="1" dirty="0" smtClean="0">
                <a:solidFill>
                  <a:schemeClr val="bg2">
                    <a:lumMod val="50000"/>
                  </a:schemeClr>
                </a:solidFill>
                <a:latin typeface="+mn-lt"/>
              </a:rPr>
              <a:t>Chemical Carcinogens</a:t>
            </a:r>
            <a:endParaRPr lang="en-US" dirty="0">
              <a:latin typeface="+mn-lt"/>
            </a:endParaRPr>
          </a:p>
        </p:txBody>
      </p:sp>
      <p:sp>
        <p:nvSpPr>
          <p:cNvPr id="3" name="Content Placeholder 2"/>
          <p:cNvSpPr>
            <a:spLocks noGrp="1"/>
          </p:cNvSpPr>
          <p:nvPr>
            <p:ph idx="1"/>
          </p:nvPr>
        </p:nvSpPr>
        <p:spPr>
          <a:xfrm>
            <a:off x="1738313" y="1828800"/>
            <a:ext cx="8572500" cy="3657600"/>
          </a:xfrm>
        </p:spPr>
        <p:txBody>
          <a:bodyPr rtlCol="0">
            <a:normAutofit/>
          </a:bodyPr>
          <a:lstStyle/>
          <a:p>
            <a:pPr>
              <a:defRPr/>
            </a:pPr>
            <a:r>
              <a:rPr lang="en-US" dirty="0" smtClean="0">
                <a:solidFill>
                  <a:schemeClr val="bg2">
                    <a:lumMod val="50000"/>
                  </a:schemeClr>
                </a:solidFill>
              </a:rPr>
              <a:t>Direct-Acting Carcinogens </a:t>
            </a:r>
          </a:p>
          <a:p>
            <a:pPr>
              <a:defRPr/>
            </a:pPr>
            <a:r>
              <a:rPr lang="en-US" dirty="0" smtClean="0">
                <a:solidFill>
                  <a:schemeClr val="bg2">
                    <a:lumMod val="50000"/>
                  </a:schemeClr>
                </a:solidFill>
              </a:rPr>
              <a:t>Indirect-Acting / </a:t>
            </a:r>
            <a:r>
              <a:rPr lang="en-US" dirty="0" err="1" smtClean="0">
                <a:solidFill>
                  <a:schemeClr val="bg2">
                    <a:lumMod val="50000"/>
                  </a:schemeClr>
                </a:solidFill>
              </a:rPr>
              <a:t>Procarcinogens</a:t>
            </a:r>
            <a:r>
              <a:rPr lang="en-US" dirty="0" smtClean="0">
                <a:solidFill>
                  <a:schemeClr val="bg2">
                    <a:lumMod val="50000"/>
                  </a:schemeClr>
                </a:solidFill>
              </a:rPr>
              <a:t>      </a:t>
            </a:r>
          </a:p>
          <a:p>
            <a:pPr>
              <a:buNone/>
              <a:defRPr/>
            </a:pPr>
            <a:r>
              <a:rPr lang="en-US" dirty="0" smtClean="0">
                <a:solidFill>
                  <a:schemeClr val="bg2">
                    <a:lumMod val="50000"/>
                  </a:schemeClr>
                </a:solidFill>
              </a:rPr>
              <a:t>                                  </a:t>
            </a:r>
            <a:endParaRPr lang="en-US" dirty="0"/>
          </a:p>
        </p:txBody>
      </p:sp>
    </p:spTree>
    <p:extLst>
      <p:ext uri="{BB962C8B-B14F-4D97-AF65-F5344CB8AC3E}">
        <p14:creationId xmlns:p14="http://schemas.microsoft.com/office/powerpoint/2010/main" val="24201300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rtlCol="0">
            <a:normAutofit/>
          </a:bodyPr>
          <a:lstStyle/>
          <a:p>
            <a:pPr>
              <a:defRPr/>
            </a:pPr>
            <a:r>
              <a:rPr lang="en-US" sz="4000" dirty="0">
                <a:solidFill>
                  <a:schemeClr val="bg2">
                    <a:lumMod val="50000"/>
                  </a:schemeClr>
                </a:solidFill>
              </a:rPr>
              <a:t/>
            </a:r>
            <a:br>
              <a:rPr lang="en-US" sz="4000" dirty="0">
                <a:solidFill>
                  <a:schemeClr val="bg2">
                    <a:lumMod val="50000"/>
                  </a:schemeClr>
                </a:solidFill>
              </a:rPr>
            </a:br>
            <a:r>
              <a:rPr lang="en-US" sz="4000" b="1" i="1" u="sng" dirty="0">
                <a:solidFill>
                  <a:schemeClr val="bg2">
                    <a:lumMod val="50000"/>
                  </a:schemeClr>
                </a:solidFill>
              </a:rPr>
              <a:t> Direct-Acting Carcinogens </a:t>
            </a:r>
            <a:endParaRPr lang="en-US" sz="4000" b="1" i="1" dirty="0">
              <a:solidFill>
                <a:schemeClr val="bg2">
                  <a:lumMod val="50000"/>
                </a:schemeClr>
              </a:solidFill>
            </a:endParaRPr>
          </a:p>
        </p:txBody>
      </p:sp>
      <p:sp>
        <p:nvSpPr>
          <p:cNvPr id="61443" name="Rectangle 3"/>
          <p:cNvSpPr>
            <a:spLocks noGrp="1" noChangeArrowheads="1"/>
          </p:cNvSpPr>
          <p:nvPr>
            <p:ph idx="1"/>
          </p:nvPr>
        </p:nvSpPr>
        <p:spPr>
          <a:xfrm>
            <a:off x="2209800" y="2071688"/>
            <a:ext cx="7696200" cy="3414712"/>
          </a:xfrm>
        </p:spPr>
        <p:txBody>
          <a:bodyPr rtlCol="0">
            <a:normAutofit/>
          </a:bodyPr>
          <a:lstStyle/>
          <a:p>
            <a:pPr>
              <a:buNone/>
              <a:defRPr/>
            </a:pPr>
            <a:r>
              <a:rPr lang="en-US" dirty="0" smtClean="0">
                <a:solidFill>
                  <a:schemeClr val="bg2">
                    <a:lumMod val="50000"/>
                  </a:schemeClr>
                </a:solidFill>
              </a:rPr>
              <a:t>Do not require chemical transformation</a:t>
            </a:r>
          </a:p>
          <a:p>
            <a:pPr>
              <a:buNone/>
              <a:defRPr/>
            </a:pPr>
            <a:r>
              <a:rPr lang="en-US" b="1" i="1" dirty="0" smtClean="0">
                <a:solidFill>
                  <a:schemeClr val="bg2">
                    <a:lumMod val="50000"/>
                  </a:schemeClr>
                </a:solidFill>
              </a:rPr>
              <a:t/>
            </a:r>
            <a:br>
              <a:rPr lang="en-US" b="1" i="1" dirty="0" smtClean="0">
                <a:solidFill>
                  <a:schemeClr val="bg2">
                    <a:lumMod val="50000"/>
                  </a:schemeClr>
                </a:solidFill>
              </a:rPr>
            </a:br>
            <a:r>
              <a:rPr lang="en-US" dirty="0" smtClean="0">
                <a:solidFill>
                  <a:schemeClr val="bg2">
                    <a:lumMod val="50000"/>
                  </a:schemeClr>
                </a:solidFill>
              </a:rPr>
              <a:t>- </a:t>
            </a:r>
            <a:r>
              <a:rPr lang="en-US" b="1" dirty="0" err="1" smtClean="0">
                <a:solidFill>
                  <a:schemeClr val="bg2">
                    <a:lumMod val="50000"/>
                  </a:schemeClr>
                </a:solidFill>
              </a:rPr>
              <a:t>Alkylating</a:t>
            </a:r>
            <a:r>
              <a:rPr lang="en-US" b="1" dirty="0" smtClean="0">
                <a:solidFill>
                  <a:schemeClr val="bg2">
                    <a:lumMod val="50000"/>
                  </a:schemeClr>
                </a:solidFill>
              </a:rPr>
              <a:t> agents </a:t>
            </a:r>
            <a:r>
              <a:rPr lang="en-US" dirty="0" err="1" smtClean="0">
                <a:solidFill>
                  <a:schemeClr val="bg2">
                    <a:lumMod val="50000"/>
                  </a:schemeClr>
                </a:solidFill>
              </a:rPr>
              <a:t>eg</a:t>
            </a:r>
            <a:r>
              <a:rPr lang="en-US" dirty="0" smtClean="0">
                <a:solidFill>
                  <a:schemeClr val="bg2">
                    <a:lumMod val="50000"/>
                  </a:schemeClr>
                </a:solidFill>
              </a:rPr>
              <a:t>: </a:t>
            </a:r>
            <a:r>
              <a:rPr lang="el-GR" dirty="0" smtClean="0">
                <a:solidFill>
                  <a:schemeClr val="bg2">
                    <a:lumMod val="50000"/>
                  </a:schemeClr>
                </a:solidFill>
              </a:rPr>
              <a:t>β</a:t>
            </a:r>
            <a:r>
              <a:rPr lang="en-US" dirty="0" smtClean="0">
                <a:solidFill>
                  <a:schemeClr val="bg2">
                    <a:lumMod val="50000"/>
                  </a:schemeClr>
                </a:solidFill>
              </a:rPr>
              <a:t>-</a:t>
            </a:r>
            <a:r>
              <a:rPr lang="en-US" dirty="0" err="1" smtClean="0">
                <a:solidFill>
                  <a:schemeClr val="bg2">
                    <a:lumMod val="50000"/>
                  </a:schemeClr>
                </a:solidFill>
              </a:rPr>
              <a:t>propiolactone</a:t>
            </a:r>
            <a:r>
              <a:rPr lang="en-US" dirty="0" smtClean="0">
                <a:solidFill>
                  <a:schemeClr val="bg2">
                    <a:lumMod val="50000"/>
                  </a:schemeClr>
                </a:solidFill>
              </a:rPr>
              <a:t>, anti cancer drugs.</a:t>
            </a:r>
            <a:endParaRPr lang="el-GR" dirty="0" smtClean="0">
              <a:solidFill>
                <a:schemeClr val="bg2">
                  <a:lumMod val="50000"/>
                </a:schemeClr>
              </a:solidFill>
            </a:endParaRPr>
          </a:p>
          <a:p>
            <a:pPr>
              <a:buNone/>
              <a:defRPr/>
            </a:pPr>
            <a:r>
              <a:rPr lang="en-US" dirty="0" smtClean="0">
                <a:solidFill>
                  <a:schemeClr val="bg2">
                    <a:lumMod val="50000"/>
                  </a:schemeClr>
                </a:solidFill>
              </a:rPr>
              <a:t>   - </a:t>
            </a:r>
            <a:r>
              <a:rPr lang="en-US" b="1" dirty="0" err="1" smtClean="0">
                <a:solidFill>
                  <a:schemeClr val="bg2">
                    <a:lumMod val="50000"/>
                  </a:schemeClr>
                </a:solidFill>
              </a:rPr>
              <a:t>Acylating</a:t>
            </a:r>
            <a:r>
              <a:rPr lang="en-US" b="1" dirty="0" smtClean="0">
                <a:solidFill>
                  <a:schemeClr val="bg2">
                    <a:lumMod val="50000"/>
                  </a:schemeClr>
                </a:solidFill>
              </a:rPr>
              <a:t> agents </a:t>
            </a:r>
            <a:r>
              <a:rPr lang="en-US" dirty="0" err="1" smtClean="0">
                <a:solidFill>
                  <a:schemeClr val="bg2">
                    <a:lumMod val="50000"/>
                  </a:schemeClr>
                </a:solidFill>
              </a:rPr>
              <a:t>eg</a:t>
            </a:r>
            <a:r>
              <a:rPr lang="en-US" dirty="0" smtClean="0">
                <a:solidFill>
                  <a:schemeClr val="bg2">
                    <a:lumMod val="50000"/>
                  </a:schemeClr>
                </a:solidFill>
              </a:rPr>
              <a:t>: 1-Acetyl-imidazole</a:t>
            </a:r>
          </a:p>
        </p:txBody>
      </p:sp>
    </p:spTree>
    <p:extLst>
      <p:ext uri="{BB962C8B-B14F-4D97-AF65-F5344CB8AC3E}">
        <p14:creationId xmlns:p14="http://schemas.microsoft.com/office/powerpoint/2010/main" val="41367540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776288"/>
          </a:xfrm>
        </p:spPr>
        <p:txBody>
          <a:bodyPr rtlCol="0">
            <a:normAutofit/>
          </a:bodyPr>
          <a:lstStyle/>
          <a:p>
            <a:pPr>
              <a:defRPr/>
            </a:pPr>
            <a:r>
              <a:rPr lang="en-US" b="1" i="1" u="sng" dirty="0" err="1" smtClean="0">
                <a:solidFill>
                  <a:schemeClr val="bg2">
                    <a:lumMod val="50000"/>
                  </a:schemeClr>
                </a:solidFill>
              </a:rPr>
              <a:t>Procarcinogens</a:t>
            </a:r>
            <a:endParaRPr lang="en-US" dirty="0"/>
          </a:p>
        </p:txBody>
      </p:sp>
      <p:sp>
        <p:nvSpPr>
          <p:cNvPr id="3" name="Content Placeholder 2"/>
          <p:cNvSpPr>
            <a:spLocks noGrp="1"/>
          </p:cNvSpPr>
          <p:nvPr>
            <p:ph idx="1"/>
          </p:nvPr>
        </p:nvSpPr>
        <p:spPr>
          <a:xfrm>
            <a:off x="1738314" y="1571626"/>
            <a:ext cx="8929687" cy="4714875"/>
          </a:xfrm>
        </p:spPr>
        <p:txBody>
          <a:bodyPr rtlCol="0">
            <a:normAutofit/>
          </a:bodyPr>
          <a:lstStyle/>
          <a:p>
            <a:pPr>
              <a:buNone/>
              <a:defRPr/>
            </a:pPr>
            <a:r>
              <a:rPr lang="en-US" dirty="0" smtClean="0">
                <a:solidFill>
                  <a:schemeClr val="bg2">
                    <a:lumMod val="50000"/>
                  </a:schemeClr>
                </a:solidFill>
              </a:rPr>
              <a:t>that require metabolic activation </a:t>
            </a:r>
          </a:p>
          <a:p>
            <a:pPr>
              <a:buNone/>
              <a:defRPr/>
            </a:pPr>
            <a:r>
              <a:rPr lang="en-US" dirty="0" smtClean="0">
                <a:solidFill>
                  <a:schemeClr val="bg2">
                    <a:lumMod val="50000"/>
                  </a:schemeClr>
                </a:solidFill>
              </a:rPr>
              <a:t> </a:t>
            </a:r>
            <a:r>
              <a:rPr lang="en-US" b="1" dirty="0" smtClean="0">
                <a:solidFill>
                  <a:schemeClr val="bg2">
                    <a:lumMod val="50000"/>
                  </a:schemeClr>
                </a:solidFill>
              </a:rPr>
              <a:t>Polycyclic and Heterocyclic Aromatic  </a:t>
            </a:r>
            <a:r>
              <a:rPr lang="en-US" dirty="0" smtClean="0">
                <a:solidFill>
                  <a:schemeClr val="bg2">
                    <a:lumMod val="50000"/>
                  </a:schemeClr>
                </a:solidFill>
              </a:rPr>
              <a:t>Hydrocarbons</a:t>
            </a:r>
          </a:p>
          <a:p>
            <a:pPr>
              <a:buNone/>
              <a:defRPr/>
            </a:pPr>
            <a:r>
              <a:rPr lang="en-US" dirty="0" smtClean="0">
                <a:solidFill>
                  <a:schemeClr val="bg2">
                    <a:lumMod val="50000"/>
                  </a:schemeClr>
                </a:solidFill>
              </a:rPr>
              <a:t> </a:t>
            </a:r>
            <a:r>
              <a:rPr lang="en-US" b="1" dirty="0" smtClean="0">
                <a:solidFill>
                  <a:schemeClr val="bg2">
                    <a:lumMod val="50000"/>
                  </a:schemeClr>
                </a:solidFill>
              </a:rPr>
              <a:t>Aromatic amines, </a:t>
            </a:r>
            <a:endParaRPr lang="en-US" dirty="0" smtClean="0">
              <a:solidFill>
                <a:schemeClr val="bg2">
                  <a:lumMod val="50000"/>
                </a:schemeClr>
              </a:solidFill>
            </a:endParaRPr>
          </a:p>
          <a:p>
            <a:pPr>
              <a:buNone/>
              <a:defRPr/>
            </a:pPr>
            <a:r>
              <a:rPr lang="en-US" b="1" dirty="0" smtClean="0">
                <a:solidFill>
                  <a:schemeClr val="bg2">
                    <a:lumMod val="50000"/>
                  </a:schemeClr>
                </a:solidFill>
              </a:rPr>
              <a:t> </a:t>
            </a:r>
            <a:r>
              <a:rPr lang="en-US" b="1" dirty="0" err="1" smtClean="0">
                <a:solidFill>
                  <a:schemeClr val="bg2">
                    <a:lumMod val="50000"/>
                  </a:schemeClr>
                </a:solidFill>
              </a:rPr>
              <a:t>Azo</a:t>
            </a:r>
            <a:r>
              <a:rPr lang="en-US" b="1" dirty="0" smtClean="0">
                <a:solidFill>
                  <a:schemeClr val="bg2">
                    <a:lumMod val="50000"/>
                  </a:schemeClr>
                </a:solidFill>
              </a:rPr>
              <a:t> dyes:  </a:t>
            </a:r>
          </a:p>
          <a:p>
            <a:pPr>
              <a:buNone/>
              <a:defRPr/>
            </a:pPr>
            <a:r>
              <a:rPr lang="en-US" dirty="0" smtClean="0">
                <a:solidFill>
                  <a:schemeClr val="bg2">
                    <a:lumMod val="50000"/>
                  </a:schemeClr>
                </a:solidFill>
              </a:rPr>
              <a:t> </a:t>
            </a:r>
            <a:r>
              <a:rPr lang="en-US" b="1" dirty="0" smtClean="0">
                <a:solidFill>
                  <a:schemeClr val="bg2">
                    <a:lumMod val="50000"/>
                  </a:schemeClr>
                </a:solidFill>
              </a:rPr>
              <a:t>Natural plant &amp; microbial products</a:t>
            </a:r>
            <a:r>
              <a:rPr lang="en-US" dirty="0" smtClean="0">
                <a:solidFill>
                  <a:schemeClr val="bg2">
                    <a:lumMod val="50000"/>
                  </a:schemeClr>
                </a:solidFill>
              </a:rPr>
              <a:t>: </a:t>
            </a:r>
            <a:r>
              <a:rPr lang="en-US" dirty="0" err="1" smtClean="0">
                <a:solidFill>
                  <a:schemeClr val="bg2">
                    <a:lumMod val="50000"/>
                  </a:schemeClr>
                </a:solidFill>
              </a:rPr>
              <a:t>aflatoxin</a:t>
            </a:r>
            <a:r>
              <a:rPr lang="en-US" dirty="0" smtClean="0">
                <a:solidFill>
                  <a:schemeClr val="bg2">
                    <a:lumMod val="50000"/>
                  </a:schemeClr>
                </a:solidFill>
              </a:rPr>
              <a:t>        </a:t>
            </a:r>
          </a:p>
          <a:p>
            <a:pPr>
              <a:buNone/>
              <a:defRPr/>
            </a:pPr>
            <a:r>
              <a:rPr lang="en-US" dirty="0" smtClean="0">
                <a:solidFill>
                  <a:schemeClr val="bg2">
                    <a:lumMod val="50000"/>
                  </a:schemeClr>
                </a:solidFill>
              </a:rPr>
              <a:t> O</a:t>
            </a:r>
            <a:r>
              <a:rPr lang="en-US" b="1" dirty="0" smtClean="0">
                <a:solidFill>
                  <a:schemeClr val="bg2">
                    <a:lumMod val="50000"/>
                  </a:schemeClr>
                </a:solidFill>
              </a:rPr>
              <a:t>thers </a:t>
            </a:r>
            <a:r>
              <a:rPr lang="en-US" dirty="0" smtClean="0">
                <a:solidFill>
                  <a:schemeClr val="bg2">
                    <a:lumMod val="50000"/>
                  </a:schemeClr>
                </a:solidFill>
              </a:rPr>
              <a:t>– Nitrosamine and amides</a:t>
            </a:r>
          </a:p>
          <a:p>
            <a:pPr>
              <a:defRPr/>
            </a:pPr>
            <a:endParaRPr lang="en-US" dirty="0"/>
          </a:p>
        </p:txBody>
      </p:sp>
    </p:spTree>
    <p:extLst>
      <p:ext uri="{BB962C8B-B14F-4D97-AF65-F5344CB8AC3E}">
        <p14:creationId xmlns:p14="http://schemas.microsoft.com/office/powerpoint/2010/main" val="9257587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bg2">
                    <a:lumMod val="50000"/>
                  </a:schemeClr>
                </a:solidFill>
              </a:rPr>
              <a:t>Chemical carcinogenesis</a:t>
            </a:r>
            <a:r>
              <a:rPr lang="en-US" u="sng" dirty="0" smtClean="0">
                <a:solidFill>
                  <a:schemeClr val="bg2">
                    <a:lumMod val="50000"/>
                  </a:schemeClr>
                </a:solidFill>
              </a:rPr>
              <a:t/>
            </a:r>
            <a:br>
              <a:rPr lang="en-US" u="sng" dirty="0" smtClean="0">
                <a:solidFill>
                  <a:schemeClr val="bg2">
                    <a:lumMod val="50000"/>
                  </a:schemeClr>
                </a:solidFill>
              </a:rPr>
            </a:br>
            <a:endParaRPr lang="en-US" dirty="0"/>
          </a:p>
        </p:txBody>
      </p:sp>
      <p:sp>
        <p:nvSpPr>
          <p:cNvPr id="3" name="Content Placeholder 2"/>
          <p:cNvSpPr>
            <a:spLocks noGrp="1"/>
          </p:cNvSpPr>
          <p:nvPr>
            <p:ph idx="1"/>
          </p:nvPr>
        </p:nvSpPr>
        <p:spPr/>
        <p:txBody>
          <a:bodyPr rtlCol="0">
            <a:normAutofit/>
          </a:bodyPr>
          <a:lstStyle/>
          <a:p>
            <a:pPr>
              <a:defRPr/>
            </a:pPr>
            <a:r>
              <a:rPr lang="en-US" b="1" dirty="0" smtClean="0">
                <a:solidFill>
                  <a:schemeClr val="bg2">
                    <a:lumMod val="50000"/>
                  </a:schemeClr>
                </a:solidFill>
              </a:rPr>
              <a:t>-stage of initiation</a:t>
            </a:r>
          </a:p>
          <a:p>
            <a:pPr>
              <a:buNone/>
              <a:defRPr/>
            </a:pPr>
            <a:r>
              <a:rPr lang="en-US" dirty="0" smtClean="0">
                <a:solidFill>
                  <a:schemeClr val="bg2">
                    <a:lumMod val="50000"/>
                  </a:schemeClr>
                </a:solidFill>
              </a:rPr>
              <a:t>      [electron deficient carcinogens]</a:t>
            </a:r>
          </a:p>
          <a:p>
            <a:pPr>
              <a:defRPr/>
            </a:pPr>
            <a:r>
              <a:rPr lang="en-US" b="1" dirty="0" smtClean="0">
                <a:solidFill>
                  <a:schemeClr val="bg2">
                    <a:lumMod val="50000"/>
                  </a:schemeClr>
                </a:solidFill>
              </a:rPr>
              <a:t>-stage of promotion</a:t>
            </a:r>
          </a:p>
          <a:p>
            <a:pPr>
              <a:buNone/>
              <a:defRPr/>
            </a:pPr>
            <a:r>
              <a:rPr lang="en-US" dirty="0" smtClean="0">
                <a:solidFill>
                  <a:schemeClr val="bg2">
                    <a:lumMod val="50000"/>
                  </a:schemeClr>
                </a:solidFill>
              </a:rPr>
              <a:t>    - </a:t>
            </a:r>
            <a:r>
              <a:rPr lang="en-US" b="1" dirty="0" smtClean="0">
                <a:solidFill>
                  <a:schemeClr val="bg2">
                    <a:lumMod val="50000"/>
                  </a:schemeClr>
                </a:solidFill>
              </a:rPr>
              <a:t>Progression </a:t>
            </a:r>
          </a:p>
          <a:p>
            <a:pPr>
              <a:defRPr/>
            </a:pPr>
            <a:endParaRPr lang="en-US" dirty="0"/>
          </a:p>
        </p:txBody>
      </p:sp>
    </p:spTree>
    <p:extLst>
      <p:ext uri="{BB962C8B-B14F-4D97-AF65-F5344CB8AC3E}">
        <p14:creationId xmlns:p14="http://schemas.microsoft.com/office/powerpoint/2010/main" val="246795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bg2">
                    <a:lumMod val="50000"/>
                  </a:schemeClr>
                </a:solidFill>
              </a:rPr>
              <a:t>Classification </a:t>
            </a:r>
            <a:endParaRPr lang="en-US" dirty="0">
              <a:solidFill>
                <a:schemeClr val="bg2">
                  <a:lumMod val="50000"/>
                </a:schemeClr>
              </a:solidFill>
            </a:endParaRPr>
          </a:p>
        </p:txBody>
      </p:sp>
      <p:sp>
        <p:nvSpPr>
          <p:cNvPr id="3" name="Content Placeholder 2"/>
          <p:cNvSpPr>
            <a:spLocks noGrp="1"/>
          </p:cNvSpPr>
          <p:nvPr>
            <p:ph idx="1"/>
          </p:nvPr>
        </p:nvSpPr>
        <p:spPr/>
        <p:txBody>
          <a:bodyPr rtlCol="0">
            <a:normAutofit/>
          </a:bodyPr>
          <a:lstStyle/>
          <a:p>
            <a:pPr>
              <a:buNone/>
              <a:defRPr/>
            </a:pPr>
            <a:r>
              <a:rPr lang="en-US" dirty="0" smtClean="0">
                <a:solidFill>
                  <a:schemeClr val="bg2">
                    <a:lumMod val="50000"/>
                  </a:schemeClr>
                </a:solidFill>
              </a:rPr>
              <a:t>Based on </a:t>
            </a:r>
          </a:p>
          <a:p>
            <a:pPr>
              <a:defRPr/>
            </a:pPr>
            <a:r>
              <a:rPr lang="en-US" dirty="0" smtClean="0">
                <a:solidFill>
                  <a:schemeClr val="bg2">
                    <a:lumMod val="50000"/>
                  </a:schemeClr>
                </a:solidFill>
              </a:rPr>
              <a:t>Cell of origin</a:t>
            </a:r>
          </a:p>
          <a:p>
            <a:pPr>
              <a:defRPr/>
            </a:pPr>
            <a:r>
              <a:rPr lang="en-US" dirty="0" err="1" smtClean="0">
                <a:solidFill>
                  <a:schemeClr val="bg2">
                    <a:lumMod val="50000"/>
                  </a:schemeClr>
                </a:solidFill>
              </a:rPr>
              <a:t>Behaviour</a:t>
            </a:r>
            <a:r>
              <a:rPr lang="en-US" dirty="0" smtClean="0">
                <a:solidFill>
                  <a:schemeClr val="bg2">
                    <a:lumMod val="50000"/>
                  </a:schemeClr>
                </a:solidFill>
              </a:rPr>
              <a:t> </a:t>
            </a:r>
            <a:endParaRPr lang="en-US" dirty="0">
              <a:solidFill>
                <a:schemeClr val="bg2">
                  <a:lumMod val="50000"/>
                </a:schemeClr>
              </a:solidFill>
            </a:endParaRPr>
          </a:p>
        </p:txBody>
      </p:sp>
    </p:spTree>
    <p:extLst>
      <p:ext uri="{BB962C8B-B14F-4D97-AF65-F5344CB8AC3E}">
        <p14:creationId xmlns:p14="http://schemas.microsoft.com/office/powerpoint/2010/main" val="36169540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6989"/>
            <a:ext cx="6870700" cy="973137"/>
          </a:xfrm>
        </p:spPr>
        <p:txBody>
          <a:bodyPr rtlCol="0">
            <a:normAutofit/>
          </a:bodyPr>
          <a:lstStyle/>
          <a:p>
            <a:pPr>
              <a:defRPr/>
            </a:pPr>
            <a:r>
              <a:rPr lang="en-US" b="1" dirty="0" smtClean="0">
                <a:solidFill>
                  <a:schemeClr val="bg2">
                    <a:lumMod val="50000"/>
                  </a:schemeClr>
                </a:solidFill>
                <a:latin typeface="+mn-lt"/>
              </a:rPr>
              <a:t>Promoters</a:t>
            </a:r>
            <a:endParaRPr lang="en-US" dirty="0">
              <a:solidFill>
                <a:schemeClr val="bg2">
                  <a:lumMod val="50000"/>
                </a:schemeClr>
              </a:solidFill>
              <a:latin typeface="+mn-lt"/>
            </a:endParaRPr>
          </a:p>
        </p:txBody>
      </p:sp>
      <p:sp>
        <p:nvSpPr>
          <p:cNvPr id="3" name="Content Placeholder 2"/>
          <p:cNvSpPr>
            <a:spLocks noGrp="1"/>
          </p:cNvSpPr>
          <p:nvPr>
            <p:ph idx="1"/>
          </p:nvPr>
        </p:nvSpPr>
        <p:spPr>
          <a:xfrm>
            <a:off x="1524000" y="1071564"/>
            <a:ext cx="8929688" cy="4414837"/>
          </a:xfrm>
        </p:spPr>
        <p:txBody>
          <a:bodyPr rtlCol="0">
            <a:normAutofit fontScale="92500" lnSpcReduction="20000"/>
          </a:bodyPr>
          <a:lstStyle/>
          <a:p>
            <a:pPr>
              <a:defRPr/>
            </a:pPr>
            <a:r>
              <a:rPr lang="en-US" sz="3600" dirty="0">
                <a:solidFill>
                  <a:schemeClr val="bg2">
                    <a:lumMod val="50000"/>
                  </a:schemeClr>
                </a:solidFill>
              </a:rPr>
              <a:t>Promoters are </a:t>
            </a:r>
            <a:r>
              <a:rPr lang="en-US" sz="3600" dirty="0" err="1">
                <a:solidFill>
                  <a:schemeClr val="bg2">
                    <a:lumMod val="50000"/>
                  </a:schemeClr>
                </a:solidFill>
              </a:rPr>
              <a:t>mitogens</a:t>
            </a:r>
            <a:r>
              <a:rPr lang="en-US" sz="3600" dirty="0">
                <a:latin typeface="Arial"/>
                <a:cs typeface="Arial"/>
              </a:rPr>
              <a:t> </a:t>
            </a:r>
            <a:r>
              <a:rPr lang="en-US" dirty="0">
                <a:solidFill>
                  <a:schemeClr val="bg2">
                    <a:lumMod val="50000"/>
                  </a:schemeClr>
                </a:solidFill>
                <a:cs typeface="Arial"/>
              </a:rPr>
              <a:t>(Not mutagenic) Stimulates proliferation. Causes both mutated and normal cells to proliferate</a:t>
            </a:r>
            <a:r>
              <a:rPr lang="en-GB" dirty="0">
                <a:solidFill>
                  <a:schemeClr val="bg2">
                    <a:lumMod val="50000"/>
                  </a:schemeClr>
                </a:solidFill>
                <a:cs typeface="Arial"/>
              </a:rPr>
              <a:t>.</a:t>
            </a:r>
          </a:p>
          <a:p>
            <a:pPr>
              <a:defRPr/>
            </a:pPr>
            <a:r>
              <a:rPr lang="en-US" sz="3600" dirty="0">
                <a:solidFill>
                  <a:schemeClr val="bg2">
                    <a:lumMod val="50000"/>
                  </a:schemeClr>
                </a:solidFill>
              </a:rPr>
              <a:t>Endogenous</a:t>
            </a:r>
          </a:p>
          <a:p>
            <a:pPr lvl="1">
              <a:defRPr/>
            </a:pPr>
            <a:r>
              <a:rPr lang="en-US" sz="3200" dirty="0">
                <a:solidFill>
                  <a:schemeClr val="bg2">
                    <a:lumMod val="50000"/>
                  </a:schemeClr>
                </a:solidFill>
              </a:rPr>
              <a:t>hormones (estrogen, </a:t>
            </a:r>
            <a:r>
              <a:rPr lang="en-US" sz="3200" dirty="0" err="1">
                <a:solidFill>
                  <a:schemeClr val="bg2">
                    <a:lumMod val="50000"/>
                  </a:schemeClr>
                </a:solidFill>
              </a:rPr>
              <a:t>prolactin</a:t>
            </a:r>
            <a:r>
              <a:rPr lang="en-US" sz="3200" dirty="0">
                <a:solidFill>
                  <a:schemeClr val="bg2">
                    <a:lumMod val="50000"/>
                  </a:schemeClr>
                </a:solidFill>
              </a:rPr>
              <a:t>, thyroxin)</a:t>
            </a:r>
          </a:p>
          <a:p>
            <a:pPr>
              <a:defRPr/>
            </a:pPr>
            <a:r>
              <a:rPr lang="en-US" sz="3600" dirty="0">
                <a:solidFill>
                  <a:schemeClr val="bg2">
                    <a:lumMod val="50000"/>
                  </a:schemeClr>
                </a:solidFill>
              </a:rPr>
              <a:t>Exogenous promoters</a:t>
            </a:r>
          </a:p>
          <a:p>
            <a:pPr lvl="1">
              <a:defRPr/>
            </a:pPr>
            <a:r>
              <a:rPr lang="en-US" sz="3200" dirty="0">
                <a:solidFill>
                  <a:schemeClr val="bg2">
                    <a:lumMod val="50000"/>
                  </a:schemeClr>
                </a:solidFill>
              </a:rPr>
              <a:t>        </a:t>
            </a:r>
            <a:r>
              <a:rPr lang="en-US" sz="3200" dirty="0" err="1">
                <a:solidFill>
                  <a:schemeClr val="bg2">
                    <a:lumMod val="50000"/>
                  </a:schemeClr>
                </a:solidFill>
              </a:rPr>
              <a:t>phenobarbital</a:t>
            </a:r>
            <a:endParaRPr lang="en-US" sz="3200" dirty="0">
              <a:solidFill>
                <a:schemeClr val="bg2">
                  <a:lumMod val="50000"/>
                </a:schemeClr>
              </a:solidFill>
            </a:endParaRPr>
          </a:p>
          <a:p>
            <a:pPr lvl="1">
              <a:defRPr/>
            </a:pPr>
            <a:r>
              <a:rPr lang="en-US" sz="3200" dirty="0">
                <a:solidFill>
                  <a:schemeClr val="bg2">
                    <a:lumMod val="50000"/>
                  </a:schemeClr>
                </a:solidFill>
              </a:rPr>
              <a:t>        foreign bodies</a:t>
            </a:r>
          </a:p>
          <a:p>
            <a:pPr lvl="1">
              <a:defRPr/>
            </a:pPr>
            <a:r>
              <a:rPr lang="en-US" sz="3200" dirty="0">
                <a:solidFill>
                  <a:schemeClr val="bg2">
                    <a:lumMod val="50000"/>
                  </a:schemeClr>
                </a:solidFill>
              </a:rPr>
              <a:t>         aromatic hydrocarbons (also initiators)</a:t>
            </a:r>
          </a:p>
          <a:p>
            <a:pPr lvl="1">
              <a:defRPr/>
            </a:pPr>
            <a:r>
              <a:rPr lang="en-US" sz="3200" dirty="0">
                <a:solidFill>
                  <a:schemeClr val="bg2">
                    <a:lumMod val="50000"/>
                  </a:schemeClr>
                </a:solidFill>
              </a:rPr>
              <a:t>          dioxin (most potent in animal studies)</a:t>
            </a:r>
            <a:endParaRPr lang="en-US" dirty="0" smtClean="0">
              <a:solidFill>
                <a:schemeClr val="bg2">
                  <a:lumMod val="50000"/>
                </a:schemeClr>
              </a:solidFill>
            </a:endParaRPr>
          </a:p>
          <a:p>
            <a:pPr>
              <a:defRPr/>
            </a:pPr>
            <a:endParaRPr lang="en-US" dirty="0">
              <a:solidFill>
                <a:schemeClr val="bg2">
                  <a:lumMod val="50000"/>
                </a:schemeClr>
              </a:solidFill>
            </a:endParaRPr>
          </a:p>
        </p:txBody>
      </p:sp>
    </p:spTree>
    <p:extLst>
      <p:ext uri="{BB962C8B-B14F-4D97-AF65-F5344CB8AC3E}">
        <p14:creationId xmlns:p14="http://schemas.microsoft.com/office/powerpoint/2010/main" val="331941238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0" y="404814"/>
            <a:ext cx="4211638" cy="5976937"/>
          </a:xfrm>
        </p:spPr>
        <p:txBody>
          <a:bodyPr rtlCol="0">
            <a:normAutofit/>
          </a:bodyPr>
          <a:lstStyle/>
          <a:p>
            <a:pPr>
              <a:defRPr/>
            </a:pPr>
            <a:r>
              <a:rPr lang="en-US" sz="4000">
                <a:solidFill>
                  <a:schemeClr val="bg2">
                    <a:lumMod val="50000"/>
                  </a:schemeClr>
                </a:solidFill>
              </a:rPr>
              <a:t/>
            </a:r>
            <a:br>
              <a:rPr lang="en-US" sz="4000">
                <a:solidFill>
                  <a:schemeClr val="bg2">
                    <a:lumMod val="50000"/>
                  </a:schemeClr>
                </a:solidFill>
              </a:rPr>
            </a:br>
            <a:endParaRPr lang="en-US" sz="4000" i="1">
              <a:solidFill>
                <a:schemeClr val="bg2">
                  <a:lumMod val="50000"/>
                </a:schemeClr>
              </a:solidFill>
            </a:endParaRPr>
          </a:p>
        </p:txBody>
      </p:sp>
      <p:pic>
        <p:nvPicPr>
          <p:cNvPr id="7680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a:noFill/>
        </p:spPr>
      </p:pic>
      <p:sp>
        <p:nvSpPr>
          <p:cNvPr id="60420" name="Rectangle 4"/>
          <p:cNvSpPr>
            <a:spLocks noChangeArrowheads="1"/>
          </p:cNvSpPr>
          <p:nvPr/>
        </p:nvSpPr>
        <p:spPr bwMode="auto">
          <a:xfrm>
            <a:off x="7032626" y="6357938"/>
            <a:ext cx="2206625" cy="646112"/>
          </a:xfrm>
          <a:prstGeom prst="rect">
            <a:avLst/>
          </a:prstGeom>
          <a:noFill/>
          <a:ln w="9525">
            <a:noFill/>
            <a:miter lim="800000"/>
            <a:headEnd/>
            <a:tailEnd/>
          </a:ln>
          <a:effectLst/>
        </p:spPr>
        <p:txBody>
          <a:bodyPr>
            <a:spAutoFit/>
          </a:bodyPr>
          <a:lstStyle/>
          <a:p>
            <a:pPr>
              <a:defRPr/>
            </a:pPr>
            <a:r>
              <a:rPr lang="en-US" i="1">
                <a:solidFill>
                  <a:schemeClr val="bg2">
                    <a:lumMod val="50000"/>
                  </a:schemeClr>
                </a:solidFill>
                <a:cs typeface="Arial" charset="0"/>
              </a:rPr>
              <a:t>scheme of events</a:t>
            </a:r>
            <a:br>
              <a:rPr lang="en-US" i="1">
                <a:solidFill>
                  <a:schemeClr val="bg2">
                    <a:lumMod val="50000"/>
                  </a:schemeClr>
                </a:solidFill>
                <a:cs typeface="Arial" charset="0"/>
              </a:rPr>
            </a:br>
            <a:endParaRPr lang="en-US" i="1">
              <a:solidFill>
                <a:schemeClr val="bg2">
                  <a:lumMod val="50000"/>
                </a:schemeClr>
              </a:solidFill>
              <a:cs typeface="Arial" charset="0"/>
            </a:endParaRPr>
          </a:p>
        </p:txBody>
      </p:sp>
    </p:spTree>
    <p:extLst>
      <p:ext uri="{BB962C8B-B14F-4D97-AF65-F5344CB8AC3E}">
        <p14:creationId xmlns:p14="http://schemas.microsoft.com/office/powerpoint/2010/main" val="2994337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072438" cy="1600200"/>
          </a:xfrm>
        </p:spPr>
        <p:txBody>
          <a:bodyPr rtlCol="0">
            <a:normAutofit/>
          </a:bodyPr>
          <a:lstStyle/>
          <a:p>
            <a:pPr>
              <a:defRPr/>
            </a:pPr>
            <a:r>
              <a:rPr lang="en-US" dirty="0" smtClean="0">
                <a:solidFill>
                  <a:schemeClr val="bg2">
                    <a:lumMod val="50000"/>
                  </a:schemeClr>
                </a:solidFill>
              </a:rPr>
              <a:t>Biological  carcinogenesis &amp; carcinogens </a:t>
            </a:r>
            <a:endParaRPr lang="en-US" dirty="0"/>
          </a:p>
        </p:txBody>
      </p:sp>
      <p:sp>
        <p:nvSpPr>
          <p:cNvPr id="3" name="Content Placeholder 2"/>
          <p:cNvSpPr>
            <a:spLocks noGrp="1"/>
          </p:cNvSpPr>
          <p:nvPr>
            <p:ph idx="1"/>
          </p:nvPr>
        </p:nvSpPr>
        <p:spPr>
          <a:xfrm>
            <a:off x="1809750" y="1828800"/>
            <a:ext cx="8096250" cy="3657600"/>
          </a:xfrm>
        </p:spPr>
        <p:txBody>
          <a:bodyPr rtlCol="0">
            <a:normAutofit/>
          </a:bodyPr>
          <a:lstStyle/>
          <a:p>
            <a:pPr>
              <a:buNone/>
              <a:defRPr/>
            </a:pPr>
            <a:r>
              <a:rPr lang="en-US" b="1" dirty="0" err="1" smtClean="0">
                <a:solidFill>
                  <a:schemeClr val="bg2">
                    <a:lumMod val="50000"/>
                  </a:schemeClr>
                </a:solidFill>
              </a:rPr>
              <a:t>Oncogenic</a:t>
            </a:r>
            <a:r>
              <a:rPr lang="en-US" b="1" dirty="0" smtClean="0">
                <a:solidFill>
                  <a:schemeClr val="bg2">
                    <a:lumMod val="50000"/>
                  </a:schemeClr>
                </a:solidFill>
              </a:rPr>
              <a:t> viruses –</a:t>
            </a:r>
            <a:r>
              <a:rPr lang="en-US" dirty="0" smtClean="0">
                <a:solidFill>
                  <a:schemeClr val="bg2">
                    <a:lumMod val="50000"/>
                  </a:schemeClr>
                </a:solidFill>
              </a:rPr>
              <a:t>DNA,RNA</a:t>
            </a:r>
          </a:p>
          <a:p>
            <a:pPr>
              <a:buNone/>
              <a:defRPr/>
            </a:pPr>
            <a:r>
              <a:rPr lang="en-US" b="1" dirty="0" smtClean="0">
                <a:solidFill>
                  <a:schemeClr val="bg2">
                    <a:lumMod val="50000"/>
                  </a:schemeClr>
                </a:solidFill>
              </a:rPr>
              <a:t>Parasites- </a:t>
            </a:r>
            <a:r>
              <a:rPr lang="en-US" dirty="0" err="1" smtClean="0">
                <a:solidFill>
                  <a:schemeClr val="bg2">
                    <a:lumMod val="50000"/>
                  </a:schemeClr>
                </a:solidFill>
              </a:rPr>
              <a:t>S.haematobium</a:t>
            </a:r>
            <a:r>
              <a:rPr lang="en-US" dirty="0" smtClean="0">
                <a:solidFill>
                  <a:schemeClr val="bg2">
                    <a:lumMod val="50000"/>
                  </a:schemeClr>
                </a:solidFill>
              </a:rPr>
              <a:t>, </a:t>
            </a:r>
            <a:r>
              <a:rPr lang="en-US" dirty="0" err="1" smtClean="0">
                <a:solidFill>
                  <a:schemeClr val="bg2">
                    <a:lumMod val="50000"/>
                  </a:schemeClr>
                </a:solidFill>
              </a:rPr>
              <a:t>Clonorchis</a:t>
            </a:r>
            <a:r>
              <a:rPr lang="en-US" dirty="0" smtClean="0">
                <a:solidFill>
                  <a:schemeClr val="bg2">
                    <a:lumMod val="50000"/>
                  </a:schemeClr>
                </a:solidFill>
              </a:rPr>
              <a:t> </a:t>
            </a:r>
            <a:r>
              <a:rPr lang="en-US" dirty="0" err="1" smtClean="0">
                <a:solidFill>
                  <a:schemeClr val="bg2">
                    <a:lumMod val="50000"/>
                  </a:schemeClr>
                </a:solidFill>
              </a:rPr>
              <a:t>sinensis</a:t>
            </a:r>
            <a:endParaRPr lang="en-US" dirty="0" smtClean="0">
              <a:solidFill>
                <a:schemeClr val="bg2">
                  <a:lumMod val="50000"/>
                </a:schemeClr>
              </a:solidFill>
            </a:endParaRPr>
          </a:p>
          <a:p>
            <a:pPr>
              <a:buNone/>
              <a:defRPr/>
            </a:pPr>
            <a:r>
              <a:rPr lang="en-US" b="1" dirty="0" smtClean="0">
                <a:solidFill>
                  <a:schemeClr val="bg2">
                    <a:lumMod val="50000"/>
                  </a:schemeClr>
                </a:solidFill>
              </a:rPr>
              <a:t>Fungus-  </a:t>
            </a:r>
            <a:r>
              <a:rPr lang="en-US" dirty="0" err="1" smtClean="0">
                <a:solidFill>
                  <a:schemeClr val="bg2">
                    <a:lumMod val="50000"/>
                  </a:schemeClr>
                </a:solidFill>
              </a:rPr>
              <a:t>Aspergillus</a:t>
            </a:r>
            <a:r>
              <a:rPr lang="en-US" dirty="0" smtClean="0">
                <a:solidFill>
                  <a:schemeClr val="bg2">
                    <a:lumMod val="50000"/>
                  </a:schemeClr>
                </a:solidFill>
              </a:rPr>
              <a:t> </a:t>
            </a:r>
            <a:r>
              <a:rPr lang="en-US" dirty="0" err="1" smtClean="0">
                <a:solidFill>
                  <a:schemeClr val="bg2">
                    <a:lumMod val="50000"/>
                  </a:schemeClr>
                </a:solidFill>
              </a:rPr>
              <a:t>flavus</a:t>
            </a:r>
            <a:r>
              <a:rPr lang="en-US" dirty="0" smtClean="0">
                <a:solidFill>
                  <a:schemeClr val="bg2">
                    <a:lumMod val="50000"/>
                  </a:schemeClr>
                </a:solidFill>
              </a:rPr>
              <a:t>- </a:t>
            </a:r>
            <a:r>
              <a:rPr lang="en-US" dirty="0" err="1" smtClean="0">
                <a:solidFill>
                  <a:schemeClr val="bg2">
                    <a:lumMod val="50000"/>
                  </a:schemeClr>
                </a:solidFill>
              </a:rPr>
              <a:t>afla</a:t>
            </a:r>
            <a:r>
              <a:rPr lang="en-US" dirty="0" smtClean="0">
                <a:solidFill>
                  <a:schemeClr val="bg2">
                    <a:lumMod val="50000"/>
                  </a:schemeClr>
                </a:solidFill>
              </a:rPr>
              <a:t> toxin- HCC</a:t>
            </a:r>
          </a:p>
          <a:p>
            <a:pPr>
              <a:buNone/>
              <a:defRPr/>
            </a:pPr>
            <a:r>
              <a:rPr lang="en-US" b="1" dirty="0" smtClean="0">
                <a:solidFill>
                  <a:schemeClr val="bg2">
                    <a:lumMod val="50000"/>
                  </a:schemeClr>
                </a:solidFill>
              </a:rPr>
              <a:t>Bacteria</a:t>
            </a:r>
            <a:r>
              <a:rPr lang="en-US" b="1" dirty="0">
                <a:solidFill>
                  <a:schemeClr val="bg2">
                    <a:lumMod val="50000"/>
                  </a:schemeClr>
                </a:solidFill>
              </a:rPr>
              <a:t>-  </a:t>
            </a:r>
            <a:r>
              <a:rPr lang="en-US" dirty="0" err="1" smtClean="0">
                <a:solidFill>
                  <a:schemeClr val="bg2">
                    <a:lumMod val="50000"/>
                  </a:schemeClr>
                </a:solidFill>
              </a:rPr>
              <a:t>Helicobactor</a:t>
            </a:r>
            <a:r>
              <a:rPr lang="en-US" dirty="0" smtClean="0">
                <a:solidFill>
                  <a:schemeClr val="bg2">
                    <a:lumMod val="50000"/>
                  </a:schemeClr>
                </a:solidFill>
              </a:rPr>
              <a:t> pylori </a:t>
            </a:r>
          </a:p>
          <a:p>
            <a:pPr>
              <a:defRPr/>
            </a:pPr>
            <a:endParaRPr lang="en-US" dirty="0"/>
          </a:p>
        </p:txBody>
      </p:sp>
    </p:spTree>
    <p:extLst>
      <p:ext uri="{BB962C8B-B14F-4D97-AF65-F5344CB8AC3E}">
        <p14:creationId xmlns:p14="http://schemas.microsoft.com/office/powerpoint/2010/main" val="39402119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09800" y="285750"/>
            <a:ext cx="6870700" cy="839788"/>
          </a:xfrm>
        </p:spPr>
        <p:txBody>
          <a:bodyPr rtlCol="0">
            <a:normAutofit/>
          </a:bodyPr>
          <a:lstStyle/>
          <a:p>
            <a:pPr>
              <a:defRPr/>
            </a:pPr>
            <a:r>
              <a:rPr lang="en-US" i="1" dirty="0" err="1" smtClean="0">
                <a:solidFill>
                  <a:schemeClr val="bg2">
                    <a:lumMod val="50000"/>
                  </a:schemeClr>
                </a:solidFill>
              </a:rPr>
              <a:t>Oncogenic</a:t>
            </a:r>
            <a:r>
              <a:rPr lang="en-US" i="1" dirty="0" smtClean="0">
                <a:solidFill>
                  <a:schemeClr val="bg2">
                    <a:lumMod val="50000"/>
                  </a:schemeClr>
                </a:solidFill>
              </a:rPr>
              <a:t> viruses</a:t>
            </a:r>
            <a:r>
              <a:rPr lang="en-US" dirty="0" smtClean="0">
                <a:solidFill>
                  <a:schemeClr val="bg2">
                    <a:lumMod val="50000"/>
                  </a:schemeClr>
                </a:solidFill>
              </a:rPr>
              <a:t> </a:t>
            </a:r>
          </a:p>
        </p:txBody>
      </p:sp>
      <p:sp>
        <p:nvSpPr>
          <p:cNvPr id="62467" name="Rectangle 3"/>
          <p:cNvSpPr>
            <a:spLocks noGrp="1" noChangeArrowheads="1"/>
          </p:cNvSpPr>
          <p:nvPr>
            <p:ph idx="1"/>
          </p:nvPr>
        </p:nvSpPr>
        <p:spPr>
          <a:xfrm>
            <a:off x="1992313" y="1357314"/>
            <a:ext cx="8278812" cy="4129087"/>
          </a:xfrm>
        </p:spPr>
        <p:txBody>
          <a:bodyPr rtlCol="0">
            <a:normAutofit/>
          </a:bodyPr>
          <a:lstStyle/>
          <a:p>
            <a:pPr>
              <a:buNone/>
              <a:defRPr/>
            </a:pPr>
            <a:r>
              <a:rPr lang="en-US" dirty="0" smtClean="0">
                <a:solidFill>
                  <a:schemeClr val="bg2">
                    <a:lumMod val="50000"/>
                  </a:schemeClr>
                </a:solidFill>
              </a:rPr>
              <a:t>-</a:t>
            </a:r>
            <a:r>
              <a:rPr lang="en-US" dirty="0" err="1" smtClean="0">
                <a:solidFill>
                  <a:schemeClr val="bg2">
                    <a:lumMod val="50000"/>
                  </a:schemeClr>
                </a:solidFill>
              </a:rPr>
              <a:t>Oncogenic</a:t>
            </a:r>
            <a:r>
              <a:rPr lang="en-US" dirty="0" smtClean="0">
                <a:solidFill>
                  <a:schemeClr val="bg2">
                    <a:lumMod val="50000"/>
                  </a:schemeClr>
                </a:solidFill>
              </a:rPr>
              <a:t> DNA virus  </a:t>
            </a:r>
          </a:p>
          <a:p>
            <a:pPr>
              <a:buNone/>
              <a:defRPr/>
            </a:pPr>
            <a:r>
              <a:rPr lang="en-US" dirty="0" smtClean="0">
                <a:solidFill>
                  <a:schemeClr val="bg2">
                    <a:lumMod val="50000"/>
                  </a:schemeClr>
                </a:solidFill>
              </a:rPr>
              <a:t>          - Human </a:t>
            </a:r>
            <a:r>
              <a:rPr lang="en-US" dirty="0" err="1" smtClean="0">
                <a:solidFill>
                  <a:schemeClr val="bg2">
                    <a:lumMod val="50000"/>
                  </a:schemeClr>
                </a:solidFill>
              </a:rPr>
              <a:t>Papillomavirus</a:t>
            </a:r>
            <a:r>
              <a:rPr lang="en-US" dirty="0" smtClean="0">
                <a:solidFill>
                  <a:schemeClr val="bg2">
                    <a:lumMod val="50000"/>
                  </a:schemeClr>
                </a:solidFill>
              </a:rPr>
              <a:t>  </a:t>
            </a:r>
          </a:p>
          <a:p>
            <a:pPr>
              <a:buNone/>
              <a:defRPr/>
            </a:pPr>
            <a:r>
              <a:rPr lang="en-US" dirty="0" smtClean="0">
                <a:solidFill>
                  <a:schemeClr val="bg2">
                    <a:lumMod val="50000"/>
                  </a:schemeClr>
                </a:solidFill>
              </a:rPr>
              <a:t>          - Human Herpes virus- KSHV,HHV-8</a:t>
            </a:r>
          </a:p>
          <a:p>
            <a:pPr>
              <a:buNone/>
              <a:defRPr/>
            </a:pPr>
            <a:r>
              <a:rPr lang="en-US" dirty="0" smtClean="0">
                <a:solidFill>
                  <a:schemeClr val="bg2">
                    <a:lumMod val="50000"/>
                  </a:schemeClr>
                </a:solidFill>
              </a:rPr>
              <a:t>          - Epstein- Barr virus</a:t>
            </a:r>
          </a:p>
          <a:p>
            <a:pPr>
              <a:buNone/>
              <a:defRPr/>
            </a:pPr>
            <a:r>
              <a:rPr lang="en-US" dirty="0" smtClean="0">
                <a:solidFill>
                  <a:schemeClr val="bg2">
                    <a:lumMod val="50000"/>
                  </a:schemeClr>
                </a:solidFill>
              </a:rPr>
              <a:t>          - Hepatitis B virus</a:t>
            </a:r>
          </a:p>
          <a:p>
            <a:pPr>
              <a:buNone/>
              <a:defRPr/>
            </a:pPr>
            <a:r>
              <a:rPr lang="en-US" dirty="0" smtClean="0">
                <a:solidFill>
                  <a:schemeClr val="bg2">
                    <a:lumMod val="50000"/>
                  </a:schemeClr>
                </a:solidFill>
              </a:rPr>
              <a:t>-</a:t>
            </a:r>
            <a:r>
              <a:rPr lang="en-US" dirty="0" err="1" smtClean="0">
                <a:solidFill>
                  <a:schemeClr val="bg2">
                    <a:lumMod val="50000"/>
                  </a:schemeClr>
                </a:solidFill>
              </a:rPr>
              <a:t>Oncogenic</a:t>
            </a:r>
            <a:r>
              <a:rPr lang="en-US" dirty="0" smtClean="0">
                <a:solidFill>
                  <a:schemeClr val="bg2">
                    <a:lumMod val="50000"/>
                  </a:schemeClr>
                </a:solidFill>
              </a:rPr>
              <a:t> RNA viruses ;    </a:t>
            </a:r>
          </a:p>
          <a:p>
            <a:pPr>
              <a:buNone/>
              <a:defRPr/>
            </a:pPr>
            <a:r>
              <a:rPr lang="en-US" dirty="0" smtClean="0">
                <a:solidFill>
                  <a:schemeClr val="bg2">
                    <a:lumMod val="50000"/>
                  </a:schemeClr>
                </a:solidFill>
              </a:rPr>
              <a:t>     - Human T- cell   Leukemia virus Type1</a:t>
            </a:r>
          </a:p>
          <a:p>
            <a:pPr>
              <a:buNone/>
              <a:defRPr/>
            </a:pPr>
            <a:r>
              <a:rPr lang="en-US" dirty="0" smtClean="0">
                <a:solidFill>
                  <a:schemeClr val="bg2">
                    <a:lumMod val="50000"/>
                  </a:schemeClr>
                </a:solidFill>
              </a:rPr>
              <a:t>     -        - Hepatitis C virus.</a:t>
            </a:r>
          </a:p>
          <a:p>
            <a:pPr>
              <a:buNone/>
              <a:defRPr/>
            </a:pPr>
            <a:endParaRPr lang="en-US" dirty="0" smtClean="0">
              <a:solidFill>
                <a:schemeClr val="bg2">
                  <a:lumMod val="50000"/>
                </a:schemeClr>
              </a:solidFill>
            </a:endParaRPr>
          </a:p>
        </p:txBody>
      </p:sp>
    </p:spTree>
    <p:extLst>
      <p:ext uri="{BB962C8B-B14F-4D97-AF65-F5344CB8AC3E}">
        <p14:creationId xmlns:p14="http://schemas.microsoft.com/office/powerpoint/2010/main" val="2380775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990600"/>
          </a:xfrm>
        </p:spPr>
        <p:txBody>
          <a:bodyPr rtlCol="0">
            <a:normAutofit/>
          </a:bodyPr>
          <a:lstStyle/>
          <a:p>
            <a:pPr>
              <a:defRPr/>
            </a:pPr>
            <a:r>
              <a:rPr lang="en-US" sz="4000" dirty="0">
                <a:solidFill>
                  <a:schemeClr val="bg2">
                    <a:lumMod val="50000"/>
                  </a:schemeClr>
                </a:solidFill>
                <a:latin typeface="+mn-lt"/>
              </a:rPr>
              <a:t>DNA viral </a:t>
            </a:r>
            <a:r>
              <a:rPr lang="en-US" sz="4000" dirty="0" err="1">
                <a:solidFill>
                  <a:schemeClr val="bg2">
                    <a:lumMod val="50000"/>
                  </a:schemeClr>
                </a:solidFill>
                <a:latin typeface="+mn-lt"/>
              </a:rPr>
              <a:t>oncogenesis</a:t>
            </a:r>
            <a:r>
              <a:rPr lang="en-US" sz="4000" dirty="0">
                <a:solidFill>
                  <a:schemeClr val="bg2">
                    <a:lumMod val="50000"/>
                  </a:schemeClr>
                </a:solidFill>
                <a:latin typeface="+mn-lt"/>
              </a:rPr>
              <a:t>:</a:t>
            </a:r>
          </a:p>
        </p:txBody>
      </p:sp>
      <p:sp>
        <p:nvSpPr>
          <p:cNvPr id="3" name="Content Placeholder 2"/>
          <p:cNvSpPr>
            <a:spLocks noGrp="1"/>
          </p:cNvSpPr>
          <p:nvPr>
            <p:ph idx="1"/>
          </p:nvPr>
        </p:nvSpPr>
        <p:spPr>
          <a:xfrm>
            <a:off x="2209800" y="1357314"/>
            <a:ext cx="7696200" cy="4129087"/>
          </a:xfrm>
        </p:spPr>
        <p:txBody>
          <a:bodyPr rtlCol="0">
            <a:normAutofit/>
          </a:bodyPr>
          <a:lstStyle/>
          <a:p>
            <a:pPr>
              <a:buNone/>
              <a:defRPr/>
            </a:pPr>
            <a:r>
              <a:rPr lang="en-US" dirty="0">
                <a:solidFill>
                  <a:schemeClr val="bg2">
                    <a:lumMod val="50000"/>
                  </a:schemeClr>
                </a:solidFill>
              </a:rPr>
              <a:t>Host cells infected by DNA </a:t>
            </a:r>
            <a:r>
              <a:rPr lang="en-US" dirty="0" err="1">
                <a:solidFill>
                  <a:schemeClr val="bg2">
                    <a:lumMod val="50000"/>
                  </a:schemeClr>
                </a:solidFill>
              </a:rPr>
              <a:t>oncogenic</a:t>
            </a:r>
            <a:r>
              <a:rPr lang="en-US" dirty="0">
                <a:solidFill>
                  <a:schemeClr val="bg2">
                    <a:lumMod val="50000"/>
                  </a:schemeClr>
                </a:solidFill>
              </a:rPr>
              <a:t> viruses undergoes: </a:t>
            </a:r>
          </a:p>
          <a:p>
            <a:pPr>
              <a:defRPr/>
            </a:pPr>
            <a:r>
              <a:rPr lang="en-US" b="1" dirty="0">
                <a:solidFill>
                  <a:schemeClr val="bg2">
                    <a:lumMod val="50000"/>
                  </a:schemeClr>
                </a:solidFill>
              </a:rPr>
              <a:t>Replication.</a:t>
            </a:r>
          </a:p>
          <a:p>
            <a:pPr>
              <a:buNone/>
              <a:defRPr/>
            </a:pPr>
            <a:r>
              <a:rPr lang="en-US" dirty="0">
                <a:solidFill>
                  <a:schemeClr val="bg2">
                    <a:lumMod val="50000"/>
                  </a:schemeClr>
                </a:solidFill>
              </a:rPr>
              <a:t> V replicate in host cell             </a:t>
            </a:r>
            <a:r>
              <a:rPr lang="en-US" dirty="0" err="1">
                <a:solidFill>
                  <a:schemeClr val="bg2">
                    <a:lumMod val="50000"/>
                  </a:schemeClr>
                </a:solidFill>
              </a:rPr>
              <a:t>lysis</a:t>
            </a:r>
            <a:r>
              <a:rPr lang="en-US" dirty="0">
                <a:solidFill>
                  <a:schemeClr val="bg2">
                    <a:lumMod val="50000"/>
                  </a:schemeClr>
                </a:solidFill>
              </a:rPr>
              <a:t> of the infected cell &amp;  release of </a:t>
            </a:r>
            <a:r>
              <a:rPr lang="en-US" dirty="0" err="1">
                <a:solidFill>
                  <a:schemeClr val="bg2">
                    <a:lumMod val="50000"/>
                  </a:schemeClr>
                </a:solidFill>
              </a:rPr>
              <a:t>virions</a:t>
            </a:r>
            <a:endParaRPr lang="en-US" dirty="0">
              <a:solidFill>
                <a:schemeClr val="bg2">
                  <a:lumMod val="50000"/>
                </a:schemeClr>
              </a:solidFill>
            </a:endParaRPr>
          </a:p>
          <a:p>
            <a:pPr>
              <a:defRPr/>
            </a:pPr>
            <a:r>
              <a:rPr lang="en-US" b="1" dirty="0">
                <a:solidFill>
                  <a:schemeClr val="bg2">
                    <a:lumMod val="50000"/>
                  </a:schemeClr>
                </a:solidFill>
              </a:rPr>
              <a:t>Integration.</a:t>
            </a:r>
          </a:p>
          <a:p>
            <a:pPr>
              <a:buNone/>
              <a:defRPr/>
            </a:pPr>
            <a:r>
              <a:rPr lang="en-US" b="1" dirty="0">
                <a:solidFill>
                  <a:schemeClr val="bg2">
                    <a:lumMod val="50000"/>
                  </a:schemeClr>
                </a:solidFill>
              </a:rPr>
              <a:t>     </a:t>
            </a:r>
            <a:r>
              <a:rPr lang="en-US" dirty="0">
                <a:solidFill>
                  <a:schemeClr val="bg2">
                    <a:lumMod val="50000"/>
                  </a:schemeClr>
                </a:solidFill>
              </a:rPr>
              <a:t>The viral DNA may integrate into the host cell DNA            mutation                     </a:t>
            </a:r>
            <a:r>
              <a:rPr lang="en-US" dirty="0" err="1">
                <a:solidFill>
                  <a:schemeClr val="bg2">
                    <a:lumMod val="50000"/>
                  </a:schemeClr>
                </a:solidFill>
              </a:rPr>
              <a:t>neoplastic</a:t>
            </a:r>
            <a:r>
              <a:rPr lang="en-US" dirty="0">
                <a:solidFill>
                  <a:schemeClr val="bg2">
                    <a:lumMod val="50000"/>
                  </a:schemeClr>
                </a:solidFill>
              </a:rPr>
              <a:t> transformation of the host cell  </a:t>
            </a:r>
          </a:p>
        </p:txBody>
      </p:sp>
      <p:sp>
        <p:nvSpPr>
          <p:cNvPr id="4" name="Right Arrow 3"/>
          <p:cNvSpPr/>
          <p:nvPr/>
        </p:nvSpPr>
        <p:spPr>
          <a:xfrm>
            <a:off x="5881688" y="3071814"/>
            <a:ext cx="785812"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ight Arrow 4"/>
          <p:cNvSpPr/>
          <p:nvPr/>
        </p:nvSpPr>
        <p:spPr>
          <a:xfrm>
            <a:off x="3595689" y="4929189"/>
            <a:ext cx="642937"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Arrow 5"/>
          <p:cNvSpPr/>
          <p:nvPr/>
        </p:nvSpPr>
        <p:spPr>
          <a:xfrm>
            <a:off x="5953126" y="4929189"/>
            <a:ext cx="1357313" cy="714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95701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704850"/>
          </a:xfrm>
        </p:spPr>
        <p:txBody>
          <a:bodyPr rtlCol="0">
            <a:normAutofit/>
          </a:bodyPr>
          <a:lstStyle/>
          <a:p>
            <a:pPr>
              <a:defRPr/>
            </a:pPr>
            <a:r>
              <a:rPr lang="en-US" sz="3600" b="1" dirty="0">
                <a:solidFill>
                  <a:schemeClr val="bg2">
                    <a:lumMod val="50000"/>
                  </a:schemeClr>
                </a:solidFill>
                <a:latin typeface="+mn-lt"/>
              </a:rPr>
              <a:t>RNA viral </a:t>
            </a:r>
            <a:r>
              <a:rPr lang="en-US" sz="3600" b="1" dirty="0" err="1">
                <a:solidFill>
                  <a:schemeClr val="bg2">
                    <a:lumMod val="50000"/>
                  </a:schemeClr>
                </a:solidFill>
                <a:latin typeface="+mn-lt"/>
              </a:rPr>
              <a:t>oncogenesis</a:t>
            </a:r>
            <a:endParaRPr lang="en-US" sz="3600" b="1" dirty="0">
              <a:solidFill>
                <a:schemeClr val="bg2">
                  <a:lumMod val="50000"/>
                </a:schemeClr>
              </a:solidFill>
              <a:latin typeface="+mn-lt"/>
            </a:endParaRPr>
          </a:p>
        </p:txBody>
      </p:sp>
      <p:sp>
        <p:nvSpPr>
          <p:cNvPr id="3" name="Content Placeholder 2"/>
          <p:cNvSpPr>
            <a:spLocks noGrp="1"/>
          </p:cNvSpPr>
          <p:nvPr>
            <p:ph idx="1"/>
          </p:nvPr>
        </p:nvSpPr>
        <p:spPr>
          <a:xfrm>
            <a:off x="1524001" y="1071564"/>
            <a:ext cx="8786813" cy="4414837"/>
          </a:xfrm>
        </p:spPr>
        <p:txBody>
          <a:bodyPr rtlCol="0">
            <a:normAutofit/>
          </a:bodyPr>
          <a:lstStyle/>
          <a:p>
            <a:pPr>
              <a:buNone/>
              <a:defRPr/>
            </a:pPr>
            <a:r>
              <a:rPr lang="en-US" dirty="0">
                <a:solidFill>
                  <a:schemeClr val="bg2">
                    <a:lumMod val="50000"/>
                  </a:schemeClr>
                </a:solidFill>
              </a:rPr>
              <a:t>     </a:t>
            </a:r>
            <a:r>
              <a:rPr lang="en-US" dirty="0" smtClean="0">
                <a:solidFill>
                  <a:schemeClr val="bg2">
                    <a:lumMod val="50000"/>
                  </a:schemeClr>
                </a:solidFill>
              </a:rPr>
              <a:t>contain RNA and enzyme  RT.</a:t>
            </a:r>
          </a:p>
          <a:p>
            <a:pPr>
              <a:buNone/>
              <a:defRPr/>
            </a:pPr>
            <a:r>
              <a:rPr lang="en-US" dirty="0" smtClean="0">
                <a:solidFill>
                  <a:schemeClr val="bg2">
                    <a:lumMod val="50000"/>
                  </a:schemeClr>
                </a:solidFill>
              </a:rPr>
              <a:t>- </a:t>
            </a:r>
            <a:r>
              <a:rPr lang="en-US" dirty="0" err="1" smtClean="0">
                <a:solidFill>
                  <a:schemeClr val="bg2">
                    <a:lumMod val="50000"/>
                  </a:schemeClr>
                </a:solidFill>
              </a:rPr>
              <a:t>synthesise</a:t>
            </a:r>
            <a:r>
              <a:rPr lang="en-US" dirty="0" smtClean="0">
                <a:solidFill>
                  <a:schemeClr val="bg2">
                    <a:lumMod val="50000"/>
                  </a:schemeClr>
                </a:solidFill>
              </a:rPr>
              <a:t> a single strand of matching viral DNA</a:t>
            </a:r>
          </a:p>
          <a:p>
            <a:pPr>
              <a:buNone/>
              <a:defRPr/>
            </a:pPr>
            <a:r>
              <a:rPr lang="en-US" dirty="0" smtClean="0">
                <a:solidFill>
                  <a:schemeClr val="bg2">
                    <a:lumMod val="50000"/>
                  </a:schemeClr>
                </a:solidFill>
              </a:rPr>
              <a:t>-The single strand then copied</a:t>
            </a:r>
            <a:r>
              <a:rPr lang="en-US" dirty="0" smtClean="0"/>
              <a:t>  </a:t>
            </a:r>
            <a:r>
              <a:rPr lang="en-US" dirty="0" smtClean="0">
                <a:solidFill>
                  <a:schemeClr val="bg2">
                    <a:lumMod val="50000"/>
                  </a:schemeClr>
                </a:solidFill>
              </a:rPr>
              <a:t>to form DNA-PROVIRUS</a:t>
            </a:r>
          </a:p>
          <a:p>
            <a:pPr>
              <a:buNone/>
              <a:defRPr/>
            </a:pPr>
            <a:r>
              <a:rPr lang="en-US" dirty="0" smtClean="0">
                <a:solidFill>
                  <a:schemeClr val="bg2">
                    <a:lumMod val="50000"/>
                  </a:schemeClr>
                </a:solidFill>
              </a:rPr>
              <a:t> –  provirus -  integrated into the DNA of the host genome and induce mutation transform the cell into </a:t>
            </a:r>
            <a:r>
              <a:rPr lang="en-US" dirty="0" err="1" smtClean="0">
                <a:solidFill>
                  <a:schemeClr val="bg2">
                    <a:lumMod val="50000"/>
                  </a:schemeClr>
                </a:solidFill>
              </a:rPr>
              <a:t>neoplastic</a:t>
            </a:r>
            <a:r>
              <a:rPr lang="en-US" dirty="0" smtClean="0">
                <a:solidFill>
                  <a:schemeClr val="bg2">
                    <a:lumMod val="50000"/>
                  </a:schemeClr>
                </a:solidFill>
              </a:rPr>
              <a:t> cell.</a:t>
            </a:r>
          </a:p>
          <a:p>
            <a:pPr>
              <a:buNone/>
              <a:defRPr/>
            </a:pPr>
            <a:r>
              <a:rPr lang="en-US" dirty="0" smtClean="0">
                <a:solidFill>
                  <a:schemeClr val="bg2">
                    <a:lumMod val="50000"/>
                  </a:schemeClr>
                </a:solidFill>
              </a:rPr>
              <a:t> –Viral replication begins after integration of the provirus into host cell genome</a:t>
            </a:r>
          </a:p>
          <a:p>
            <a:pPr>
              <a:buNone/>
              <a:defRPr/>
            </a:pPr>
            <a:r>
              <a:rPr lang="en-US" dirty="0" smtClean="0">
                <a:solidFill>
                  <a:schemeClr val="bg2">
                    <a:lumMod val="50000"/>
                  </a:schemeClr>
                </a:solidFill>
              </a:rPr>
              <a:t> </a:t>
            </a:r>
          </a:p>
          <a:p>
            <a:pPr>
              <a:buNone/>
              <a:defRPr/>
            </a:pPr>
            <a:r>
              <a:rPr lang="en-US" dirty="0">
                <a:solidFill>
                  <a:schemeClr val="bg2">
                    <a:lumMod val="50000"/>
                  </a:schemeClr>
                </a:solidFill>
              </a:rPr>
              <a:t> </a:t>
            </a:r>
          </a:p>
        </p:txBody>
      </p:sp>
    </p:spTree>
    <p:extLst>
      <p:ext uri="{BB962C8B-B14F-4D97-AF65-F5344CB8AC3E}">
        <p14:creationId xmlns:p14="http://schemas.microsoft.com/office/powerpoint/2010/main" val="371898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81188" y="142876"/>
            <a:ext cx="8286750" cy="6500813"/>
          </a:xfrm>
          <a:noFill/>
        </p:spPr>
      </p:pic>
    </p:spTree>
    <p:extLst>
      <p:ext uri="{BB962C8B-B14F-4D97-AF65-F5344CB8AC3E}">
        <p14:creationId xmlns:p14="http://schemas.microsoft.com/office/powerpoint/2010/main" val="34256576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rtlCol="0">
            <a:normAutofit/>
          </a:bodyPr>
          <a:lstStyle/>
          <a:p>
            <a:pPr>
              <a:defRPr/>
            </a:pPr>
            <a:r>
              <a:rPr lang="en-US" sz="3200" b="1" dirty="0">
                <a:solidFill>
                  <a:schemeClr val="bg2">
                    <a:lumMod val="50000"/>
                  </a:schemeClr>
                </a:solidFill>
              </a:rPr>
              <a:t>PHYSICAL CARCINOGENS</a:t>
            </a:r>
          </a:p>
        </p:txBody>
      </p:sp>
      <p:sp>
        <p:nvSpPr>
          <p:cNvPr id="157699" name="Rectangle 3"/>
          <p:cNvSpPr>
            <a:spLocks noGrp="1" noChangeArrowheads="1"/>
          </p:cNvSpPr>
          <p:nvPr>
            <p:ph idx="1"/>
          </p:nvPr>
        </p:nvSpPr>
        <p:spPr/>
        <p:txBody>
          <a:bodyPr rtlCol="0">
            <a:normAutofit/>
          </a:bodyPr>
          <a:lstStyle/>
          <a:p>
            <a:pPr>
              <a:defRPr/>
            </a:pPr>
            <a:endParaRPr lang="en-US" dirty="0" smtClean="0">
              <a:solidFill>
                <a:schemeClr val="bg2">
                  <a:lumMod val="50000"/>
                </a:schemeClr>
              </a:solidFill>
            </a:endParaRPr>
          </a:p>
          <a:p>
            <a:pPr>
              <a:defRPr/>
            </a:pPr>
            <a:r>
              <a:rPr lang="en-US" dirty="0" smtClean="0">
                <a:solidFill>
                  <a:schemeClr val="bg2">
                    <a:lumMod val="50000"/>
                  </a:schemeClr>
                </a:solidFill>
              </a:rPr>
              <a:t>Radiations</a:t>
            </a:r>
          </a:p>
          <a:p>
            <a:pPr>
              <a:defRPr/>
            </a:pPr>
            <a:r>
              <a:rPr lang="en-US" dirty="0" smtClean="0">
                <a:solidFill>
                  <a:schemeClr val="bg2">
                    <a:lumMod val="50000"/>
                  </a:schemeClr>
                </a:solidFill>
              </a:rPr>
              <a:t>Non Radiating Substances </a:t>
            </a:r>
          </a:p>
        </p:txBody>
      </p:sp>
    </p:spTree>
    <p:extLst>
      <p:ext uri="{BB962C8B-B14F-4D97-AF65-F5344CB8AC3E}">
        <p14:creationId xmlns:p14="http://schemas.microsoft.com/office/powerpoint/2010/main" val="9287693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09800" y="152401"/>
            <a:ext cx="7958138" cy="919163"/>
          </a:xfrm>
        </p:spPr>
        <p:txBody>
          <a:bodyPr rtlCol="0">
            <a:normAutofit/>
          </a:bodyPr>
          <a:lstStyle/>
          <a:p>
            <a:pPr>
              <a:defRPr/>
            </a:pPr>
            <a:r>
              <a:rPr lang="en-US" sz="3600" dirty="0">
                <a:solidFill>
                  <a:schemeClr val="bg2">
                    <a:lumMod val="50000"/>
                  </a:schemeClr>
                </a:solidFill>
              </a:rPr>
              <a:t>RADIATION CARCINOGENESIS</a:t>
            </a:r>
          </a:p>
        </p:txBody>
      </p:sp>
      <p:sp>
        <p:nvSpPr>
          <p:cNvPr id="113667" name="Rectangle 3"/>
          <p:cNvSpPr>
            <a:spLocks noGrp="1" noChangeArrowheads="1"/>
          </p:cNvSpPr>
          <p:nvPr>
            <p:ph idx="1"/>
          </p:nvPr>
        </p:nvSpPr>
        <p:spPr>
          <a:xfrm>
            <a:off x="2095500" y="1571626"/>
            <a:ext cx="8286750" cy="5072063"/>
          </a:xfrm>
        </p:spPr>
        <p:txBody>
          <a:bodyPr rtlCol="0">
            <a:normAutofit/>
          </a:bodyPr>
          <a:lstStyle/>
          <a:p>
            <a:pPr>
              <a:buNone/>
              <a:defRPr/>
            </a:pPr>
            <a:r>
              <a:rPr lang="en-US" b="1" dirty="0">
                <a:solidFill>
                  <a:schemeClr val="bg2">
                    <a:lumMod val="50000"/>
                  </a:schemeClr>
                </a:solidFill>
              </a:rPr>
              <a:t>NON IONIZING RADIATIONS </a:t>
            </a:r>
          </a:p>
          <a:p>
            <a:pPr>
              <a:buNone/>
              <a:defRPr/>
            </a:pPr>
            <a:r>
              <a:rPr lang="en-US" b="1" dirty="0">
                <a:solidFill>
                  <a:schemeClr val="bg2">
                    <a:lumMod val="50000"/>
                  </a:schemeClr>
                </a:solidFill>
              </a:rPr>
              <a:t>IONIZING RADIATIONS</a:t>
            </a:r>
          </a:p>
          <a:p>
            <a:pPr>
              <a:buNone/>
              <a:defRPr/>
            </a:pPr>
            <a:r>
              <a:rPr lang="en-US" i="1" dirty="0">
                <a:solidFill>
                  <a:schemeClr val="bg2">
                    <a:lumMod val="50000"/>
                  </a:schemeClr>
                </a:solidFill>
              </a:rPr>
              <a:t> </a:t>
            </a:r>
          </a:p>
          <a:p>
            <a:pPr>
              <a:buNone/>
              <a:defRPr/>
            </a:pPr>
            <a:r>
              <a:rPr lang="en-US" i="1" dirty="0">
                <a:solidFill>
                  <a:schemeClr val="bg2">
                    <a:lumMod val="50000"/>
                  </a:schemeClr>
                </a:solidFill>
              </a:rPr>
              <a:t>               </a:t>
            </a:r>
            <a:endParaRPr lang="en-US" sz="2000" dirty="0">
              <a:solidFill>
                <a:schemeClr val="bg2">
                  <a:lumMod val="50000"/>
                </a:schemeClr>
              </a:solidFill>
            </a:endParaRPr>
          </a:p>
          <a:p>
            <a:pPr>
              <a:lnSpc>
                <a:spcPct val="80000"/>
              </a:lnSpc>
              <a:defRPr/>
            </a:pPr>
            <a:endParaRPr lang="en-US" sz="2000" dirty="0">
              <a:solidFill>
                <a:schemeClr val="bg2">
                  <a:lumMod val="50000"/>
                </a:schemeClr>
              </a:solidFill>
            </a:endParaRPr>
          </a:p>
        </p:txBody>
      </p:sp>
    </p:spTree>
    <p:extLst>
      <p:ext uri="{BB962C8B-B14F-4D97-AF65-F5344CB8AC3E}">
        <p14:creationId xmlns:p14="http://schemas.microsoft.com/office/powerpoint/2010/main" val="33847373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a:solidFill>
                  <a:schemeClr val="bg2">
                    <a:lumMod val="50000"/>
                  </a:schemeClr>
                </a:solidFill>
              </a:rPr>
              <a:t>NON IONIZING RADIATIONS </a:t>
            </a:r>
            <a:br>
              <a:rPr lang="en-US" b="1" dirty="0">
                <a:solidFill>
                  <a:schemeClr val="bg2">
                    <a:lumMod val="50000"/>
                  </a:schemeClr>
                </a:solidFill>
              </a:rPr>
            </a:br>
            <a:r>
              <a:rPr lang="en-US" i="1" dirty="0" smtClean="0">
                <a:solidFill>
                  <a:schemeClr val="bg2">
                    <a:lumMod val="50000"/>
                  </a:schemeClr>
                </a:solidFill>
              </a:rPr>
              <a:t>UV rays</a:t>
            </a:r>
            <a:endParaRPr lang="en-US" dirty="0"/>
          </a:p>
        </p:txBody>
      </p:sp>
      <p:sp>
        <p:nvSpPr>
          <p:cNvPr id="3" name="Content Placeholder 2"/>
          <p:cNvSpPr>
            <a:spLocks noGrp="1"/>
          </p:cNvSpPr>
          <p:nvPr>
            <p:ph idx="1"/>
          </p:nvPr>
        </p:nvSpPr>
        <p:spPr>
          <a:xfrm>
            <a:off x="2209800" y="2286001"/>
            <a:ext cx="7696200" cy="4143375"/>
          </a:xfrm>
        </p:spPr>
        <p:txBody>
          <a:bodyPr rtlCol="0">
            <a:normAutofit/>
          </a:bodyPr>
          <a:lstStyle/>
          <a:p>
            <a:pPr marL="514350" indent="-514350">
              <a:lnSpc>
                <a:spcPct val="80000"/>
              </a:lnSpc>
              <a:buFontTx/>
              <a:buAutoNum type="arabicParenR"/>
              <a:defRPr/>
            </a:pPr>
            <a:r>
              <a:rPr lang="en-US" dirty="0" smtClean="0">
                <a:solidFill>
                  <a:schemeClr val="bg2">
                    <a:lumMod val="50000"/>
                  </a:schemeClr>
                </a:solidFill>
              </a:rPr>
              <a:t>DNA –</a:t>
            </a:r>
            <a:r>
              <a:rPr lang="en-US" dirty="0" err="1" smtClean="0">
                <a:solidFill>
                  <a:schemeClr val="bg2">
                    <a:lumMod val="50000"/>
                  </a:schemeClr>
                </a:solidFill>
              </a:rPr>
              <a:t>pyrimidine</a:t>
            </a:r>
            <a:r>
              <a:rPr lang="en-US" dirty="0" smtClean="0">
                <a:solidFill>
                  <a:schemeClr val="bg2">
                    <a:lumMod val="50000"/>
                  </a:schemeClr>
                </a:solidFill>
              </a:rPr>
              <a:t>  </a:t>
            </a:r>
            <a:r>
              <a:rPr lang="en-US" dirty="0" err="1" smtClean="0">
                <a:solidFill>
                  <a:schemeClr val="bg2">
                    <a:lumMod val="50000"/>
                  </a:schemeClr>
                </a:solidFill>
              </a:rPr>
              <a:t>dimer</a:t>
            </a:r>
            <a:r>
              <a:rPr lang="en-US" dirty="0" smtClean="0">
                <a:solidFill>
                  <a:schemeClr val="bg2">
                    <a:lumMod val="50000"/>
                  </a:schemeClr>
                </a:solidFill>
              </a:rPr>
              <a:t> formation </a:t>
            </a:r>
          </a:p>
          <a:p>
            <a:pPr marL="514350" indent="-514350">
              <a:lnSpc>
                <a:spcPct val="80000"/>
              </a:lnSpc>
              <a:buFontTx/>
              <a:buAutoNum type="arabicParenR"/>
              <a:defRPr/>
            </a:pPr>
            <a:r>
              <a:rPr lang="en-US" dirty="0" smtClean="0">
                <a:solidFill>
                  <a:schemeClr val="bg2">
                    <a:lumMod val="50000"/>
                  </a:schemeClr>
                </a:solidFill>
              </a:rPr>
              <a:t>DNA protein cross linking,</a:t>
            </a:r>
          </a:p>
          <a:p>
            <a:pPr>
              <a:lnSpc>
                <a:spcPct val="80000"/>
              </a:lnSpc>
              <a:buNone/>
              <a:defRPr/>
            </a:pPr>
            <a:r>
              <a:rPr lang="en-US" dirty="0" smtClean="0">
                <a:solidFill>
                  <a:schemeClr val="bg2">
                    <a:lumMod val="50000"/>
                  </a:schemeClr>
                </a:solidFill>
              </a:rPr>
              <a:t>2)inactivation of enzymes</a:t>
            </a:r>
          </a:p>
          <a:p>
            <a:pPr>
              <a:lnSpc>
                <a:spcPct val="80000"/>
              </a:lnSpc>
              <a:buNone/>
              <a:defRPr/>
            </a:pPr>
            <a:r>
              <a:rPr lang="en-US" dirty="0" smtClean="0">
                <a:solidFill>
                  <a:schemeClr val="bg2">
                    <a:lumMod val="50000"/>
                  </a:schemeClr>
                </a:solidFill>
              </a:rPr>
              <a:t>3)induction of mutations </a:t>
            </a:r>
          </a:p>
          <a:p>
            <a:pPr>
              <a:lnSpc>
                <a:spcPct val="80000"/>
              </a:lnSpc>
              <a:buNone/>
              <a:defRPr/>
            </a:pPr>
            <a:r>
              <a:rPr lang="en-US" dirty="0" smtClean="0">
                <a:solidFill>
                  <a:schemeClr val="bg2">
                    <a:lumMod val="50000"/>
                  </a:schemeClr>
                </a:solidFill>
              </a:rPr>
              <a:t>4)in sufficient dosage, death of cells</a:t>
            </a:r>
          </a:p>
          <a:p>
            <a:pPr>
              <a:defRPr/>
            </a:pPr>
            <a:endParaRPr lang="en-US" dirty="0"/>
          </a:p>
        </p:txBody>
      </p:sp>
    </p:spTree>
    <p:extLst>
      <p:ext uri="{BB962C8B-B14F-4D97-AF65-F5344CB8AC3E}">
        <p14:creationId xmlns:p14="http://schemas.microsoft.com/office/powerpoint/2010/main" val="13514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solidFill>
                  <a:srgbClr val="0070C0"/>
                </a:solidFill>
              </a:rPr>
              <a:t>Special types of tumour </a:t>
            </a:r>
          </a:p>
        </p:txBody>
      </p:sp>
      <p:sp>
        <p:nvSpPr>
          <p:cNvPr id="12291" name="Content Placeholder 2"/>
          <p:cNvSpPr>
            <a:spLocks noGrp="1"/>
          </p:cNvSpPr>
          <p:nvPr>
            <p:ph idx="1"/>
          </p:nvPr>
        </p:nvSpPr>
        <p:spPr/>
        <p:txBody>
          <a:bodyPr/>
          <a:lstStyle/>
          <a:p>
            <a:r>
              <a:rPr lang="en-US" smtClean="0">
                <a:solidFill>
                  <a:srgbClr val="0070C0"/>
                </a:solidFill>
              </a:rPr>
              <a:t>Teratomas</a:t>
            </a:r>
          </a:p>
          <a:p>
            <a:r>
              <a:rPr lang="en-US" smtClean="0">
                <a:solidFill>
                  <a:srgbClr val="0070C0"/>
                </a:solidFill>
              </a:rPr>
              <a:t>Mixed tumour</a:t>
            </a:r>
          </a:p>
          <a:p>
            <a:r>
              <a:rPr lang="en-US" smtClean="0">
                <a:solidFill>
                  <a:srgbClr val="0070C0"/>
                </a:solidFill>
              </a:rPr>
              <a:t>Blastomas</a:t>
            </a:r>
          </a:p>
          <a:p>
            <a:r>
              <a:rPr lang="en-US" smtClean="0">
                <a:solidFill>
                  <a:srgbClr val="0070C0"/>
                </a:solidFill>
              </a:rPr>
              <a:t>Hamartoma</a:t>
            </a:r>
          </a:p>
          <a:p>
            <a:r>
              <a:rPr lang="en-US" smtClean="0">
                <a:solidFill>
                  <a:srgbClr val="0070C0"/>
                </a:solidFill>
              </a:rPr>
              <a:t>choristoma</a:t>
            </a:r>
          </a:p>
        </p:txBody>
      </p:sp>
    </p:spTree>
    <p:extLst>
      <p:ext uri="{BB962C8B-B14F-4D97-AF65-F5344CB8AC3E}">
        <p14:creationId xmlns:p14="http://schemas.microsoft.com/office/powerpoint/2010/main" val="13001319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dirty="0" smtClean="0">
                <a:solidFill>
                  <a:schemeClr val="bg2">
                    <a:lumMod val="50000"/>
                  </a:schemeClr>
                </a:solidFill>
              </a:rPr>
              <a:t>Ionizing Radiation</a:t>
            </a:r>
            <a:endParaRPr lang="en-US" dirty="0"/>
          </a:p>
        </p:txBody>
      </p:sp>
      <p:sp>
        <p:nvSpPr>
          <p:cNvPr id="3" name="Content Placeholder 2"/>
          <p:cNvSpPr>
            <a:spLocks noGrp="1"/>
          </p:cNvSpPr>
          <p:nvPr>
            <p:ph idx="1"/>
          </p:nvPr>
        </p:nvSpPr>
        <p:spPr/>
        <p:txBody>
          <a:bodyPr rtlCol="0">
            <a:normAutofit/>
          </a:bodyPr>
          <a:lstStyle/>
          <a:p>
            <a:pPr>
              <a:defRPr/>
            </a:pPr>
            <a:r>
              <a:rPr lang="en-US" b="1" dirty="0" smtClean="0">
                <a:solidFill>
                  <a:schemeClr val="bg2">
                    <a:lumMod val="50000"/>
                  </a:schemeClr>
                </a:solidFill>
              </a:rPr>
              <a:t>Electromagnetic-</a:t>
            </a:r>
          </a:p>
          <a:p>
            <a:pPr>
              <a:buNone/>
              <a:defRPr/>
            </a:pPr>
            <a:r>
              <a:rPr lang="en-US" b="1" dirty="0" smtClean="0">
                <a:solidFill>
                  <a:schemeClr val="bg2">
                    <a:lumMod val="50000"/>
                  </a:schemeClr>
                </a:solidFill>
              </a:rPr>
              <a:t>            </a:t>
            </a:r>
            <a:r>
              <a:rPr lang="en-US" dirty="0" smtClean="0">
                <a:solidFill>
                  <a:schemeClr val="bg2">
                    <a:lumMod val="50000"/>
                  </a:schemeClr>
                </a:solidFill>
              </a:rPr>
              <a:t>x-rays, </a:t>
            </a:r>
            <a:r>
              <a:rPr lang="el-GR" dirty="0" smtClean="0">
                <a:solidFill>
                  <a:schemeClr val="bg2">
                    <a:lumMod val="50000"/>
                  </a:schemeClr>
                </a:solidFill>
                <a:latin typeface="MingLiU" pitchFamily="49" charset="-120"/>
                <a:ea typeface="MingLiU" pitchFamily="49" charset="-120"/>
              </a:rPr>
              <a:t>γ</a:t>
            </a:r>
            <a:r>
              <a:rPr lang="en-US" dirty="0" smtClean="0">
                <a:solidFill>
                  <a:schemeClr val="bg2">
                    <a:lumMod val="50000"/>
                  </a:schemeClr>
                </a:solidFill>
                <a:latin typeface="MingLiU" pitchFamily="49" charset="-120"/>
                <a:ea typeface="MingLiU" pitchFamily="49" charset="-120"/>
              </a:rPr>
              <a:t>-</a:t>
            </a:r>
            <a:r>
              <a:rPr lang="en-US" dirty="0" smtClean="0">
                <a:solidFill>
                  <a:schemeClr val="bg2">
                    <a:lumMod val="50000"/>
                  </a:schemeClr>
                </a:solidFill>
              </a:rPr>
              <a:t>rays</a:t>
            </a:r>
          </a:p>
          <a:p>
            <a:pPr>
              <a:defRPr/>
            </a:pPr>
            <a:r>
              <a:rPr lang="en-US" b="1" dirty="0" smtClean="0">
                <a:solidFill>
                  <a:schemeClr val="bg2">
                    <a:lumMod val="50000"/>
                  </a:schemeClr>
                </a:solidFill>
              </a:rPr>
              <a:t>Particulates- </a:t>
            </a:r>
          </a:p>
          <a:p>
            <a:pPr>
              <a:buNone/>
              <a:defRPr/>
            </a:pPr>
            <a:r>
              <a:rPr lang="en-US" b="1" dirty="0" smtClean="0">
                <a:solidFill>
                  <a:schemeClr val="bg2">
                    <a:lumMod val="50000"/>
                  </a:schemeClr>
                </a:solidFill>
              </a:rPr>
              <a:t>      </a:t>
            </a:r>
            <a:r>
              <a:rPr lang="el-GR" dirty="0" smtClean="0">
                <a:solidFill>
                  <a:schemeClr val="bg2">
                    <a:lumMod val="50000"/>
                  </a:schemeClr>
                </a:solidFill>
                <a:latin typeface="Dotum" pitchFamily="34" charset="-127"/>
                <a:ea typeface="Dotum" pitchFamily="34" charset="-127"/>
              </a:rPr>
              <a:t>α</a:t>
            </a:r>
            <a:r>
              <a:rPr lang="en-US" dirty="0" smtClean="0">
                <a:solidFill>
                  <a:schemeClr val="bg2">
                    <a:lumMod val="50000"/>
                  </a:schemeClr>
                </a:solidFill>
              </a:rPr>
              <a:t> particles, </a:t>
            </a:r>
            <a:r>
              <a:rPr lang="el-GR" dirty="0" smtClean="0">
                <a:solidFill>
                  <a:schemeClr val="bg2">
                    <a:lumMod val="50000"/>
                  </a:schemeClr>
                </a:solidFill>
              </a:rPr>
              <a:t>β</a:t>
            </a:r>
            <a:r>
              <a:rPr lang="en-US" dirty="0" smtClean="0">
                <a:solidFill>
                  <a:schemeClr val="bg2">
                    <a:lumMod val="50000"/>
                  </a:schemeClr>
                </a:solidFill>
              </a:rPr>
              <a:t> particles, protons, neutrons</a:t>
            </a:r>
          </a:p>
          <a:p>
            <a:pPr>
              <a:defRPr/>
            </a:pPr>
            <a:endParaRPr lang="en-US" dirty="0"/>
          </a:p>
        </p:txBody>
      </p:sp>
    </p:spTree>
    <p:extLst>
      <p:ext uri="{BB962C8B-B14F-4D97-AF65-F5344CB8AC3E}">
        <p14:creationId xmlns:p14="http://schemas.microsoft.com/office/powerpoint/2010/main" val="32426784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idx="1"/>
          </p:nvPr>
        </p:nvSpPr>
        <p:spPr>
          <a:xfrm>
            <a:off x="2208213" y="333375"/>
            <a:ext cx="7696200" cy="5759450"/>
          </a:xfrm>
        </p:spPr>
        <p:txBody>
          <a:bodyPr rtlCol="0">
            <a:normAutofit/>
          </a:bodyPr>
          <a:lstStyle/>
          <a:p>
            <a:pPr>
              <a:defRPr/>
            </a:pPr>
            <a:r>
              <a:rPr lang="en-US" dirty="0" smtClean="0">
                <a:solidFill>
                  <a:schemeClr val="bg2">
                    <a:lumMod val="50000"/>
                  </a:schemeClr>
                </a:solidFill>
              </a:rPr>
              <a:t>DNA is the target</a:t>
            </a:r>
          </a:p>
          <a:p>
            <a:pPr>
              <a:defRPr/>
            </a:pPr>
            <a:r>
              <a:rPr lang="en-US" dirty="0" smtClean="0">
                <a:solidFill>
                  <a:schemeClr val="bg2">
                    <a:lumMod val="50000"/>
                  </a:schemeClr>
                </a:solidFill>
              </a:rPr>
              <a:t>Rapidly dividing cells ,in G</a:t>
            </a:r>
            <a:r>
              <a:rPr lang="en-US" sz="2000" dirty="0">
                <a:solidFill>
                  <a:schemeClr val="bg2">
                    <a:lumMod val="50000"/>
                  </a:schemeClr>
                </a:solidFill>
              </a:rPr>
              <a:t>2</a:t>
            </a:r>
            <a:r>
              <a:rPr lang="en-US" dirty="0" smtClean="0">
                <a:solidFill>
                  <a:schemeClr val="bg2">
                    <a:lumMod val="50000"/>
                  </a:schemeClr>
                </a:solidFill>
              </a:rPr>
              <a:t> phase</a:t>
            </a:r>
          </a:p>
          <a:p>
            <a:pPr>
              <a:defRPr/>
            </a:pPr>
            <a:r>
              <a:rPr lang="en-US" dirty="0" err="1" smtClean="0">
                <a:solidFill>
                  <a:schemeClr val="bg2">
                    <a:lumMod val="50000"/>
                  </a:schemeClr>
                </a:solidFill>
              </a:rPr>
              <a:t>Radiolytic</a:t>
            </a:r>
            <a:r>
              <a:rPr lang="en-US" dirty="0" smtClean="0">
                <a:solidFill>
                  <a:schemeClr val="bg2">
                    <a:lumMod val="50000"/>
                  </a:schemeClr>
                </a:solidFill>
              </a:rPr>
              <a:t> cleavage of H</a:t>
            </a:r>
            <a:r>
              <a:rPr lang="en-US" sz="2000" dirty="0">
                <a:solidFill>
                  <a:schemeClr val="bg2">
                    <a:lumMod val="50000"/>
                  </a:schemeClr>
                </a:solidFill>
              </a:rPr>
              <a:t>2</a:t>
            </a:r>
            <a:r>
              <a:rPr lang="en-US" dirty="0" smtClean="0">
                <a:solidFill>
                  <a:schemeClr val="bg2">
                    <a:lumMod val="50000"/>
                  </a:schemeClr>
                </a:solidFill>
              </a:rPr>
              <a:t>O-produces O</a:t>
            </a:r>
            <a:r>
              <a:rPr lang="en-US" sz="2000" dirty="0">
                <a:solidFill>
                  <a:schemeClr val="bg2">
                    <a:lumMod val="50000"/>
                  </a:schemeClr>
                </a:solidFill>
              </a:rPr>
              <a:t>2 </a:t>
            </a:r>
            <a:r>
              <a:rPr lang="en-US" dirty="0" smtClean="0">
                <a:solidFill>
                  <a:schemeClr val="bg2">
                    <a:lumMod val="50000"/>
                  </a:schemeClr>
                </a:solidFill>
              </a:rPr>
              <a:t>derived free </a:t>
            </a:r>
            <a:r>
              <a:rPr lang="en-US" dirty="0" err="1" smtClean="0">
                <a:solidFill>
                  <a:schemeClr val="bg2">
                    <a:lumMod val="50000"/>
                  </a:schemeClr>
                </a:solidFill>
              </a:rPr>
              <a:t>radicles</a:t>
            </a:r>
            <a:endParaRPr lang="en-US" dirty="0" smtClean="0">
              <a:solidFill>
                <a:schemeClr val="bg2">
                  <a:lumMod val="50000"/>
                </a:schemeClr>
              </a:solidFill>
            </a:endParaRPr>
          </a:p>
          <a:p>
            <a:pPr>
              <a:buNone/>
              <a:defRPr/>
            </a:pPr>
            <a:r>
              <a:rPr lang="en-US" dirty="0" smtClean="0">
                <a:solidFill>
                  <a:schemeClr val="bg2">
                    <a:lumMod val="50000"/>
                  </a:schemeClr>
                </a:solidFill>
              </a:rPr>
              <a:t>Action :</a:t>
            </a:r>
          </a:p>
          <a:p>
            <a:pPr>
              <a:defRPr/>
            </a:pPr>
            <a:r>
              <a:rPr lang="en-US" dirty="0" smtClean="0">
                <a:solidFill>
                  <a:schemeClr val="bg2">
                    <a:lumMod val="50000"/>
                  </a:schemeClr>
                </a:solidFill>
              </a:rPr>
              <a:t>DNA protein cross linking</a:t>
            </a:r>
          </a:p>
          <a:p>
            <a:pPr>
              <a:defRPr/>
            </a:pPr>
            <a:r>
              <a:rPr lang="en-US" dirty="0" smtClean="0">
                <a:solidFill>
                  <a:schemeClr val="bg2">
                    <a:lumMod val="50000"/>
                  </a:schemeClr>
                </a:solidFill>
              </a:rPr>
              <a:t>Oxidation &amp; degradation of bases</a:t>
            </a:r>
          </a:p>
          <a:p>
            <a:pPr>
              <a:defRPr/>
            </a:pPr>
            <a:r>
              <a:rPr lang="en-US" dirty="0" smtClean="0">
                <a:solidFill>
                  <a:schemeClr val="bg2">
                    <a:lumMod val="50000"/>
                  </a:schemeClr>
                </a:solidFill>
              </a:rPr>
              <a:t>Cleavage of sugar –phosphate bonds</a:t>
            </a:r>
          </a:p>
          <a:p>
            <a:pPr>
              <a:defRPr/>
            </a:pPr>
            <a:r>
              <a:rPr lang="en-US" dirty="0" smtClean="0">
                <a:solidFill>
                  <a:schemeClr val="bg2">
                    <a:lumMod val="50000"/>
                  </a:schemeClr>
                </a:solidFill>
              </a:rPr>
              <a:t>Single or double stranded DNA brake</a:t>
            </a:r>
            <a:endParaRPr lang="en-US" sz="2000" dirty="0">
              <a:solidFill>
                <a:schemeClr val="bg2">
                  <a:lumMod val="50000"/>
                </a:schemeClr>
              </a:solidFill>
            </a:endParaRPr>
          </a:p>
        </p:txBody>
      </p:sp>
    </p:spTree>
    <p:extLst>
      <p:ext uri="{BB962C8B-B14F-4D97-AF65-F5344CB8AC3E}">
        <p14:creationId xmlns:p14="http://schemas.microsoft.com/office/powerpoint/2010/main" val="23445765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2800" b="1" u="sng" dirty="0">
                <a:solidFill>
                  <a:schemeClr val="bg2">
                    <a:lumMod val="75000"/>
                  </a:schemeClr>
                </a:solidFill>
              </a:rPr>
              <a:t>MOLECULAR BASIS OF CANCER</a:t>
            </a:r>
            <a:r>
              <a:rPr lang="en-US" sz="4000" dirty="0"/>
              <a:t/>
            </a:r>
            <a:br>
              <a:rPr lang="en-US" sz="4000" dirty="0"/>
            </a:br>
            <a:endParaRPr lang="en-US" dirty="0"/>
          </a:p>
        </p:txBody>
      </p:sp>
      <p:sp>
        <p:nvSpPr>
          <p:cNvPr id="3" name="Content Placeholder 2"/>
          <p:cNvSpPr>
            <a:spLocks noGrp="1"/>
          </p:cNvSpPr>
          <p:nvPr>
            <p:ph idx="1"/>
          </p:nvPr>
        </p:nvSpPr>
        <p:spPr>
          <a:xfrm>
            <a:off x="1666876" y="1571626"/>
            <a:ext cx="9001125" cy="5286375"/>
          </a:xfrm>
        </p:spPr>
        <p:txBody>
          <a:bodyPr rtlCol="0">
            <a:normAutofit/>
          </a:bodyPr>
          <a:lstStyle/>
          <a:p>
            <a:pPr>
              <a:buNone/>
              <a:defRPr/>
            </a:pPr>
            <a:r>
              <a:rPr lang="en-US" i="1" dirty="0" smtClean="0">
                <a:solidFill>
                  <a:schemeClr val="bg2">
                    <a:lumMod val="75000"/>
                  </a:schemeClr>
                </a:solidFill>
              </a:rPr>
              <a:t>Nonlethal genetic damage lies at the heart of carcinogenesis.</a:t>
            </a:r>
          </a:p>
          <a:p>
            <a:pPr>
              <a:buNone/>
              <a:defRPr/>
            </a:pPr>
            <a:r>
              <a:rPr lang="en-US" b="1" i="1" u="sng" dirty="0" smtClean="0">
                <a:solidFill>
                  <a:schemeClr val="bg2">
                    <a:lumMod val="75000"/>
                  </a:schemeClr>
                </a:solidFill>
              </a:rPr>
              <a:t>Four classes of normal regulatory genes</a:t>
            </a:r>
          </a:p>
          <a:p>
            <a:pPr>
              <a:buNone/>
              <a:defRPr/>
            </a:pPr>
            <a:r>
              <a:rPr lang="en-US" i="1" dirty="0" smtClean="0">
                <a:solidFill>
                  <a:schemeClr val="bg2">
                    <a:lumMod val="75000"/>
                  </a:schemeClr>
                </a:solidFill>
              </a:rPr>
              <a:t>-growth-promoting proto-</a:t>
            </a:r>
            <a:r>
              <a:rPr lang="en-US" i="1" dirty="0" err="1" smtClean="0">
                <a:solidFill>
                  <a:schemeClr val="bg2">
                    <a:lumMod val="75000"/>
                  </a:schemeClr>
                </a:solidFill>
              </a:rPr>
              <a:t>oncogenes</a:t>
            </a:r>
            <a:r>
              <a:rPr lang="en-US" i="1" dirty="0" smtClean="0">
                <a:solidFill>
                  <a:schemeClr val="bg2">
                    <a:lumMod val="75000"/>
                  </a:schemeClr>
                </a:solidFill>
              </a:rPr>
              <a:t>, </a:t>
            </a:r>
          </a:p>
          <a:p>
            <a:pPr>
              <a:buNone/>
              <a:defRPr/>
            </a:pPr>
            <a:r>
              <a:rPr lang="en-US" i="1" dirty="0" smtClean="0">
                <a:solidFill>
                  <a:schemeClr val="bg2">
                    <a:lumMod val="75000"/>
                  </a:schemeClr>
                </a:solidFill>
              </a:rPr>
              <a:t>-growth-inhibiting tumor</a:t>
            </a:r>
            <a:r>
              <a:rPr lang="en-US" dirty="0" smtClean="0">
                <a:solidFill>
                  <a:schemeClr val="bg2">
                    <a:lumMod val="75000"/>
                  </a:schemeClr>
                </a:solidFill>
              </a:rPr>
              <a:t> </a:t>
            </a:r>
            <a:r>
              <a:rPr lang="en-US" i="1" dirty="0" smtClean="0">
                <a:solidFill>
                  <a:schemeClr val="bg2">
                    <a:lumMod val="75000"/>
                  </a:schemeClr>
                </a:solidFill>
              </a:rPr>
              <a:t>suppressor genes,</a:t>
            </a:r>
          </a:p>
          <a:p>
            <a:pPr>
              <a:buFontTx/>
              <a:buChar char="-"/>
              <a:defRPr/>
            </a:pPr>
            <a:r>
              <a:rPr lang="en-US" i="1" dirty="0" smtClean="0">
                <a:solidFill>
                  <a:schemeClr val="bg2">
                    <a:lumMod val="75000"/>
                  </a:schemeClr>
                </a:solidFill>
              </a:rPr>
              <a:t>genes that regulate programmed cell death (i.e., apoptosis), </a:t>
            </a:r>
          </a:p>
          <a:p>
            <a:pPr>
              <a:buFontTx/>
              <a:buChar char="-"/>
              <a:defRPr/>
            </a:pPr>
            <a:r>
              <a:rPr lang="en-US" i="1" dirty="0" smtClean="0">
                <a:solidFill>
                  <a:schemeClr val="bg2">
                    <a:lumMod val="75000"/>
                  </a:schemeClr>
                </a:solidFill>
              </a:rPr>
              <a:t>       </a:t>
            </a:r>
            <a:r>
              <a:rPr lang="en-US" i="1" dirty="0" smtClean="0">
                <a:solidFill>
                  <a:srgbClr val="00B0F0"/>
                </a:solidFill>
              </a:rPr>
              <a:t>genes</a:t>
            </a:r>
            <a:r>
              <a:rPr lang="en-US" i="1" dirty="0" smtClean="0">
                <a:solidFill>
                  <a:schemeClr val="bg2">
                    <a:lumMod val="75000"/>
                  </a:schemeClr>
                </a:solidFill>
              </a:rPr>
              <a:t> involved in DNA repair</a:t>
            </a:r>
          </a:p>
          <a:p>
            <a:pPr>
              <a:buFontTx/>
              <a:buChar char="-"/>
              <a:defRPr/>
            </a:pPr>
            <a:r>
              <a:rPr lang="en-US" dirty="0" smtClean="0">
                <a:solidFill>
                  <a:schemeClr val="bg2">
                    <a:lumMod val="75000"/>
                  </a:schemeClr>
                </a:solidFill>
              </a:rPr>
              <a:t>are the principal targets of genetic damage.</a:t>
            </a:r>
            <a:endParaRPr lang="en-US" dirty="0">
              <a:solidFill>
                <a:schemeClr val="bg2">
                  <a:lumMod val="75000"/>
                </a:schemeClr>
              </a:solidFill>
            </a:endParaRPr>
          </a:p>
        </p:txBody>
      </p:sp>
    </p:spTree>
    <p:extLst>
      <p:ext uri="{BB962C8B-B14F-4D97-AF65-F5344CB8AC3E}">
        <p14:creationId xmlns:p14="http://schemas.microsoft.com/office/powerpoint/2010/main" val="36198364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4" y="428626"/>
            <a:ext cx="8167687" cy="5057775"/>
          </a:xfrm>
        </p:spPr>
        <p:txBody>
          <a:bodyPr rtlCol="0">
            <a:normAutofit/>
          </a:bodyPr>
          <a:lstStyle/>
          <a:p>
            <a:pPr>
              <a:buNone/>
              <a:defRPr/>
            </a:pPr>
            <a:r>
              <a:rPr lang="en-US" b="1" dirty="0">
                <a:solidFill>
                  <a:schemeClr val="bg2">
                    <a:lumMod val="75000"/>
                  </a:schemeClr>
                </a:solidFill>
              </a:rPr>
              <a:t>Seven fundamental changes in cell physiology</a:t>
            </a:r>
          </a:p>
          <a:p>
            <a:pPr>
              <a:buNone/>
              <a:defRPr/>
            </a:pPr>
            <a:endParaRPr lang="en-US" dirty="0">
              <a:solidFill>
                <a:schemeClr val="bg2">
                  <a:lumMod val="75000"/>
                </a:schemeClr>
              </a:solidFill>
            </a:endParaRPr>
          </a:p>
          <a:p>
            <a:pPr>
              <a:defRPr/>
            </a:pPr>
            <a:r>
              <a:rPr lang="en-US" dirty="0">
                <a:solidFill>
                  <a:schemeClr val="bg2">
                    <a:lumMod val="75000"/>
                  </a:schemeClr>
                </a:solidFill>
              </a:rPr>
              <a:t>Self-sufficiency in growth signals </a:t>
            </a:r>
          </a:p>
          <a:p>
            <a:pPr>
              <a:defRPr/>
            </a:pPr>
            <a:r>
              <a:rPr lang="en-US" dirty="0">
                <a:solidFill>
                  <a:schemeClr val="bg2">
                    <a:lumMod val="75000"/>
                  </a:schemeClr>
                </a:solidFill>
              </a:rPr>
              <a:t>Insensitivity to growth-inhibitory signals </a:t>
            </a:r>
          </a:p>
          <a:p>
            <a:pPr>
              <a:defRPr/>
            </a:pPr>
            <a:r>
              <a:rPr lang="en-US" dirty="0">
                <a:solidFill>
                  <a:schemeClr val="bg2">
                    <a:lumMod val="75000"/>
                  </a:schemeClr>
                </a:solidFill>
              </a:rPr>
              <a:t>Evasion of apoptosis </a:t>
            </a:r>
          </a:p>
          <a:p>
            <a:pPr>
              <a:defRPr/>
            </a:pPr>
            <a:r>
              <a:rPr lang="en-US" dirty="0">
                <a:solidFill>
                  <a:schemeClr val="bg2">
                    <a:lumMod val="75000"/>
                  </a:schemeClr>
                </a:solidFill>
              </a:rPr>
              <a:t>Limitless </a:t>
            </a:r>
            <a:r>
              <a:rPr lang="en-US" dirty="0" err="1">
                <a:solidFill>
                  <a:schemeClr val="bg2">
                    <a:lumMod val="75000"/>
                  </a:schemeClr>
                </a:solidFill>
              </a:rPr>
              <a:t>replicative</a:t>
            </a:r>
            <a:r>
              <a:rPr lang="en-US" dirty="0">
                <a:solidFill>
                  <a:schemeClr val="bg2">
                    <a:lumMod val="75000"/>
                  </a:schemeClr>
                </a:solidFill>
              </a:rPr>
              <a:t> potential.</a:t>
            </a:r>
          </a:p>
          <a:p>
            <a:pPr>
              <a:defRPr/>
            </a:pPr>
            <a:r>
              <a:rPr lang="en-US" dirty="0">
                <a:solidFill>
                  <a:schemeClr val="bg2">
                    <a:lumMod val="75000"/>
                  </a:schemeClr>
                </a:solidFill>
              </a:rPr>
              <a:t>Development of sustained angiogenesis </a:t>
            </a:r>
          </a:p>
          <a:p>
            <a:pPr>
              <a:defRPr/>
            </a:pPr>
            <a:r>
              <a:rPr lang="en-US" dirty="0">
                <a:solidFill>
                  <a:schemeClr val="bg2">
                    <a:lumMod val="75000"/>
                  </a:schemeClr>
                </a:solidFill>
              </a:rPr>
              <a:t>Ability to invade and metastasize </a:t>
            </a:r>
          </a:p>
          <a:p>
            <a:pPr>
              <a:defRPr/>
            </a:pPr>
            <a:r>
              <a:rPr lang="en-US" dirty="0">
                <a:solidFill>
                  <a:schemeClr val="bg2">
                    <a:lumMod val="75000"/>
                  </a:schemeClr>
                </a:solidFill>
              </a:rPr>
              <a:t>Genomic instability resulting from defects in DNA repair </a:t>
            </a:r>
          </a:p>
          <a:p>
            <a:pPr>
              <a:buNone/>
              <a:defRPr/>
            </a:pPr>
            <a:endParaRPr lang="en-US" dirty="0">
              <a:solidFill>
                <a:schemeClr val="bg2">
                  <a:lumMod val="75000"/>
                </a:schemeClr>
              </a:solidFill>
            </a:endParaRPr>
          </a:p>
        </p:txBody>
      </p:sp>
    </p:spTree>
    <p:extLst>
      <p:ext uri="{BB962C8B-B14F-4D97-AF65-F5344CB8AC3E}">
        <p14:creationId xmlns:p14="http://schemas.microsoft.com/office/powerpoint/2010/main" val="37048114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4" y="571500"/>
            <a:ext cx="8643937" cy="4914900"/>
          </a:xfrm>
        </p:spPr>
        <p:txBody>
          <a:bodyPr rtlCol="0">
            <a:normAutofit/>
          </a:bodyPr>
          <a:lstStyle/>
          <a:p>
            <a:pPr>
              <a:buNone/>
              <a:defRPr/>
            </a:pPr>
            <a:r>
              <a:rPr lang="en-US" b="1" dirty="0" err="1" smtClean="0">
                <a:solidFill>
                  <a:schemeClr val="bg2">
                    <a:lumMod val="75000"/>
                  </a:schemeClr>
                </a:solidFill>
              </a:rPr>
              <a:t>Oncogenes</a:t>
            </a:r>
            <a:r>
              <a:rPr lang="en-US" b="1" dirty="0" smtClean="0">
                <a:solidFill>
                  <a:schemeClr val="bg2">
                    <a:lumMod val="75000"/>
                  </a:schemeClr>
                </a:solidFill>
              </a:rPr>
              <a:t> -</a:t>
            </a:r>
          </a:p>
          <a:p>
            <a:pPr>
              <a:defRPr/>
            </a:pPr>
            <a:endParaRPr lang="en-US" i="1" dirty="0" smtClean="0">
              <a:solidFill>
                <a:schemeClr val="bg2">
                  <a:lumMod val="75000"/>
                </a:schemeClr>
              </a:solidFill>
            </a:endParaRPr>
          </a:p>
          <a:p>
            <a:pPr>
              <a:defRPr/>
            </a:pPr>
            <a:r>
              <a:rPr lang="en-US" i="1" dirty="0" smtClean="0">
                <a:solidFill>
                  <a:schemeClr val="bg2">
                    <a:lumMod val="75000"/>
                  </a:schemeClr>
                </a:solidFill>
              </a:rPr>
              <a:t>Proto-</a:t>
            </a:r>
            <a:r>
              <a:rPr lang="en-US" i="1" dirty="0" err="1" smtClean="0">
                <a:solidFill>
                  <a:schemeClr val="bg2">
                    <a:lumMod val="75000"/>
                  </a:schemeClr>
                </a:solidFill>
              </a:rPr>
              <a:t>oncogenes</a:t>
            </a:r>
            <a:r>
              <a:rPr lang="en-US" i="1" dirty="0" smtClean="0">
                <a:solidFill>
                  <a:schemeClr val="bg2">
                    <a:lumMod val="75000"/>
                  </a:schemeClr>
                </a:solidFill>
              </a:rPr>
              <a:t>:</a:t>
            </a:r>
          </a:p>
          <a:p>
            <a:pPr>
              <a:buNone/>
              <a:defRPr/>
            </a:pPr>
            <a:r>
              <a:rPr lang="en-US" i="1" dirty="0" smtClean="0">
                <a:solidFill>
                  <a:schemeClr val="bg2">
                    <a:lumMod val="75000"/>
                  </a:schemeClr>
                </a:solidFill>
              </a:rPr>
              <a:t>       </a:t>
            </a:r>
            <a:r>
              <a:rPr lang="en-US" dirty="0" smtClean="0">
                <a:solidFill>
                  <a:schemeClr val="bg2">
                    <a:lumMod val="75000"/>
                  </a:schemeClr>
                </a:solidFill>
              </a:rPr>
              <a:t> normal cellular genes whose products promote cell proliferation </a:t>
            </a:r>
          </a:p>
          <a:p>
            <a:pPr>
              <a:defRPr/>
            </a:pPr>
            <a:r>
              <a:rPr lang="en-US" i="1" dirty="0" err="1" smtClean="0">
                <a:solidFill>
                  <a:schemeClr val="bg2">
                    <a:lumMod val="75000"/>
                  </a:schemeClr>
                </a:solidFill>
              </a:rPr>
              <a:t>Oncogenes</a:t>
            </a:r>
            <a:r>
              <a:rPr lang="en-US" i="1" dirty="0" smtClean="0">
                <a:solidFill>
                  <a:schemeClr val="bg2">
                    <a:lumMod val="75000"/>
                  </a:schemeClr>
                </a:solidFill>
              </a:rPr>
              <a:t>:</a:t>
            </a:r>
          </a:p>
          <a:p>
            <a:pPr>
              <a:buNone/>
              <a:defRPr/>
            </a:pPr>
            <a:r>
              <a:rPr lang="en-US" i="1" dirty="0" smtClean="0">
                <a:solidFill>
                  <a:schemeClr val="bg2">
                    <a:lumMod val="75000"/>
                  </a:schemeClr>
                </a:solidFill>
              </a:rPr>
              <a:t>  </a:t>
            </a:r>
            <a:r>
              <a:rPr lang="en-US" dirty="0" smtClean="0">
                <a:solidFill>
                  <a:schemeClr val="bg2">
                    <a:lumMod val="75000"/>
                  </a:schemeClr>
                </a:solidFill>
              </a:rPr>
              <a:t> mutant versions of proto-</a:t>
            </a:r>
            <a:r>
              <a:rPr lang="en-US" dirty="0" err="1" smtClean="0">
                <a:solidFill>
                  <a:schemeClr val="bg2">
                    <a:lumMod val="75000"/>
                  </a:schemeClr>
                </a:solidFill>
              </a:rPr>
              <a:t>oncogenes</a:t>
            </a:r>
            <a:r>
              <a:rPr lang="en-US" dirty="0" smtClean="0">
                <a:solidFill>
                  <a:schemeClr val="bg2">
                    <a:lumMod val="75000"/>
                  </a:schemeClr>
                </a:solidFill>
              </a:rPr>
              <a:t> that function autonomously without any growth-promoting signals</a:t>
            </a:r>
            <a:endParaRPr lang="en-US" dirty="0">
              <a:solidFill>
                <a:schemeClr val="bg2">
                  <a:lumMod val="75000"/>
                </a:schemeClr>
              </a:solidFill>
            </a:endParaRPr>
          </a:p>
        </p:txBody>
      </p:sp>
    </p:spTree>
    <p:extLst>
      <p:ext uri="{BB962C8B-B14F-4D97-AF65-F5344CB8AC3E}">
        <p14:creationId xmlns:p14="http://schemas.microsoft.com/office/powerpoint/2010/main" val="7850014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6870700" cy="776288"/>
          </a:xfrm>
        </p:spPr>
        <p:txBody>
          <a:bodyPr rtlCol="0">
            <a:normAutofit/>
          </a:bodyPr>
          <a:lstStyle/>
          <a:p>
            <a:pPr>
              <a:defRPr/>
            </a:pPr>
            <a:r>
              <a:rPr lang="en-US" dirty="0" smtClean="0">
                <a:solidFill>
                  <a:schemeClr val="bg2">
                    <a:lumMod val="50000"/>
                  </a:schemeClr>
                </a:solidFill>
                <a:latin typeface="+mn-lt"/>
              </a:rPr>
              <a:t>Types of </a:t>
            </a:r>
            <a:r>
              <a:rPr lang="en-US" dirty="0" err="1" smtClean="0">
                <a:solidFill>
                  <a:schemeClr val="bg2">
                    <a:lumMod val="50000"/>
                  </a:schemeClr>
                </a:solidFill>
                <a:latin typeface="+mn-lt"/>
              </a:rPr>
              <a:t>oncogenes</a:t>
            </a:r>
            <a:r>
              <a:rPr lang="en-US" dirty="0" smtClean="0">
                <a:solidFill>
                  <a:schemeClr val="bg2">
                    <a:lumMod val="50000"/>
                  </a:schemeClr>
                </a:solidFill>
                <a:latin typeface="+mn-lt"/>
              </a:rPr>
              <a:t> </a:t>
            </a:r>
            <a:endParaRPr lang="en-US" dirty="0">
              <a:solidFill>
                <a:schemeClr val="bg2">
                  <a:lumMod val="50000"/>
                </a:schemeClr>
              </a:solidFill>
              <a:latin typeface="+mn-lt"/>
            </a:endParaRPr>
          </a:p>
        </p:txBody>
      </p:sp>
      <p:sp>
        <p:nvSpPr>
          <p:cNvPr id="3" name="Content Placeholder 2"/>
          <p:cNvSpPr>
            <a:spLocks noGrp="1"/>
          </p:cNvSpPr>
          <p:nvPr>
            <p:ph idx="1"/>
          </p:nvPr>
        </p:nvSpPr>
        <p:spPr>
          <a:xfrm>
            <a:off x="2209800" y="1285875"/>
            <a:ext cx="7696200" cy="4572000"/>
          </a:xfrm>
        </p:spPr>
        <p:txBody>
          <a:bodyPr rtlCol="0">
            <a:normAutofit/>
          </a:bodyPr>
          <a:lstStyle/>
          <a:p>
            <a:pPr>
              <a:buNone/>
              <a:defRPr/>
            </a:pPr>
            <a:r>
              <a:rPr lang="en-US" dirty="0" smtClean="0">
                <a:solidFill>
                  <a:schemeClr val="bg2">
                    <a:lumMod val="50000"/>
                  </a:schemeClr>
                </a:solidFill>
              </a:rPr>
              <a:t>Acc to their function</a:t>
            </a:r>
          </a:p>
          <a:p>
            <a:pPr>
              <a:defRPr/>
            </a:pPr>
            <a:r>
              <a:rPr lang="en-US" dirty="0" smtClean="0">
                <a:solidFill>
                  <a:schemeClr val="bg2">
                    <a:lumMod val="50000"/>
                  </a:schemeClr>
                </a:solidFill>
              </a:rPr>
              <a:t>Growth Factors </a:t>
            </a:r>
          </a:p>
          <a:p>
            <a:pPr>
              <a:defRPr/>
            </a:pPr>
            <a:r>
              <a:rPr lang="en-US" dirty="0">
                <a:solidFill>
                  <a:schemeClr val="bg2">
                    <a:lumMod val="50000"/>
                  </a:schemeClr>
                </a:solidFill>
              </a:rPr>
              <a:t>Growth </a:t>
            </a:r>
            <a:r>
              <a:rPr lang="en-US" dirty="0" smtClean="0">
                <a:solidFill>
                  <a:schemeClr val="bg2">
                    <a:lumMod val="50000"/>
                  </a:schemeClr>
                </a:solidFill>
              </a:rPr>
              <a:t>Factor receptors</a:t>
            </a:r>
            <a:endParaRPr lang="en-US" dirty="0">
              <a:solidFill>
                <a:schemeClr val="bg2">
                  <a:lumMod val="50000"/>
                </a:schemeClr>
              </a:solidFill>
            </a:endParaRPr>
          </a:p>
          <a:p>
            <a:pPr>
              <a:defRPr/>
            </a:pPr>
            <a:r>
              <a:rPr lang="en-US" dirty="0" smtClean="0">
                <a:solidFill>
                  <a:schemeClr val="bg2">
                    <a:lumMod val="50000"/>
                  </a:schemeClr>
                </a:solidFill>
              </a:rPr>
              <a:t>Signal transduction proteins</a:t>
            </a:r>
          </a:p>
          <a:p>
            <a:pPr>
              <a:defRPr/>
            </a:pPr>
            <a:r>
              <a:rPr lang="en-US" dirty="0" smtClean="0">
                <a:solidFill>
                  <a:schemeClr val="bg2">
                    <a:lumMod val="50000"/>
                  </a:schemeClr>
                </a:solidFill>
              </a:rPr>
              <a:t>Nuclear regulatory proteins</a:t>
            </a:r>
          </a:p>
          <a:p>
            <a:pPr>
              <a:defRPr/>
            </a:pPr>
            <a:r>
              <a:rPr lang="en-US" dirty="0" smtClean="0">
                <a:solidFill>
                  <a:schemeClr val="bg2">
                    <a:lumMod val="50000"/>
                  </a:schemeClr>
                </a:solidFill>
              </a:rPr>
              <a:t>Cell cycle regulators</a:t>
            </a:r>
            <a:endParaRPr lang="en-US" dirty="0">
              <a:solidFill>
                <a:schemeClr val="bg2">
                  <a:lumMod val="50000"/>
                </a:schemeClr>
              </a:solidFill>
            </a:endParaRPr>
          </a:p>
        </p:txBody>
      </p:sp>
    </p:spTree>
    <p:extLst>
      <p:ext uri="{BB962C8B-B14F-4D97-AF65-F5344CB8AC3E}">
        <p14:creationId xmlns:p14="http://schemas.microsoft.com/office/powerpoint/2010/main" val="24775155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smtClean="0"/>
          </a:p>
        </p:txBody>
      </p:sp>
      <p:graphicFrame>
        <p:nvGraphicFramePr>
          <p:cNvPr id="4" name="Content Placeholder 3"/>
          <p:cNvGraphicFramePr>
            <a:graphicFrameLocks noGrp="1"/>
          </p:cNvGraphicFramePr>
          <p:nvPr>
            <p:ph idx="1"/>
          </p:nvPr>
        </p:nvGraphicFramePr>
        <p:xfrm>
          <a:off x="1524000" y="1"/>
          <a:ext cx="9144000" cy="7248525"/>
        </p:xfrm>
        <a:graphic>
          <a:graphicData uri="http://schemas.openxmlformats.org/drawingml/2006/table">
            <a:tbl>
              <a:tblPr firstRow="1" bandRow="1">
                <a:tableStyleId>{5C22544A-7EE6-4342-B048-85BDC9FD1C3A}</a:tableStyleId>
              </a:tblPr>
              <a:tblGrid>
                <a:gridCol w="1928794"/>
                <a:gridCol w="1714512"/>
                <a:gridCol w="2143140"/>
                <a:gridCol w="3357554"/>
              </a:tblGrid>
              <a:tr h="512456">
                <a:tc>
                  <a:txBody>
                    <a:bodyPr/>
                    <a:lstStyle/>
                    <a:p>
                      <a:endParaRPr lang="en-US" sz="1800" dirty="0">
                        <a:solidFill>
                          <a:srgbClr val="00B0F0"/>
                        </a:solidFill>
                      </a:endParaRPr>
                    </a:p>
                  </a:txBody>
                  <a:tcPr marT="45717" marB="45717"/>
                </a:tc>
                <a:tc>
                  <a:txBody>
                    <a:bodyPr/>
                    <a:lstStyle/>
                    <a:p>
                      <a:r>
                        <a:rPr lang="en-US" sz="2000" dirty="0" smtClean="0">
                          <a:solidFill>
                            <a:srgbClr val="00B0F0"/>
                          </a:solidFill>
                        </a:rPr>
                        <a:t>Gene </a:t>
                      </a:r>
                      <a:endParaRPr lang="en-US" sz="2000" dirty="0">
                        <a:solidFill>
                          <a:srgbClr val="00B0F0"/>
                        </a:solidFill>
                      </a:endParaRPr>
                    </a:p>
                  </a:txBody>
                  <a:tcPr marT="45717" marB="45717"/>
                </a:tc>
                <a:tc>
                  <a:txBody>
                    <a:bodyPr/>
                    <a:lstStyle/>
                    <a:p>
                      <a:r>
                        <a:rPr lang="en-US" sz="1800" dirty="0" smtClean="0">
                          <a:solidFill>
                            <a:srgbClr val="00B0F0"/>
                          </a:solidFill>
                        </a:rPr>
                        <a:t>Action </a:t>
                      </a:r>
                      <a:endParaRPr lang="en-US" sz="1800" dirty="0">
                        <a:solidFill>
                          <a:srgbClr val="00B0F0"/>
                        </a:solidFill>
                      </a:endParaRPr>
                    </a:p>
                  </a:txBody>
                  <a:tcPr marT="45717" marB="45717"/>
                </a:tc>
                <a:tc>
                  <a:txBody>
                    <a:bodyPr/>
                    <a:lstStyle/>
                    <a:p>
                      <a:r>
                        <a:rPr lang="en-US" sz="1800" dirty="0" smtClean="0">
                          <a:solidFill>
                            <a:srgbClr val="00B0F0"/>
                          </a:solidFill>
                        </a:rPr>
                        <a:t> Cancers</a:t>
                      </a:r>
                      <a:endParaRPr lang="en-US" sz="1800" dirty="0">
                        <a:solidFill>
                          <a:srgbClr val="00B0F0"/>
                        </a:solidFill>
                      </a:endParaRPr>
                    </a:p>
                  </a:txBody>
                  <a:tcPr marT="45717" marB="45717"/>
                </a:tc>
              </a:tr>
              <a:tr h="1154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B0F0"/>
                          </a:solidFill>
                        </a:rPr>
                        <a:t>GF</a:t>
                      </a:r>
                    </a:p>
                    <a:p>
                      <a:r>
                        <a:rPr lang="en-US" sz="2400" dirty="0" smtClean="0">
                          <a:solidFill>
                            <a:srgbClr val="00B0F0"/>
                          </a:solidFill>
                        </a:rPr>
                        <a:t> PDGF-ß</a:t>
                      </a:r>
                      <a:endParaRPr lang="en-US" sz="2400" dirty="0">
                        <a:solidFill>
                          <a:srgbClr val="00B0F0"/>
                        </a:solidFill>
                      </a:endParaRPr>
                    </a:p>
                  </a:txBody>
                  <a:tcPr marT="45717" marB="45717"/>
                </a:tc>
                <a:tc>
                  <a:txBody>
                    <a:bodyPr/>
                    <a:lstStyle/>
                    <a:p>
                      <a:r>
                        <a:rPr lang="en-US" sz="2400" i="1" dirty="0" smtClean="0">
                          <a:solidFill>
                            <a:srgbClr val="00B0F0"/>
                          </a:solidFill>
                        </a:rPr>
                        <a:t>       SIS </a:t>
                      </a:r>
                      <a:endParaRPr lang="en-US" sz="2400" dirty="0">
                        <a:solidFill>
                          <a:srgbClr val="00B0F0"/>
                        </a:solidFill>
                      </a:endParaRPr>
                    </a:p>
                  </a:txBody>
                  <a:tcPr marT="45717" marB="45717"/>
                </a:tc>
                <a:tc>
                  <a:txBody>
                    <a:bodyPr/>
                    <a:lstStyle/>
                    <a:p>
                      <a:r>
                        <a:rPr lang="en-US" sz="2400" i="1" dirty="0" err="1" smtClean="0">
                          <a:solidFill>
                            <a:srgbClr val="00B0F0"/>
                          </a:solidFill>
                        </a:rPr>
                        <a:t>Overexpression</a:t>
                      </a:r>
                      <a:r>
                        <a:rPr lang="en-US" sz="2400" i="1" dirty="0" smtClean="0">
                          <a:solidFill>
                            <a:srgbClr val="00B0F0"/>
                          </a:solidFill>
                        </a:rPr>
                        <a:t> </a:t>
                      </a:r>
                      <a:endParaRPr lang="en-US" sz="2400" dirty="0">
                        <a:solidFill>
                          <a:srgbClr val="00B0F0"/>
                        </a:solidFill>
                      </a:endParaRPr>
                    </a:p>
                  </a:txBody>
                  <a:tcPr marT="45717" marB="45717"/>
                </a:tc>
                <a:tc>
                  <a:txBody>
                    <a:bodyPr/>
                    <a:lstStyle/>
                    <a:p>
                      <a:r>
                        <a:rPr lang="en-US" sz="2400" i="1" dirty="0" err="1" smtClean="0">
                          <a:solidFill>
                            <a:srgbClr val="00B0F0"/>
                          </a:solidFill>
                        </a:rPr>
                        <a:t>Astrocytome</a:t>
                      </a:r>
                      <a:r>
                        <a:rPr lang="en-US" sz="2400" i="1" dirty="0" smtClean="0">
                          <a:solidFill>
                            <a:srgbClr val="00B0F0"/>
                          </a:solidFill>
                        </a:rPr>
                        <a:t>,</a:t>
                      </a:r>
                    </a:p>
                    <a:p>
                      <a:r>
                        <a:rPr lang="en-US" sz="2400" dirty="0" err="1" smtClean="0">
                          <a:solidFill>
                            <a:srgbClr val="00B0F0"/>
                          </a:solidFill>
                        </a:rPr>
                        <a:t>Osteosarcoma</a:t>
                      </a:r>
                      <a:endParaRPr lang="en-US" sz="2400" dirty="0">
                        <a:solidFill>
                          <a:srgbClr val="00B0F0"/>
                        </a:solidFill>
                      </a:endParaRPr>
                    </a:p>
                  </a:txBody>
                  <a:tcPr marT="45717" marB="45717"/>
                </a:tc>
              </a:tr>
              <a:tr h="878532">
                <a:tc>
                  <a:txBody>
                    <a:bodyPr/>
                    <a:lstStyle/>
                    <a:p>
                      <a:r>
                        <a:rPr lang="en-US" sz="2400" b="1" i="1" dirty="0" smtClean="0">
                          <a:solidFill>
                            <a:srgbClr val="00B0F0"/>
                          </a:solidFill>
                        </a:rPr>
                        <a:t>GF</a:t>
                      </a:r>
                    </a:p>
                    <a:p>
                      <a:r>
                        <a:rPr lang="en-US" sz="2400" i="1" dirty="0" smtClean="0">
                          <a:solidFill>
                            <a:srgbClr val="00B0F0"/>
                          </a:solidFill>
                        </a:rPr>
                        <a:t>FGF </a:t>
                      </a:r>
                      <a:endParaRPr lang="en-US" sz="2400" dirty="0">
                        <a:solidFill>
                          <a:srgbClr val="00B0F0"/>
                        </a:solidFill>
                      </a:endParaRPr>
                    </a:p>
                  </a:txBody>
                  <a:tcPr marT="45717" marB="45717"/>
                </a:tc>
                <a:tc>
                  <a:txBody>
                    <a:bodyPr/>
                    <a:lstStyle/>
                    <a:p>
                      <a:r>
                        <a:rPr lang="en-US" sz="2400" i="1" dirty="0" smtClean="0">
                          <a:solidFill>
                            <a:srgbClr val="00B0F0"/>
                          </a:solidFill>
                        </a:rPr>
                        <a:t>     HST-1 </a:t>
                      </a:r>
                      <a:endParaRPr lang="en-US" sz="2400" dirty="0">
                        <a:solidFill>
                          <a:srgbClr val="00B0F0"/>
                        </a:solidFill>
                      </a:endParaRPr>
                    </a:p>
                  </a:txBody>
                  <a:tcPr marT="45717" marB="45717"/>
                </a:tc>
                <a:tc>
                  <a:txBody>
                    <a:bodyPr/>
                    <a:lstStyle/>
                    <a:p>
                      <a:r>
                        <a:rPr lang="en-US" sz="2400" i="1" dirty="0" err="1" smtClean="0">
                          <a:solidFill>
                            <a:srgbClr val="00B0F0"/>
                          </a:solidFill>
                        </a:rPr>
                        <a:t>Overexpression</a:t>
                      </a:r>
                      <a:r>
                        <a:rPr lang="en-US" sz="2400" i="1" dirty="0" smtClean="0">
                          <a:solidFill>
                            <a:srgbClr val="00B0F0"/>
                          </a:solidFill>
                        </a:rPr>
                        <a:t> </a:t>
                      </a:r>
                      <a:endParaRPr lang="en-US" sz="2400" dirty="0">
                        <a:solidFill>
                          <a:srgbClr val="00B0F0"/>
                        </a:solidFill>
                      </a:endParaRPr>
                    </a:p>
                  </a:txBody>
                  <a:tcPr marT="45717" marB="45717"/>
                </a:tc>
                <a:tc>
                  <a:txBody>
                    <a:bodyPr/>
                    <a:lstStyle/>
                    <a:p>
                      <a:r>
                        <a:rPr lang="en-US" sz="2400" i="1" dirty="0" smtClean="0">
                          <a:solidFill>
                            <a:srgbClr val="00B0F0"/>
                          </a:solidFill>
                        </a:rPr>
                        <a:t>Stomach cancer</a:t>
                      </a:r>
                      <a:endParaRPr lang="en-US" sz="2400" dirty="0">
                        <a:solidFill>
                          <a:srgbClr val="00B0F0"/>
                        </a:solidFill>
                      </a:endParaRPr>
                    </a:p>
                  </a:txBody>
                  <a:tcPr marT="45717" marB="45717"/>
                </a:tc>
              </a:tr>
              <a:tr h="878532">
                <a:tc>
                  <a:txBody>
                    <a:bodyPr/>
                    <a:lstStyle/>
                    <a:p>
                      <a:r>
                        <a:rPr lang="en-US" sz="2400" b="1" i="1" dirty="0" smtClean="0">
                          <a:solidFill>
                            <a:srgbClr val="00B0F0"/>
                          </a:solidFill>
                        </a:rPr>
                        <a:t>GF</a:t>
                      </a:r>
                    </a:p>
                    <a:p>
                      <a:r>
                        <a:rPr lang="en-US" sz="2400" i="1" dirty="0" smtClean="0">
                          <a:solidFill>
                            <a:srgbClr val="00B0F0"/>
                          </a:solidFill>
                        </a:rPr>
                        <a:t>FGF </a:t>
                      </a:r>
                      <a:endParaRPr lang="en-US" sz="2400" dirty="0">
                        <a:solidFill>
                          <a:srgbClr val="00B0F0"/>
                        </a:solidFill>
                      </a:endParaRPr>
                    </a:p>
                  </a:txBody>
                  <a:tcPr marT="45717" marB="45717"/>
                </a:tc>
                <a:tc>
                  <a:txBody>
                    <a:bodyPr/>
                    <a:lstStyle/>
                    <a:p>
                      <a:r>
                        <a:rPr lang="en-US" sz="2400" i="1" dirty="0" smtClean="0">
                          <a:solidFill>
                            <a:srgbClr val="00B0F0"/>
                          </a:solidFill>
                        </a:rPr>
                        <a:t>INT-2 </a:t>
                      </a:r>
                      <a:endParaRPr lang="en-US" sz="2400" dirty="0">
                        <a:solidFill>
                          <a:srgbClr val="00B0F0"/>
                        </a:solidFill>
                      </a:endParaRPr>
                    </a:p>
                  </a:txBody>
                  <a:tcPr marT="45717" marB="45717"/>
                </a:tc>
                <a:tc>
                  <a:txBody>
                    <a:bodyPr/>
                    <a:lstStyle/>
                    <a:p>
                      <a:r>
                        <a:rPr lang="en-US" sz="2400" i="1" dirty="0" smtClean="0">
                          <a:solidFill>
                            <a:srgbClr val="00B0F0"/>
                          </a:solidFill>
                        </a:rPr>
                        <a:t>Amplification</a:t>
                      </a:r>
                      <a:endParaRPr lang="en-US" sz="2400" dirty="0">
                        <a:solidFill>
                          <a:srgbClr val="00B0F0"/>
                        </a:solidFill>
                      </a:endParaRPr>
                    </a:p>
                  </a:txBody>
                  <a:tcPr marT="45717" marB="45717"/>
                </a:tc>
                <a:tc>
                  <a:txBody>
                    <a:bodyPr/>
                    <a:lstStyle/>
                    <a:p>
                      <a:r>
                        <a:rPr lang="en-US" sz="2400" i="1" dirty="0" smtClean="0">
                          <a:solidFill>
                            <a:srgbClr val="00B0F0"/>
                          </a:solidFill>
                        </a:rPr>
                        <a:t>Bladder , </a:t>
                      </a:r>
                      <a:r>
                        <a:rPr lang="en-US" sz="2400" dirty="0" smtClean="0">
                          <a:solidFill>
                            <a:srgbClr val="00B0F0"/>
                          </a:solidFill>
                        </a:rPr>
                        <a:t>Breast </a:t>
                      </a:r>
                      <a:r>
                        <a:rPr lang="en-US" sz="2400" dirty="0" err="1" smtClean="0">
                          <a:solidFill>
                            <a:srgbClr val="00B0F0"/>
                          </a:solidFill>
                        </a:rPr>
                        <a:t>CA,melanoma</a:t>
                      </a:r>
                      <a:endParaRPr lang="en-US" sz="2400" dirty="0">
                        <a:solidFill>
                          <a:srgbClr val="00B0F0"/>
                        </a:solidFill>
                      </a:endParaRPr>
                    </a:p>
                  </a:txBody>
                  <a:tcPr marT="45717" marB="45717"/>
                </a:tc>
              </a:tr>
              <a:tr h="878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smtClean="0">
                          <a:solidFill>
                            <a:srgbClr val="00B0F0"/>
                          </a:solidFill>
                        </a:rPr>
                        <a:t>GF</a:t>
                      </a:r>
                    </a:p>
                    <a:p>
                      <a:r>
                        <a:rPr lang="en-US" sz="2400" dirty="0" smtClean="0">
                          <a:solidFill>
                            <a:srgbClr val="00B0F0"/>
                          </a:solidFill>
                        </a:rPr>
                        <a:t>TGF</a:t>
                      </a:r>
                      <a:r>
                        <a:rPr lang="el-GR" sz="2400" dirty="0" smtClean="0">
                          <a:solidFill>
                            <a:srgbClr val="00B0F0"/>
                          </a:solidFill>
                          <a:latin typeface="Times New Roman"/>
                          <a:cs typeface="Times New Roman"/>
                        </a:rPr>
                        <a:t>α</a:t>
                      </a:r>
                      <a:endParaRPr lang="en-US" sz="2400" dirty="0">
                        <a:solidFill>
                          <a:srgbClr val="00B0F0"/>
                        </a:solidFill>
                      </a:endParaRPr>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F0"/>
                          </a:solidFill>
                        </a:rPr>
                        <a:t>TGF</a:t>
                      </a:r>
                      <a:r>
                        <a:rPr lang="el-GR" sz="2400" dirty="0" smtClean="0">
                          <a:solidFill>
                            <a:srgbClr val="00B0F0"/>
                          </a:solidFill>
                          <a:latin typeface="+mn-lt"/>
                          <a:cs typeface="Times New Roman"/>
                        </a:rPr>
                        <a:t>α</a:t>
                      </a:r>
                      <a:endParaRPr lang="en-US" sz="2400" dirty="0" smtClean="0">
                        <a:solidFill>
                          <a:srgbClr val="00B0F0"/>
                        </a:solidFill>
                      </a:endParaRPr>
                    </a:p>
                    <a:p>
                      <a:endParaRPr lang="en-US" sz="2400" dirty="0">
                        <a:solidFill>
                          <a:srgbClr val="00B0F0"/>
                        </a:solidFill>
                      </a:endParaRPr>
                    </a:p>
                  </a:txBody>
                  <a:tcPr marT="45717" marB="45717"/>
                </a:tc>
                <a:tc>
                  <a:txBody>
                    <a:bodyPr/>
                    <a:lstStyle/>
                    <a:p>
                      <a:r>
                        <a:rPr lang="en-US" sz="2400" dirty="0" err="1" smtClean="0">
                          <a:solidFill>
                            <a:srgbClr val="00B0F0"/>
                          </a:solidFill>
                        </a:rPr>
                        <a:t>Overexpression</a:t>
                      </a:r>
                      <a:r>
                        <a:rPr lang="en-US" sz="2400" dirty="0" smtClean="0">
                          <a:solidFill>
                            <a:srgbClr val="00B0F0"/>
                          </a:solidFill>
                        </a:rPr>
                        <a:t> </a:t>
                      </a:r>
                      <a:endParaRPr lang="en-US" sz="2400" dirty="0">
                        <a:solidFill>
                          <a:srgbClr val="00B0F0"/>
                        </a:solidFill>
                      </a:endParaRPr>
                    </a:p>
                  </a:txBody>
                  <a:tcPr marT="45717" marB="45717"/>
                </a:tc>
                <a:tc>
                  <a:txBody>
                    <a:bodyPr/>
                    <a:lstStyle/>
                    <a:p>
                      <a:r>
                        <a:rPr lang="en-US" sz="2400" dirty="0" err="1" smtClean="0">
                          <a:solidFill>
                            <a:srgbClr val="00B0F0"/>
                          </a:solidFill>
                        </a:rPr>
                        <a:t>Astrocytomas</a:t>
                      </a:r>
                      <a:r>
                        <a:rPr lang="en-US" sz="2400" dirty="0" smtClean="0">
                          <a:solidFill>
                            <a:srgbClr val="00B0F0"/>
                          </a:solidFill>
                        </a:rPr>
                        <a:t>, HCC</a:t>
                      </a:r>
                      <a:endParaRPr lang="en-US" sz="2400" dirty="0">
                        <a:solidFill>
                          <a:srgbClr val="00B0F0"/>
                        </a:solidFill>
                      </a:endParaRPr>
                    </a:p>
                  </a:txBody>
                  <a:tcPr marT="45717" marB="45717"/>
                </a:tc>
              </a:tr>
              <a:tr h="878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smtClean="0">
                          <a:solidFill>
                            <a:srgbClr val="00B0F0"/>
                          </a:solidFill>
                        </a:rPr>
                        <a:t>GF</a:t>
                      </a:r>
                    </a:p>
                    <a:p>
                      <a:r>
                        <a:rPr lang="en-US" sz="2400" dirty="0" smtClean="0">
                          <a:solidFill>
                            <a:srgbClr val="00B0F0"/>
                          </a:solidFill>
                        </a:rPr>
                        <a:t>HGF</a:t>
                      </a:r>
                      <a:endParaRPr lang="en-US" sz="2400" dirty="0">
                        <a:solidFill>
                          <a:srgbClr val="00B0F0"/>
                        </a:solidFill>
                      </a:endParaRPr>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rgbClr val="00B0F0"/>
                          </a:solidFill>
                        </a:rPr>
                        <a:t>HGF</a:t>
                      </a:r>
                    </a:p>
                    <a:p>
                      <a:endParaRPr lang="en-US" sz="2400" dirty="0">
                        <a:solidFill>
                          <a:srgbClr val="00B0F0"/>
                        </a:solidFill>
                      </a:endParaRPr>
                    </a:p>
                  </a:txBody>
                  <a:tcPr marT="45717" marB="45717"/>
                </a:tc>
                <a:tc>
                  <a:txBody>
                    <a:bodyPr/>
                    <a:lstStyle/>
                    <a:p>
                      <a:r>
                        <a:rPr lang="en-US" sz="2400" dirty="0" err="1" smtClean="0">
                          <a:solidFill>
                            <a:srgbClr val="00B0F0"/>
                          </a:solidFill>
                        </a:rPr>
                        <a:t>Overexpression</a:t>
                      </a:r>
                      <a:r>
                        <a:rPr lang="en-US" sz="2400" dirty="0" smtClean="0">
                          <a:solidFill>
                            <a:srgbClr val="00B0F0"/>
                          </a:solidFill>
                        </a:rPr>
                        <a:t> </a:t>
                      </a:r>
                      <a:endParaRPr lang="en-US" sz="2400" dirty="0">
                        <a:solidFill>
                          <a:srgbClr val="00B0F0"/>
                        </a:solidFill>
                      </a:endParaRPr>
                    </a:p>
                  </a:txBody>
                  <a:tcPr marT="45717" marB="45717"/>
                </a:tc>
                <a:tc>
                  <a:txBody>
                    <a:bodyPr/>
                    <a:lstStyle/>
                    <a:p>
                      <a:r>
                        <a:rPr lang="en-US" sz="2400" dirty="0" smtClean="0">
                          <a:solidFill>
                            <a:srgbClr val="00B0F0"/>
                          </a:solidFill>
                        </a:rPr>
                        <a:t>Thyroid cancer</a:t>
                      </a:r>
                      <a:endParaRPr lang="en-US" sz="2400" dirty="0">
                        <a:solidFill>
                          <a:srgbClr val="00B0F0"/>
                        </a:solidFill>
                      </a:endParaRPr>
                    </a:p>
                  </a:txBody>
                  <a:tcPr marT="45717" marB="45717"/>
                </a:tc>
              </a:tr>
              <a:tr h="878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smtClean="0">
                          <a:solidFill>
                            <a:srgbClr val="00B0F0"/>
                          </a:solidFill>
                        </a:rPr>
                        <a:t>GFR</a:t>
                      </a:r>
                    </a:p>
                    <a:p>
                      <a:r>
                        <a:rPr lang="en-US" sz="2400" dirty="0" smtClean="0">
                          <a:solidFill>
                            <a:srgbClr val="00B0F0"/>
                          </a:solidFill>
                        </a:rPr>
                        <a:t>EGF-</a:t>
                      </a:r>
                      <a:endParaRPr lang="en-US" sz="2400" dirty="0">
                        <a:solidFill>
                          <a:srgbClr val="00B0F0"/>
                        </a:solidFill>
                      </a:endParaRPr>
                    </a:p>
                  </a:txBody>
                  <a:tcPr marT="45717" marB="45717"/>
                </a:tc>
                <a:tc>
                  <a:txBody>
                    <a:bodyPr/>
                    <a:lstStyle/>
                    <a:p>
                      <a:r>
                        <a:rPr lang="en-US" sz="2400" i="1" dirty="0" smtClean="0">
                          <a:solidFill>
                            <a:srgbClr val="00B0F0"/>
                          </a:solidFill>
                        </a:rPr>
                        <a:t>ERB-B1 </a:t>
                      </a:r>
                      <a:endParaRPr lang="en-US" sz="2400" dirty="0">
                        <a:solidFill>
                          <a:srgbClr val="00B0F0"/>
                        </a:solidFill>
                      </a:endParaRPr>
                    </a:p>
                  </a:txBody>
                  <a:tcPr marT="45717" marB="4571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00B0F0"/>
                          </a:solidFill>
                        </a:rPr>
                        <a:t>Overexpression</a:t>
                      </a:r>
                      <a:r>
                        <a:rPr lang="en-US" sz="2400" dirty="0" smtClean="0">
                          <a:solidFill>
                            <a:srgbClr val="00B0F0"/>
                          </a:solidFill>
                        </a:rPr>
                        <a:t> </a:t>
                      </a:r>
                    </a:p>
                    <a:p>
                      <a:endParaRPr lang="en-US" sz="2400" dirty="0">
                        <a:solidFill>
                          <a:srgbClr val="00B0F0"/>
                        </a:solidFill>
                      </a:endParaRPr>
                    </a:p>
                  </a:txBody>
                  <a:tcPr marT="45717" marB="45717"/>
                </a:tc>
                <a:tc>
                  <a:txBody>
                    <a:bodyPr/>
                    <a:lstStyle/>
                    <a:p>
                      <a:r>
                        <a:rPr lang="en-US" sz="2400" i="1" dirty="0" smtClean="0">
                          <a:solidFill>
                            <a:srgbClr val="00B0F0"/>
                          </a:solidFill>
                        </a:rPr>
                        <a:t>SCC lung, </a:t>
                      </a:r>
                      <a:r>
                        <a:rPr lang="en-US" sz="2400" i="1" dirty="0" err="1" smtClean="0">
                          <a:solidFill>
                            <a:srgbClr val="00B0F0"/>
                          </a:solidFill>
                        </a:rPr>
                        <a:t>gliomas</a:t>
                      </a:r>
                      <a:endParaRPr lang="en-US" sz="2400" dirty="0">
                        <a:solidFill>
                          <a:srgbClr val="00B0F0"/>
                        </a:solidFill>
                      </a:endParaRPr>
                    </a:p>
                  </a:txBody>
                  <a:tcPr marT="45717" marB="45717"/>
                </a:tc>
              </a:tr>
              <a:tr h="1188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1" dirty="0" smtClean="0">
                          <a:solidFill>
                            <a:srgbClr val="00B0F0"/>
                          </a:solidFill>
                        </a:rPr>
                        <a:t>GFR</a:t>
                      </a:r>
                    </a:p>
                    <a:p>
                      <a:r>
                        <a:rPr lang="en-US" sz="2400" dirty="0" smtClean="0">
                          <a:solidFill>
                            <a:srgbClr val="00B0F0"/>
                          </a:solidFill>
                        </a:rPr>
                        <a:t>EGF-</a:t>
                      </a:r>
                    </a:p>
                    <a:p>
                      <a:endParaRPr lang="en-US" sz="2400" dirty="0">
                        <a:solidFill>
                          <a:srgbClr val="00B0F0"/>
                        </a:solidFill>
                      </a:endParaRPr>
                    </a:p>
                  </a:txBody>
                  <a:tcPr marT="45717" marB="45717"/>
                </a:tc>
                <a:tc>
                  <a:txBody>
                    <a:bodyPr/>
                    <a:lstStyle/>
                    <a:p>
                      <a:r>
                        <a:rPr lang="en-US" sz="2400" i="1" dirty="0" smtClean="0">
                          <a:solidFill>
                            <a:srgbClr val="00B0F0"/>
                          </a:solidFill>
                        </a:rPr>
                        <a:t>ERB-B2</a:t>
                      </a:r>
                      <a:endParaRPr lang="en-US" sz="2400" dirty="0">
                        <a:solidFill>
                          <a:srgbClr val="00B0F0"/>
                        </a:solidFill>
                      </a:endParaRPr>
                    </a:p>
                  </a:txBody>
                  <a:tcPr marT="45717" marB="45717"/>
                </a:tc>
                <a:tc>
                  <a:txBody>
                    <a:bodyPr/>
                    <a:lstStyle/>
                    <a:p>
                      <a:r>
                        <a:rPr lang="en-US" sz="2400" i="1" dirty="0" smtClean="0">
                          <a:solidFill>
                            <a:srgbClr val="00B0F0"/>
                          </a:solidFill>
                        </a:rPr>
                        <a:t>Amplification</a:t>
                      </a:r>
                      <a:endParaRPr lang="en-US" sz="2400" dirty="0">
                        <a:solidFill>
                          <a:srgbClr val="00B0F0"/>
                        </a:solidFill>
                      </a:endParaRPr>
                    </a:p>
                  </a:txBody>
                  <a:tcPr marT="45717" marB="45717"/>
                </a:tc>
                <a:tc>
                  <a:txBody>
                    <a:bodyPr/>
                    <a:lstStyle/>
                    <a:p>
                      <a:r>
                        <a:rPr lang="en-US" sz="2400" i="1" dirty="0" smtClean="0">
                          <a:solidFill>
                            <a:srgbClr val="00B0F0"/>
                          </a:solidFill>
                        </a:rPr>
                        <a:t>Breast and ovarian ca</a:t>
                      </a:r>
                      <a:endParaRPr lang="en-US" sz="2400" dirty="0">
                        <a:solidFill>
                          <a:srgbClr val="00B0F0"/>
                        </a:solidFill>
                      </a:endParaRPr>
                    </a:p>
                  </a:txBody>
                  <a:tcPr marT="45717" marB="45717"/>
                </a:tc>
              </a:tr>
            </a:tbl>
          </a:graphicData>
        </a:graphic>
      </p:graphicFrame>
    </p:spTree>
    <p:extLst>
      <p:ext uri="{BB962C8B-B14F-4D97-AF65-F5344CB8AC3E}">
        <p14:creationId xmlns:p14="http://schemas.microsoft.com/office/powerpoint/2010/main" val="42686707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357188"/>
            <a:ext cx="6870700" cy="1071562"/>
          </a:xfrm>
        </p:spPr>
        <p:txBody>
          <a:bodyPr rtlCol="0">
            <a:normAutofit fontScale="90000"/>
          </a:bodyPr>
          <a:lstStyle/>
          <a:p>
            <a:pPr>
              <a:defRPr/>
            </a:pPr>
            <a:r>
              <a:rPr lang="en-US" b="1" dirty="0" smtClean="0">
                <a:solidFill>
                  <a:schemeClr val="bg2">
                    <a:lumMod val="50000"/>
                  </a:schemeClr>
                </a:solidFill>
                <a:latin typeface="+mn-lt"/>
              </a:rPr>
              <a:t>Tumor suppressor genes</a:t>
            </a:r>
            <a:r>
              <a:rPr lang="en-US" b="1" dirty="0" smtClean="0">
                <a:solidFill>
                  <a:schemeClr val="bg2">
                    <a:lumMod val="75000"/>
                  </a:schemeClr>
                </a:solidFill>
              </a:rPr>
              <a:t/>
            </a:r>
            <a:br>
              <a:rPr lang="en-US" b="1" dirty="0" smtClean="0">
                <a:solidFill>
                  <a:schemeClr val="bg2">
                    <a:lumMod val="75000"/>
                  </a:schemeClr>
                </a:solidFill>
              </a:rPr>
            </a:br>
            <a:endParaRPr lang="en-US" dirty="0"/>
          </a:p>
        </p:txBody>
      </p:sp>
      <p:sp>
        <p:nvSpPr>
          <p:cNvPr id="3" name="Content Placeholder 2"/>
          <p:cNvSpPr>
            <a:spLocks noGrp="1"/>
          </p:cNvSpPr>
          <p:nvPr>
            <p:ph idx="1"/>
          </p:nvPr>
        </p:nvSpPr>
        <p:spPr>
          <a:xfrm>
            <a:off x="1809751" y="1214438"/>
            <a:ext cx="8429625" cy="4271962"/>
          </a:xfrm>
        </p:spPr>
        <p:txBody>
          <a:bodyPr rtlCol="0">
            <a:normAutofit/>
          </a:bodyPr>
          <a:lstStyle/>
          <a:p>
            <a:pPr>
              <a:buNone/>
              <a:defRPr/>
            </a:pPr>
            <a:r>
              <a:rPr lang="en-US" dirty="0" smtClean="0">
                <a:solidFill>
                  <a:schemeClr val="bg2">
                    <a:lumMod val="50000"/>
                  </a:schemeClr>
                </a:solidFill>
              </a:rPr>
              <a:t> encode proteins that inhibit cellular proliferation</a:t>
            </a:r>
          </a:p>
          <a:p>
            <a:pPr>
              <a:buNone/>
              <a:defRPr/>
            </a:pPr>
            <a:r>
              <a:rPr lang="en-US" dirty="0" smtClean="0">
                <a:solidFill>
                  <a:schemeClr val="bg2">
                    <a:lumMod val="50000"/>
                  </a:schemeClr>
                </a:solidFill>
              </a:rPr>
              <a:t>both copies of the gene must be lost for tumor development.</a:t>
            </a:r>
          </a:p>
          <a:p>
            <a:pPr>
              <a:buNone/>
              <a:defRPr/>
            </a:pPr>
            <a:r>
              <a:rPr lang="en-US" dirty="0" smtClean="0">
                <a:solidFill>
                  <a:schemeClr val="bg2">
                    <a:lumMod val="50000"/>
                  </a:schemeClr>
                </a:solidFill>
              </a:rPr>
              <a:t> </a:t>
            </a:r>
          </a:p>
          <a:p>
            <a:pPr>
              <a:buNone/>
              <a:defRPr/>
            </a:pPr>
            <a:r>
              <a:rPr lang="en-US" dirty="0" smtClean="0">
                <a:solidFill>
                  <a:schemeClr val="bg2">
                    <a:lumMod val="50000"/>
                  </a:schemeClr>
                </a:solidFill>
              </a:rPr>
              <a:t>  </a:t>
            </a:r>
            <a:endParaRPr lang="en-US" dirty="0">
              <a:solidFill>
                <a:schemeClr val="bg2">
                  <a:lumMod val="50000"/>
                </a:schemeClr>
              </a:solidFill>
            </a:endParaRPr>
          </a:p>
        </p:txBody>
      </p:sp>
    </p:spTree>
    <p:extLst>
      <p:ext uri="{BB962C8B-B14F-4D97-AF65-F5344CB8AC3E}">
        <p14:creationId xmlns:p14="http://schemas.microsoft.com/office/powerpoint/2010/main" val="33659633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1" y="0"/>
          <a:ext cx="9072563" cy="6553200"/>
        </p:xfrm>
        <a:graphic>
          <a:graphicData uri="http://schemas.openxmlformats.org/drawingml/2006/table">
            <a:tbl>
              <a:tblPr firstRow="1" bandRow="1">
                <a:tableStyleId>{5C22544A-7EE6-4342-B048-85BDC9FD1C3A}</a:tableStyleId>
              </a:tblPr>
              <a:tblGrid>
                <a:gridCol w="1539235"/>
                <a:gridCol w="1032492"/>
                <a:gridCol w="1785944"/>
                <a:gridCol w="1799268"/>
                <a:gridCol w="2915624"/>
              </a:tblGrid>
              <a:tr h="1224919">
                <a:tc>
                  <a:txBody>
                    <a:bodyPr/>
                    <a:lstStyle/>
                    <a:p>
                      <a:r>
                        <a:rPr lang="en-US" sz="2000" b="1" kern="1200" baseline="0" dirty="0" err="1" smtClean="0">
                          <a:solidFill>
                            <a:srgbClr val="00B0F0"/>
                          </a:solidFill>
                          <a:latin typeface="+mn-lt"/>
                          <a:ea typeface="+mn-ea"/>
                          <a:cs typeface="+mn-cs"/>
                        </a:rPr>
                        <a:t>Subcellular</a:t>
                      </a:r>
                      <a:r>
                        <a:rPr lang="en-US" sz="2000" b="1" kern="1200" baseline="0" dirty="0" smtClean="0">
                          <a:solidFill>
                            <a:srgbClr val="00B0F0"/>
                          </a:solidFill>
                          <a:latin typeface="+mn-lt"/>
                          <a:ea typeface="+mn-ea"/>
                          <a:cs typeface="+mn-cs"/>
                        </a:rPr>
                        <a:t> Location</a:t>
                      </a:r>
                    </a:p>
                  </a:txBody>
                  <a:tcPr/>
                </a:tc>
                <a:tc>
                  <a:txBody>
                    <a:bodyPr/>
                    <a:lstStyle/>
                    <a:p>
                      <a:r>
                        <a:rPr lang="en-US" sz="2000" b="1" kern="1200" baseline="0" dirty="0" smtClean="0">
                          <a:solidFill>
                            <a:srgbClr val="00B0F0"/>
                          </a:solidFill>
                          <a:latin typeface="+mn-lt"/>
                          <a:ea typeface="+mn-ea"/>
                          <a:cs typeface="+mn-cs"/>
                        </a:rPr>
                        <a:t>Gene</a:t>
                      </a:r>
                      <a:endParaRPr lang="en-US" sz="2000" b="1" dirty="0">
                        <a:solidFill>
                          <a:srgbClr val="00B0F0"/>
                        </a:solidFill>
                      </a:endParaRPr>
                    </a:p>
                  </a:txBody>
                  <a:tcPr/>
                </a:tc>
                <a:tc>
                  <a:txBody>
                    <a:bodyPr/>
                    <a:lstStyle/>
                    <a:p>
                      <a:r>
                        <a:rPr lang="en-US" sz="2000" b="1" kern="1200" baseline="0" dirty="0" smtClean="0">
                          <a:solidFill>
                            <a:srgbClr val="00B0F0"/>
                          </a:solidFill>
                          <a:latin typeface="+mn-lt"/>
                          <a:ea typeface="+mn-ea"/>
                          <a:cs typeface="+mn-cs"/>
                        </a:rPr>
                        <a:t>Function</a:t>
                      </a:r>
                      <a:endParaRPr lang="en-US" sz="2000" b="1" dirty="0">
                        <a:solidFill>
                          <a:srgbClr val="00B0F0"/>
                        </a:solidFill>
                      </a:endParaRPr>
                    </a:p>
                  </a:txBody>
                  <a:tcPr/>
                </a:tc>
                <a:tc>
                  <a:txBody>
                    <a:bodyPr/>
                    <a:lstStyle/>
                    <a:p>
                      <a:r>
                        <a:rPr lang="en-US" sz="2000" b="1" kern="1200" baseline="0" dirty="0" smtClean="0">
                          <a:solidFill>
                            <a:srgbClr val="00B0F0"/>
                          </a:solidFill>
                          <a:latin typeface="+mn-lt"/>
                          <a:ea typeface="+mn-ea"/>
                          <a:cs typeface="+mn-cs"/>
                        </a:rPr>
                        <a:t>Tumors with Somatic</a:t>
                      </a:r>
                    </a:p>
                    <a:p>
                      <a:r>
                        <a:rPr lang="en-US" sz="2000" b="1" kern="1200" baseline="0" dirty="0" smtClean="0">
                          <a:solidFill>
                            <a:srgbClr val="00B0F0"/>
                          </a:solidFill>
                          <a:latin typeface="+mn-lt"/>
                          <a:ea typeface="+mn-ea"/>
                          <a:cs typeface="+mn-cs"/>
                        </a:rPr>
                        <a:t>Mutations</a:t>
                      </a:r>
                    </a:p>
                    <a:p>
                      <a:endParaRPr lang="en-US" sz="2000" b="1" dirty="0">
                        <a:solidFill>
                          <a:srgbClr val="00B0F0"/>
                        </a:solidFill>
                      </a:endParaRPr>
                    </a:p>
                  </a:txBody>
                  <a:tcPr/>
                </a:tc>
                <a:tc>
                  <a:txBody>
                    <a:bodyPr/>
                    <a:lstStyle/>
                    <a:p>
                      <a:r>
                        <a:rPr lang="en-US" sz="2000" b="1" kern="1200" baseline="0" dirty="0" smtClean="0">
                          <a:solidFill>
                            <a:srgbClr val="00B0F0"/>
                          </a:solidFill>
                          <a:latin typeface="+mn-lt"/>
                          <a:ea typeface="+mn-ea"/>
                          <a:cs typeface="+mn-cs"/>
                        </a:rPr>
                        <a:t>Tumors Associated with Inherited Mutations</a:t>
                      </a:r>
                      <a:endParaRPr lang="en-US" sz="2000" b="1" dirty="0" smtClean="0">
                        <a:solidFill>
                          <a:srgbClr val="00B0F0"/>
                        </a:solidFill>
                      </a:endParaRPr>
                    </a:p>
                    <a:p>
                      <a:endParaRPr lang="en-US" sz="2000" b="1" dirty="0">
                        <a:solidFill>
                          <a:srgbClr val="00B0F0"/>
                        </a:solidFill>
                      </a:endParaRPr>
                    </a:p>
                  </a:txBody>
                  <a:tcPr/>
                </a:tc>
              </a:tr>
              <a:tr h="940054">
                <a:tc>
                  <a:txBody>
                    <a:bodyPr/>
                    <a:lstStyle/>
                    <a:p>
                      <a:r>
                        <a:rPr lang="en-US" sz="2000" b="1" kern="1200" baseline="0" dirty="0" smtClean="0">
                          <a:solidFill>
                            <a:srgbClr val="00B0F0"/>
                          </a:solidFill>
                          <a:latin typeface="+mn-lt"/>
                          <a:ea typeface="+mn-ea"/>
                          <a:cs typeface="+mn-cs"/>
                        </a:rPr>
                        <a:t>Cell surface</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TGF-ß receptor </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Growth inhibition </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Carcinoma colon </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Unknown</a:t>
                      </a:r>
                      <a:endParaRPr lang="en-US" sz="2000" b="1" dirty="0">
                        <a:solidFill>
                          <a:srgbClr val="00B0F0"/>
                        </a:solidFill>
                      </a:endParaRPr>
                    </a:p>
                  </a:txBody>
                  <a:tcPr/>
                </a:tc>
              </a:tr>
              <a:tr h="1224919">
                <a:tc>
                  <a:txBody>
                    <a:bodyPr/>
                    <a:lstStyle/>
                    <a:p>
                      <a:r>
                        <a:rPr lang="en-US" sz="2000" b="1" kern="1200" baseline="0" dirty="0" smtClean="0">
                          <a:solidFill>
                            <a:srgbClr val="00B0F0"/>
                          </a:solidFill>
                          <a:latin typeface="+mn-lt"/>
                          <a:ea typeface="+mn-ea"/>
                          <a:cs typeface="+mn-cs"/>
                        </a:rPr>
                        <a:t>Cytoskeleton</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NF-2 </a:t>
                      </a:r>
                      <a:endParaRPr lang="en-US" sz="2000" b="1" dirty="0">
                        <a:solidFill>
                          <a:srgbClr val="00B0F0"/>
                        </a:solidFill>
                      </a:endParaRPr>
                    </a:p>
                  </a:txBody>
                  <a:tcPr/>
                </a:tc>
                <a:tc>
                  <a:txBody>
                    <a:bodyPr/>
                    <a:lstStyle/>
                    <a:p>
                      <a:r>
                        <a:rPr lang="en-US" sz="2000" b="1" i="1" kern="1200" baseline="0" dirty="0" err="1" smtClean="0">
                          <a:solidFill>
                            <a:srgbClr val="00B0F0"/>
                          </a:solidFill>
                          <a:latin typeface="+mn-lt"/>
                          <a:ea typeface="+mn-ea"/>
                          <a:cs typeface="+mn-cs"/>
                        </a:rPr>
                        <a:t>Cytoskeletal</a:t>
                      </a:r>
                      <a:r>
                        <a:rPr lang="en-US" sz="2000" b="1" i="1" kern="1200" baseline="0" dirty="0" smtClean="0">
                          <a:solidFill>
                            <a:srgbClr val="00B0F0"/>
                          </a:solidFill>
                          <a:latin typeface="+mn-lt"/>
                          <a:ea typeface="+mn-ea"/>
                          <a:cs typeface="+mn-cs"/>
                        </a:rPr>
                        <a:t> stability </a:t>
                      </a:r>
                      <a:endParaRPr lang="en-US" sz="2000" b="1" dirty="0">
                        <a:solidFill>
                          <a:srgbClr val="00B0F0"/>
                        </a:solidFill>
                      </a:endParaRPr>
                    </a:p>
                  </a:txBody>
                  <a:tcPr/>
                </a:tc>
                <a:tc>
                  <a:txBody>
                    <a:bodyPr/>
                    <a:lstStyle/>
                    <a:p>
                      <a:r>
                        <a:rPr lang="en-US" sz="2000" b="1" i="1" kern="1200" baseline="0" dirty="0" err="1" smtClean="0">
                          <a:solidFill>
                            <a:srgbClr val="00B0F0"/>
                          </a:solidFill>
                          <a:latin typeface="+mn-lt"/>
                          <a:ea typeface="+mn-ea"/>
                          <a:cs typeface="+mn-cs"/>
                        </a:rPr>
                        <a:t>Schwannomas</a:t>
                      </a:r>
                      <a:r>
                        <a:rPr lang="en-US" sz="2000" b="1" i="1" kern="1200" baseline="0" dirty="0" smtClean="0">
                          <a:solidFill>
                            <a:srgbClr val="00B0F0"/>
                          </a:solidFill>
                          <a:latin typeface="+mn-lt"/>
                          <a:ea typeface="+mn-ea"/>
                          <a:cs typeface="+mn-cs"/>
                        </a:rPr>
                        <a:t> </a:t>
                      </a:r>
                      <a:r>
                        <a:rPr lang="en-US" sz="2000" b="1" i="1" kern="1200" baseline="0" dirty="0" err="1" smtClean="0">
                          <a:solidFill>
                            <a:srgbClr val="00B0F0"/>
                          </a:solidFill>
                          <a:latin typeface="+mn-lt"/>
                          <a:ea typeface="+mn-ea"/>
                          <a:cs typeface="+mn-cs"/>
                        </a:rPr>
                        <a:t>meningiomas</a:t>
                      </a:r>
                      <a:r>
                        <a:rPr lang="en-US" sz="2000" b="1" i="1" kern="1200" baseline="0" dirty="0" smtClean="0">
                          <a:solidFill>
                            <a:srgbClr val="00B0F0"/>
                          </a:solidFill>
                          <a:latin typeface="+mn-lt"/>
                          <a:ea typeface="+mn-ea"/>
                          <a:cs typeface="+mn-cs"/>
                        </a:rPr>
                        <a:t> </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NF type 2, acoustic</a:t>
                      </a:r>
                    </a:p>
                    <a:p>
                      <a:r>
                        <a:rPr lang="en-US" sz="2000" b="1" kern="1200" baseline="0" dirty="0" err="1" smtClean="0">
                          <a:solidFill>
                            <a:srgbClr val="00B0F0"/>
                          </a:solidFill>
                          <a:latin typeface="+mn-lt"/>
                          <a:ea typeface="+mn-ea"/>
                          <a:cs typeface="+mn-cs"/>
                        </a:rPr>
                        <a:t>Schwannomas</a:t>
                      </a:r>
                      <a:r>
                        <a:rPr lang="en-US" sz="2000" b="1" kern="1200" baseline="0" dirty="0" smtClean="0">
                          <a:solidFill>
                            <a:srgbClr val="00B0F0"/>
                          </a:solidFill>
                          <a:latin typeface="+mn-lt"/>
                          <a:ea typeface="+mn-ea"/>
                          <a:cs typeface="+mn-cs"/>
                        </a:rPr>
                        <a:t> </a:t>
                      </a:r>
                      <a:r>
                        <a:rPr lang="en-US" sz="2000" b="1" kern="1200" baseline="0" dirty="0" err="1" smtClean="0">
                          <a:solidFill>
                            <a:srgbClr val="00B0F0"/>
                          </a:solidFill>
                          <a:latin typeface="+mn-lt"/>
                          <a:ea typeface="+mn-ea"/>
                          <a:cs typeface="+mn-cs"/>
                        </a:rPr>
                        <a:t>meningiomas</a:t>
                      </a:r>
                      <a:endParaRPr lang="en-US" sz="2000" b="1" dirty="0" smtClean="0">
                        <a:solidFill>
                          <a:srgbClr val="00B0F0"/>
                        </a:solidFill>
                      </a:endParaRPr>
                    </a:p>
                    <a:p>
                      <a:endParaRPr lang="en-US" sz="2000" b="1" dirty="0">
                        <a:solidFill>
                          <a:srgbClr val="00B0F0"/>
                        </a:solidFill>
                      </a:endParaRPr>
                    </a:p>
                  </a:txBody>
                  <a:tcPr/>
                </a:tc>
              </a:tr>
              <a:tr h="1224919">
                <a:tc>
                  <a:txBody>
                    <a:bodyPr/>
                    <a:lstStyle/>
                    <a:p>
                      <a:r>
                        <a:rPr lang="en-US" sz="2000" b="1" kern="1200" baseline="0" dirty="0" err="1" smtClean="0">
                          <a:solidFill>
                            <a:srgbClr val="00B0F0"/>
                          </a:solidFill>
                          <a:latin typeface="+mn-lt"/>
                          <a:ea typeface="+mn-ea"/>
                          <a:cs typeface="+mn-cs"/>
                        </a:rPr>
                        <a:t>Cytosol</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APC/-ß </a:t>
                      </a:r>
                      <a:r>
                        <a:rPr lang="en-US" sz="2000" b="1" i="1" kern="1200" baseline="0" dirty="0" err="1" smtClean="0">
                          <a:solidFill>
                            <a:srgbClr val="00B0F0"/>
                          </a:solidFill>
                          <a:latin typeface="+mn-lt"/>
                          <a:ea typeface="+mn-ea"/>
                          <a:cs typeface="+mn-cs"/>
                        </a:rPr>
                        <a:t>catenin</a:t>
                      </a:r>
                      <a:r>
                        <a:rPr lang="en-US" sz="2000" b="1" i="1" kern="1200" baseline="0" dirty="0" smtClean="0">
                          <a:solidFill>
                            <a:srgbClr val="00B0F0"/>
                          </a:solidFill>
                          <a:latin typeface="+mn-lt"/>
                          <a:ea typeface="+mn-ea"/>
                          <a:cs typeface="+mn-cs"/>
                        </a:rPr>
                        <a:t> </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Inhibition of signal transduction </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Ca-stomach, </a:t>
                      </a:r>
                      <a:r>
                        <a:rPr lang="en-US" sz="2000" b="1" i="1" kern="1200" baseline="0" dirty="0" err="1" smtClean="0">
                          <a:solidFill>
                            <a:srgbClr val="00B0F0"/>
                          </a:solidFill>
                          <a:latin typeface="+mn-lt"/>
                          <a:ea typeface="+mn-ea"/>
                          <a:cs typeface="+mn-cs"/>
                        </a:rPr>
                        <a:t>colon,</a:t>
                      </a:r>
                      <a:r>
                        <a:rPr lang="en-US" sz="2000" b="1" kern="1200" baseline="0" dirty="0" err="1" smtClean="0">
                          <a:solidFill>
                            <a:srgbClr val="00B0F0"/>
                          </a:solidFill>
                          <a:latin typeface="+mn-lt"/>
                          <a:ea typeface="+mn-ea"/>
                          <a:cs typeface="+mn-cs"/>
                        </a:rPr>
                        <a:t>pancreas</a:t>
                      </a:r>
                      <a:endParaRPr lang="en-US" sz="2000" b="1" dirty="0">
                        <a:solidFill>
                          <a:srgbClr val="00B0F0"/>
                        </a:solidFill>
                      </a:endParaRPr>
                    </a:p>
                  </a:txBody>
                  <a:tcPr/>
                </a:tc>
                <a:tc>
                  <a:txBody>
                    <a:bodyPr/>
                    <a:lstStyle/>
                    <a:p>
                      <a:r>
                        <a:rPr lang="en-US" sz="2000" b="1" kern="1200" baseline="0" dirty="0" smtClean="0">
                          <a:solidFill>
                            <a:srgbClr val="00B0F0"/>
                          </a:solidFill>
                          <a:latin typeface="+mn-lt"/>
                          <a:ea typeface="+mn-ea"/>
                          <a:cs typeface="+mn-cs"/>
                        </a:rPr>
                        <a:t>melanoma</a:t>
                      </a:r>
                    </a:p>
                    <a:p>
                      <a:r>
                        <a:rPr lang="en-US" sz="2000" b="1" kern="1200" baseline="0" dirty="0" smtClean="0">
                          <a:solidFill>
                            <a:srgbClr val="00B0F0"/>
                          </a:solidFill>
                          <a:latin typeface="+mn-lt"/>
                          <a:ea typeface="+mn-ea"/>
                          <a:cs typeface="+mn-cs"/>
                        </a:rPr>
                        <a:t>Familial </a:t>
                      </a:r>
                      <a:r>
                        <a:rPr lang="en-US" sz="2000" b="1" kern="1200" baseline="0" dirty="0" err="1" smtClean="0">
                          <a:solidFill>
                            <a:srgbClr val="00B0F0"/>
                          </a:solidFill>
                          <a:latin typeface="+mn-lt"/>
                          <a:ea typeface="+mn-ea"/>
                          <a:cs typeface="+mn-cs"/>
                        </a:rPr>
                        <a:t>adenomatous</a:t>
                      </a:r>
                      <a:r>
                        <a:rPr lang="en-US" sz="2000" b="1" kern="1200" baseline="0" dirty="0" smtClean="0">
                          <a:solidFill>
                            <a:srgbClr val="00B0F0"/>
                          </a:solidFill>
                          <a:latin typeface="+mn-lt"/>
                          <a:ea typeface="+mn-ea"/>
                          <a:cs typeface="+mn-cs"/>
                        </a:rPr>
                        <a:t> </a:t>
                      </a:r>
                      <a:r>
                        <a:rPr lang="en-US" sz="2000" b="1" kern="1200" baseline="0" dirty="0" err="1" smtClean="0">
                          <a:solidFill>
                            <a:srgbClr val="00B0F0"/>
                          </a:solidFill>
                          <a:latin typeface="+mn-lt"/>
                          <a:ea typeface="+mn-ea"/>
                          <a:cs typeface="+mn-cs"/>
                        </a:rPr>
                        <a:t>polyposis</a:t>
                      </a:r>
                      <a:r>
                        <a:rPr lang="en-US" sz="2000" b="1" kern="1200" baseline="0" dirty="0" smtClean="0">
                          <a:solidFill>
                            <a:srgbClr val="00B0F0"/>
                          </a:solidFill>
                          <a:latin typeface="+mn-lt"/>
                          <a:ea typeface="+mn-ea"/>
                          <a:cs typeface="+mn-cs"/>
                        </a:rPr>
                        <a:t> coli/colon ca</a:t>
                      </a:r>
                      <a:endParaRPr lang="en-US" sz="2000" b="1" dirty="0" smtClean="0">
                        <a:solidFill>
                          <a:srgbClr val="00B0F0"/>
                        </a:solidFill>
                      </a:endParaRPr>
                    </a:p>
                    <a:p>
                      <a:endParaRPr lang="en-US" sz="2000" b="1" dirty="0">
                        <a:solidFill>
                          <a:srgbClr val="00B0F0"/>
                        </a:solidFill>
                      </a:endParaRPr>
                    </a:p>
                  </a:txBody>
                  <a:tcPr/>
                </a:tc>
              </a:tr>
              <a:tr h="1509784">
                <a:tc>
                  <a:txBody>
                    <a:bodyPr/>
                    <a:lstStyle/>
                    <a:p>
                      <a:r>
                        <a:rPr lang="en-US" sz="2000" b="1" kern="1200" baseline="0" dirty="0" smtClean="0">
                          <a:solidFill>
                            <a:srgbClr val="00B0F0"/>
                          </a:solidFill>
                          <a:latin typeface="+mn-lt"/>
                          <a:ea typeface="+mn-ea"/>
                          <a:cs typeface="+mn-cs"/>
                        </a:rPr>
                        <a:t>Nucleus</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RB</a:t>
                      </a:r>
                      <a:endParaRPr lang="en-US" sz="2000" b="1" dirty="0">
                        <a:solidFill>
                          <a:srgbClr val="00B0F0"/>
                        </a:solidFill>
                      </a:endParaRPr>
                    </a:p>
                  </a:txBody>
                  <a:tcPr/>
                </a:tc>
                <a:tc>
                  <a:txBody>
                    <a:bodyPr/>
                    <a:lstStyle/>
                    <a:p>
                      <a:r>
                        <a:rPr lang="en-US" sz="2000" b="1" i="1" kern="1200" baseline="0" dirty="0" smtClean="0">
                          <a:solidFill>
                            <a:srgbClr val="00B0F0"/>
                          </a:solidFill>
                          <a:latin typeface="+mn-lt"/>
                          <a:ea typeface="+mn-ea"/>
                          <a:cs typeface="+mn-cs"/>
                        </a:rPr>
                        <a:t>Regulation of cell cycle </a:t>
                      </a:r>
                      <a:endParaRPr lang="en-US" sz="2000" b="1" dirty="0">
                        <a:solidFill>
                          <a:srgbClr val="00B0F0"/>
                        </a:solidFill>
                      </a:endParaRPr>
                    </a:p>
                  </a:txBody>
                  <a:tcPr/>
                </a:tc>
                <a:tc>
                  <a:txBody>
                    <a:bodyPr/>
                    <a:lstStyle/>
                    <a:p>
                      <a:r>
                        <a:rPr lang="en-US" sz="2000" b="1" i="1" kern="1200" baseline="0" dirty="0" err="1" smtClean="0">
                          <a:solidFill>
                            <a:srgbClr val="00B0F0"/>
                          </a:solidFill>
                          <a:latin typeface="+mn-lt"/>
                          <a:ea typeface="+mn-ea"/>
                          <a:cs typeface="+mn-cs"/>
                        </a:rPr>
                        <a:t>Retinoblastomaosteosarcoma</a:t>
                      </a:r>
                      <a:endParaRPr lang="en-US" sz="2000" b="1" i="1" kern="1200" baseline="0" dirty="0" smtClean="0">
                        <a:solidFill>
                          <a:srgbClr val="00B0F0"/>
                        </a:solidFill>
                        <a:latin typeface="+mn-lt"/>
                        <a:ea typeface="+mn-ea"/>
                        <a:cs typeface="+mn-cs"/>
                      </a:endParaRPr>
                    </a:p>
                    <a:p>
                      <a:r>
                        <a:rPr lang="en-US" sz="2000" b="1" kern="1200" baseline="0" dirty="0" smtClean="0">
                          <a:solidFill>
                            <a:srgbClr val="00B0F0"/>
                          </a:solidFill>
                          <a:latin typeface="+mn-lt"/>
                          <a:ea typeface="+mn-ea"/>
                          <a:cs typeface="+mn-cs"/>
                        </a:rPr>
                        <a:t>Ca breast, colon, lung</a:t>
                      </a:r>
                    </a:p>
                    <a:p>
                      <a:endParaRPr lang="en-US" sz="2000" b="1" dirty="0">
                        <a:solidFill>
                          <a:srgbClr val="00B0F0"/>
                        </a:solidFill>
                      </a:endParaRPr>
                    </a:p>
                  </a:txBody>
                  <a:tcPr/>
                </a:tc>
                <a:tc>
                  <a:txBody>
                    <a:bodyPr/>
                    <a:lstStyle/>
                    <a:p>
                      <a:r>
                        <a:rPr lang="en-US" sz="2000" b="1" kern="1200" baseline="0" dirty="0" err="1" smtClean="0">
                          <a:solidFill>
                            <a:srgbClr val="00B0F0"/>
                          </a:solidFill>
                          <a:latin typeface="+mn-lt"/>
                          <a:ea typeface="+mn-ea"/>
                          <a:cs typeface="+mn-cs"/>
                        </a:rPr>
                        <a:t>Retinoblastomas</a:t>
                      </a:r>
                      <a:r>
                        <a:rPr lang="en-US" sz="2000" b="1" kern="1200" baseline="0" dirty="0" smtClean="0">
                          <a:solidFill>
                            <a:srgbClr val="00B0F0"/>
                          </a:solidFill>
                          <a:latin typeface="+mn-lt"/>
                          <a:ea typeface="+mn-ea"/>
                          <a:cs typeface="+mn-cs"/>
                        </a:rPr>
                        <a:t>, </a:t>
                      </a:r>
                      <a:r>
                        <a:rPr lang="en-US" sz="2000" b="1" kern="1200" baseline="0" dirty="0" err="1" smtClean="0">
                          <a:solidFill>
                            <a:srgbClr val="00B0F0"/>
                          </a:solidFill>
                          <a:latin typeface="+mn-lt"/>
                          <a:ea typeface="+mn-ea"/>
                          <a:cs typeface="+mn-cs"/>
                        </a:rPr>
                        <a:t>osteosarcoma</a:t>
                      </a:r>
                      <a:endParaRPr lang="en-US" sz="2000" b="1" dirty="0">
                        <a:solidFill>
                          <a:srgbClr val="00B0F0"/>
                        </a:solidFill>
                      </a:endParaRPr>
                    </a:p>
                  </a:txBody>
                  <a:tcPr/>
                </a:tc>
              </a:tr>
            </a:tbl>
          </a:graphicData>
        </a:graphic>
      </p:graphicFrame>
    </p:spTree>
    <p:extLst>
      <p:ext uri="{BB962C8B-B14F-4D97-AF65-F5344CB8AC3E}">
        <p14:creationId xmlns:p14="http://schemas.microsoft.com/office/powerpoint/2010/main" val="30852016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b="1" dirty="0">
                <a:solidFill>
                  <a:schemeClr val="bg2">
                    <a:lumMod val="50000"/>
                  </a:schemeClr>
                </a:solidFill>
              </a:rPr>
              <a:t>Apoptotic genes </a:t>
            </a:r>
          </a:p>
        </p:txBody>
      </p:sp>
      <p:sp>
        <p:nvSpPr>
          <p:cNvPr id="3" name="Content Placeholder 2"/>
          <p:cNvSpPr>
            <a:spLocks noGrp="1"/>
          </p:cNvSpPr>
          <p:nvPr>
            <p:ph idx="1"/>
          </p:nvPr>
        </p:nvSpPr>
        <p:spPr/>
        <p:txBody>
          <a:bodyPr rtlCol="0">
            <a:normAutofit/>
          </a:bodyPr>
          <a:lstStyle/>
          <a:p>
            <a:pPr>
              <a:defRPr/>
            </a:pPr>
            <a:endParaRPr lang="en-US" dirty="0">
              <a:solidFill>
                <a:schemeClr val="bg2">
                  <a:lumMod val="50000"/>
                </a:schemeClr>
              </a:solidFill>
            </a:endParaRPr>
          </a:p>
          <a:p>
            <a:pPr>
              <a:defRPr/>
            </a:pPr>
            <a:r>
              <a:rPr lang="en-US" dirty="0">
                <a:solidFill>
                  <a:schemeClr val="bg2">
                    <a:lumMod val="50000"/>
                  </a:schemeClr>
                </a:solidFill>
              </a:rPr>
              <a:t>the balance between pro-apoptotic (e.g., BAX, BAK) and anti-apoptotic molecules (BCL2, BCL-XL).</a:t>
            </a:r>
          </a:p>
          <a:p>
            <a:pPr>
              <a:buNone/>
              <a:defRPr/>
            </a:pPr>
            <a:endParaRPr lang="en-US" dirty="0"/>
          </a:p>
        </p:txBody>
      </p:sp>
    </p:spTree>
    <p:extLst>
      <p:ext uri="{BB962C8B-B14F-4D97-AF65-F5344CB8AC3E}">
        <p14:creationId xmlns:p14="http://schemas.microsoft.com/office/powerpoint/2010/main" val="142292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1"/>
            <a:ext cx="6870700" cy="847725"/>
          </a:xfrm>
        </p:spPr>
        <p:txBody>
          <a:bodyPr rtlCol="0">
            <a:normAutofit/>
          </a:bodyPr>
          <a:lstStyle/>
          <a:p>
            <a:pPr>
              <a:defRPr/>
            </a:pPr>
            <a:r>
              <a:rPr lang="en-US" b="1" dirty="0" err="1" smtClean="0">
                <a:solidFill>
                  <a:schemeClr val="bg2">
                    <a:lumMod val="50000"/>
                  </a:schemeClr>
                </a:solidFill>
                <a:latin typeface="Times New Roman" pitchFamily="18" charset="0"/>
                <a:cs typeface="Times New Roman" pitchFamily="18" charset="0"/>
              </a:rPr>
              <a:t>Teratomas</a:t>
            </a:r>
            <a:endParaRPr lang="en-US" dirty="0">
              <a:latin typeface="Times New Roman" pitchFamily="18" charset="0"/>
              <a:cs typeface="Times New Roman" pitchFamily="18" charset="0"/>
            </a:endParaRPr>
          </a:p>
        </p:txBody>
      </p:sp>
      <p:sp>
        <p:nvSpPr>
          <p:cNvPr id="13315" name="Content Placeholder 2"/>
          <p:cNvSpPr>
            <a:spLocks noGrp="1"/>
          </p:cNvSpPr>
          <p:nvPr>
            <p:ph idx="1"/>
          </p:nvPr>
        </p:nvSpPr>
        <p:spPr>
          <a:xfrm>
            <a:off x="2166938" y="1285875"/>
            <a:ext cx="7739062" cy="4857750"/>
          </a:xfrm>
        </p:spPr>
        <p:txBody>
          <a:bodyPr/>
          <a:lstStyle/>
          <a:p>
            <a:pPr>
              <a:lnSpc>
                <a:spcPct val="90000"/>
              </a:lnSpc>
              <a:buFontTx/>
              <a:buNone/>
            </a:pPr>
            <a:r>
              <a:rPr lang="en-US" smtClean="0"/>
              <a:t> </a:t>
            </a:r>
            <a:r>
              <a:rPr lang="en-US" smtClean="0">
                <a:solidFill>
                  <a:srgbClr val="0070C0"/>
                </a:solidFill>
                <a:cs typeface="Times New Roman" panose="02020603050405020304" pitchFamily="18" charset="0"/>
              </a:rPr>
              <a:t>is a germ cell tumor characterized by the presence of 3 germ cell layers: ectoderm, endoderm and mesoderm.</a:t>
            </a:r>
          </a:p>
          <a:p>
            <a:pPr>
              <a:lnSpc>
                <a:spcPct val="90000"/>
              </a:lnSpc>
              <a:buFontTx/>
              <a:buNone/>
            </a:pPr>
            <a:r>
              <a:rPr lang="en-US" smtClean="0">
                <a:solidFill>
                  <a:srgbClr val="0070C0"/>
                </a:solidFill>
                <a:cs typeface="Times New Roman" panose="02020603050405020304" pitchFamily="18" charset="0"/>
              </a:rPr>
              <a:t> Common in newborns and infants (usually benign), rare in adolescence, usually malignant in adults  </a:t>
            </a:r>
          </a:p>
          <a:p>
            <a:pPr>
              <a:lnSpc>
                <a:spcPct val="90000"/>
              </a:lnSpc>
              <a:buFontTx/>
              <a:buNone/>
            </a:pPr>
            <a:r>
              <a:rPr lang="en-US" smtClean="0">
                <a:solidFill>
                  <a:srgbClr val="0070C0"/>
                </a:solidFill>
                <a:cs typeface="Times New Roman" panose="02020603050405020304" pitchFamily="18" charset="0"/>
              </a:rPr>
              <a:t>  Eg: ovarian cystic  teratoma.</a:t>
            </a:r>
            <a:endParaRPr lang="en-US" b="1" i="1" smtClean="0">
              <a:solidFill>
                <a:srgbClr val="0070C0"/>
              </a:solidFill>
              <a:cs typeface="Times New Roman" panose="02020603050405020304" pitchFamily="18" charset="0"/>
            </a:endParaRPr>
          </a:p>
          <a:p>
            <a:endParaRPr lang="en-US" smtClean="0">
              <a:cs typeface="Times New Roman" panose="02020603050405020304" pitchFamily="18" charset="0"/>
            </a:endParaRPr>
          </a:p>
        </p:txBody>
      </p:sp>
    </p:spTree>
    <p:extLst>
      <p:ext uri="{BB962C8B-B14F-4D97-AF65-F5344CB8AC3E}">
        <p14:creationId xmlns:p14="http://schemas.microsoft.com/office/powerpoint/2010/main" val="28474295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2209800" y="381000"/>
            <a:ext cx="7772400" cy="1143000"/>
          </a:xfrm>
        </p:spPr>
        <p:txBody>
          <a:bodyPr rtlCol="0">
            <a:normAutofit/>
          </a:bodyPr>
          <a:lstStyle/>
          <a:p>
            <a:pPr>
              <a:defRPr/>
            </a:pPr>
            <a:r>
              <a:rPr lang="en-US" dirty="0">
                <a:solidFill>
                  <a:schemeClr val="bg2">
                    <a:lumMod val="50000"/>
                  </a:schemeClr>
                </a:solidFill>
                <a:latin typeface="+mn-lt"/>
              </a:rPr>
              <a:t>DNA Repair Genes</a:t>
            </a:r>
          </a:p>
        </p:txBody>
      </p:sp>
      <p:sp>
        <p:nvSpPr>
          <p:cNvPr id="264195" name="Rectangle 3"/>
          <p:cNvSpPr>
            <a:spLocks noGrp="1" noChangeArrowheads="1"/>
          </p:cNvSpPr>
          <p:nvPr>
            <p:ph idx="1"/>
          </p:nvPr>
        </p:nvSpPr>
        <p:spPr>
          <a:xfrm>
            <a:off x="2309814" y="1752600"/>
            <a:ext cx="7672387" cy="4038600"/>
          </a:xfrm>
        </p:spPr>
        <p:txBody>
          <a:bodyPr rtlCol="0">
            <a:normAutofit/>
          </a:bodyPr>
          <a:lstStyle/>
          <a:p>
            <a:pPr>
              <a:defRPr/>
            </a:pPr>
            <a:r>
              <a:rPr lang="en-US" dirty="0">
                <a:solidFill>
                  <a:schemeClr val="bg2">
                    <a:lumMod val="50000"/>
                  </a:schemeClr>
                </a:solidFill>
              </a:rPr>
              <a:t>DNA repair genes </a:t>
            </a:r>
          </a:p>
          <a:p>
            <a:pPr lvl="1">
              <a:defRPr/>
            </a:pPr>
            <a:r>
              <a:rPr lang="en-US" dirty="0">
                <a:solidFill>
                  <a:schemeClr val="bg2">
                    <a:lumMod val="50000"/>
                  </a:schemeClr>
                </a:solidFill>
              </a:rPr>
              <a:t>targeted by loss of function mutations</a:t>
            </a:r>
          </a:p>
          <a:p>
            <a:pPr>
              <a:defRPr/>
            </a:pPr>
            <a:r>
              <a:rPr lang="en-US" dirty="0">
                <a:solidFill>
                  <a:schemeClr val="bg2">
                    <a:lumMod val="50000"/>
                  </a:schemeClr>
                </a:solidFill>
              </a:rPr>
              <a:t>Differ from tumor suppressor genes:</a:t>
            </a:r>
          </a:p>
          <a:p>
            <a:pPr lvl="1">
              <a:defRPr/>
            </a:pPr>
            <a:r>
              <a:rPr lang="en-US" dirty="0">
                <a:solidFill>
                  <a:schemeClr val="bg2">
                    <a:lumMod val="50000"/>
                  </a:schemeClr>
                </a:solidFill>
              </a:rPr>
              <a:t>TSG directly involved in growth inhibition or differentiation</a:t>
            </a:r>
          </a:p>
          <a:p>
            <a:pPr lvl="1">
              <a:defRPr/>
            </a:pPr>
            <a:r>
              <a:rPr lang="en-US" dirty="0">
                <a:solidFill>
                  <a:schemeClr val="bg2">
                    <a:lumMod val="50000"/>
                  </a:schemeClr>
                </a:solidFill>
              </a:rPr>
              <a:t>DNA repair genes are indirectly involved in growth inhibition or differentiation</a:t>
            </a:r>
          </a:p>
          <a:p>
            <a:pPr lvl="1">
              <a:defRPr/>
            </a:pPr>
            <a:endParaRPr lang="en-US" dirty="0">
              <a:solidFill>
                <a:srgbClr val="FFFFFF"/>
              </a:solidFill>
            </a:endParaRPr>
          </a:p>
        </p:txBody>
      </p:sp>
    </p:spTree>
    <p:extLst>
      <p:ext uri="{BB962C8B-B14F-4D97-AF65-F5344CB8AC3E}">
        <p14:creationId xmlns:p14="http://schemas.microsoft.com/office/powerpoint/2010/main" val="27446856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1026"/>
          <p:cNvSpPr>
            <a:spLocks noGrp="1" noChangeArrowheads="1"/>
          </p:cNvSpPr>
          <p:nvPr>
            <p:ph type="title"/>
          </p:nvPr>
        </p:nvSpPr>
        <p:spPr>
          <a:xfrm>
            <a:off x="2209800" y="381000"/>
            <a:ext cx="7772400" cy="1143000"/>
          </a:xfrm>
        </p:spPr>
        <p:txBody>
          <a:bodyPr rtlCol="0">
            <a:normAutofit/>
          </a:bodyPr>
          <a:lstStyle/>
          <a:p>
            <a:pPr>
              <a:defRPr/>
            </a:pPr>
            <a:r>
              <a:rPr lang="en-US" dirty="0">
                <a:solidFill>
                  <a:schemeClr val="bg2">
                    <a:lumMod val="50000"/>
                  </a:schemeClr>
                </a:solidFill>
              </a:rPr>
              <a:t>DNA Repair Genes</a:t>
            </a:r>
          </a:p>
        </p:txBody>
      </p:sp>
      <p:sp>
        <p:nvSpPr>
          <p:cNvPr id="265219" name="Rectangle 1027"/>
          <p:cNvSpPr>
            <a:spLocks noGrp="1" noChangeArrowheads="1"/>
          </p:cNvSpPr>
          <p:nvPr>
            <p:ph idx="1"/>
          </p:nvPr>
        </p:nvSpPr>
        <p:spPr>
          <a:xfrm>
            <a:off x="1881188" y="1752600"/>
            <a:ext cx="8101012" cy="4038600"/>
          </a:xfrm>
        </p:spPr>
        <p:txBody>
          <a:bodyPr rtlCol="0">
            <a:normAutofit/>
          </a:bodyPr>
          <a:lstStyle/>
          <a:p>
            <a:pPr>
              <a:defRPr/>
            </a:pPr>
            <a:r>
              <a:rPr lang="en-US" dirty="0">
                <a:solidFill>
                  <a:schemeClr val="bg2">
                    <a:lumMod val="50000"/>
                  </a:schemeClr>
                </a:solidFill>
              </a:rPr>
              <a:t>Inactivation of DNA repair genes </a:t>
            </a:r>
          </a:p>
          <a:p>
            <a:pPr lvl="1">
              <a:defRPr/>
            </a:pPr>
            <a:r>
              <a:rPr lang="en-US" dirty="0">
                <a:solidFill>
                  <a:schemeClr val="bg2">
                    <a:lumMod val="50000"/>
                  </a:schemeClr>
                </a:solidFill>
              </a:rPr>
              <a:t>increased rate of mutation in other cellular genes</a:t>
            </a:r>
          </a:p>
          <a:p>
            <a:pPr lvl="1">
              <a:defRPr/>
            </a:pPr>
            <a:r>
              <a:rPr lang="en-US" dirty="0">
                <a:solidFill>
                  <a:schemeClr val="bg2">
                    <a:lumMod val="50000"/>
                  </a:schemeClr>
                </a:solidFill>
              </a:rPr>
              <a:t>proto-</a:t>
            </a:r>
            <a:r>
              <a:rPr lang="en-US" dirty="0" err="1">
                <a:solidFill>
                  <a:schemeClr val="bg2">
                    <a:lumMod val="50000"/>
                  </a:schemeClr>
                </a:solidFill>
              </a:rPr>
              <a:t>oncogenes</a:t>
            </a:r>
            <a:endParaRPr lang="en-US" dirty="0">
              <a:solidFill>
                <a:schemeClr val="bg2">
                  <a:lumMod val="50000"/>
                </a:schemeClr>
              </a:solidFill>
            </a:endParaRPr>
          </a:p>
          <a:p>
            <a:pPr lvl="1">
              <a:defRPr/>
            </a:pPr>
            <a:r>
              <a:rPr lang="en-US" dirty="0">
                <a:solidFill>
                  <a:schemeClr val="bg2">
                    <a:lumMod val="50000"/>
                  </a:schemeClr>
                </a:solidFill>
              </a:rPr>
              <a:t>tumor suppressor genes</a:t>
            </a:r>
          </a:p>
          <a:p>
            <a:pPr>
              <a:defRPr/>
            </a:pPr>
            <a:r>
              <a:rPr lang="en-US" dirty="0">
                <a:solidFill>
                  <a:schemeClr val="bg2">
                    <a:lumMod val="50000"/>
                  </a:schemeClr>
                </a:solidFill>
              </a:rPr>
              <a:t>Accumulation of mutations in the other cellular </a:t>
            </a:r>
            <a:r>
              <a:rPr lang="en-US" dirty="0" smtClean="0">
                <a:solidFill>
                  <a:schemeClr val="bg2">
                    <a:lumMod val="50000"/>
                  </a:schemeClr>
                </a:solidFill>
              </a:rPr>
              <a:t>genes</a:t>
            </a:r>
            <a:endParaRPr lang="en-US" dirty="0">
              <a:solidFill>
                <a:schemeClr val="bg2">
                  <a:lumMod val="50000"/>
                </a:schemeClr>
              </a:solidFill>
            </a:endParaRPr>
          </a:p>
          <a:p>
            <a:pPr lvl="1">
              <a:defRPr/>
            </a:pPr>
            <a:r>
              <a:rPr lang="en-US" dirty="0">
                <a:solidFill>
                  <a:schemeClr val="bg2">
                    <a:lumMod val="50000"/>
                  </a:schemeClr>
                </a:solidFill>
              </a:rPr>
              <a:t>tumor progression is accelerated</a:t>
            </a:r>
          </a:p>
          <a:p>
            <a:pPr lvl="1">
              <a:defRPr/>
            </a:pPr>
            <a:endParaRPr lang="en-US" dirty="0">
              <a:solidFill>
                <a:schemeClr val="bg2">
                  <a:lumMod val="50000"/>
                </a:schemeClr>
              </a:solidFill>
            </a:endParaRPr>
          </a:p>
        </p:txBody>
      </p:sp>
    </p:spTree>
    <p:extLst>
      <p:ext uri="{BB962C8B-B14F-4D97-AF65-F5344CB8AC3E}">
        <p14:creationId xmlns:p14="http://schemas.microsoft.com/office/powerpoint/2010/main" val="3301506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rtlCol="0">
            <a:normAutofit/>
          </a:bodyPr>
          <a:lstStyle/>
          <a:p>
            <a:pPr>
              <a:defRPr/>
            </a:pPr>
            <a:r>
              <a:rPr lang="en-US" smtClean="0">
                <a:solidFill>
                  <a:schemeClr val="bg2">
                    <a:lumMod val="50000"/>
                  </a:schemeClr>
                </a:solidFill>
              </a:rPr>
              <a:t>EFFECT OF TUMOUR ON HOST</a:t>
            </a:r>
          </a:p>
        </p:txBody>
      </p:sp>
      <p:sp>
        <p:nvSpPr>
          <p:cNvPr id="159747" name="Rectangle 3"/>
          <p:cNvSpPr>
            <a:spLocks noGrp="1" noChangeArrowheads="1"/>
          </p:cNvSpPr>
          <p:nvPr>
            <p:ph idx="1"/>
          </p:nvPr>
        </p:nvSpPr>
        <p:spPr/>
        <p:txBody>
          <a:bodyPr rtlCol="0">
            <a:normAutofit/>
          </a:bodyPr>
          <a:lstStyle/>
          <a:p>
            <a:pPr>
              <a:buNone/>
              <a:defRPr/>
            </a:pPr>
            <a:r>
              <a:rPr lang="en-US" smtClean="0">
                <a:solidFill>
                  <a:schemeClr val="bg2">
                    <a:lumMod val="50000"/>
                  </a:schemeClr>
                </a:solidFill>
              </a:rPr>
              <a:t>Due to-</a:t>
            </a:r>
          </a:p>
          <a:p>
            <a:pPr>
              <a:defRPr/>
            </a:pPr>
            <a:r>
              <a:rPr lang="en-US" smtClean="0">
                <a:solidFill>
                  <a:schemeClr val="bg2">
                    <a:lumMod val="50000"/>
                  </a:schemeClr>
                </a:solidFill>
              </a:rPr>
              <a:t>Impingement on adjacent strutures</a:t>
            </a:r>
          </a:p>
          <a:p>
            <a:pPr>
              <a:defRPr/>
            </a:pPr>
            <a:r>
              <a:rPr lang="en-US" smtClean="0">
                <a:solidFill>
                  <a:schemeClr val="bg2">
                    <a:lumMod val="50000"/>
                  </a:schemeClr>
                </a:solidFill>
              </a:rPr>
              <a:t>Functional activities –hormone produ;</a:t>
            </a:r>
          </a:p>
          <a:p>
            <a:pPr>
              <a:defRPr/>
            </a:pPr>
            <a:r>
              <a:rPr lang="en-US" smtClean="0">
                <a:solidFill>
                  <a:schemeClr val="bg2">
                    <a:lumMod val="50000"/>
                  </a:schemeClr>
                </a:solidFill>
              </a:rPr>
              <a:t>Bleeding &amp; sec; infections</a:t>
            </a:r>
          </a:p>
          <a:p>
            <a:pPr>
              <a:defRPr/>
            </a:pPr>
            <a:r>
              <a:rPr lang="en-US" smtClean="0">
                <a:solidFill>
                  <a:schemeClr val="bg2">
                    <a:lumMod val="50000"/>
                  </a:schemeClr>
                </a:solidFill>
              </a:rPr>
              <a:t>Acute symptoms due to rupture &amp; infarction</a:t>
            </a:r>
          </a:p>
        </p:txBody>
      </p:sp>
    </p:spTree>
    <p:extLst>
      <p:ext uri="{BB962C8B-B14F-4D97-AF65-F5344CB8AC3E}">
        <p14:creationId xmlns:p14="http://schemas.microsoft.com/office/powerpoint/2010/main" val="40871237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1847851" y="1"/>
            <a:ext cx="8056563" cy="6524625"/>
          </a:xfrm>
        </p:spPr>
        <p:txBody>
          <a:bodyPr rtlCol="0">
            <a:normAutofit/>
          </a:bodyPr>
          <a:lstStyle/>
          <a:p>
            <a:pPr>
              <a:buNone/>
              <a:defRPr/>
            </a:pPr>
            <a:r>
              <a:rPr lang="en-US" b="1" u="sng" dirty="0">
                <a:solidFill>
                  <a:schemeClr val="bg2">
                    <a:lumMod val="50000"/>
                  </a:schemeClr>
                </a:solidFill>
              </a:rPr>
              <a:t>Cancer </a:t>
            </a:r>
            <a:r>
              <a:rPr lang="en-US" b="1" u="sng" dirty="0" err="1">
                <a:solidFill>
                  <a:schemeClr val="bg2">
                    <a:lumMod val="50000"/>
                  </a:schemeClr>
                </a:solidFill>
              </a:rPr>
              <a:t>cachexia</a:t>
            </a:r>
            <a:endParaRPr lang="en-US" b="1" u="sng" dirty="0">
              <a:solidFill>
                <a:schemeClr val="bg2">
                  <a:lumMod val="50000"/>
                </a:schemeClr>
              </a:solidFill>
            </a:endParaRPr>
          </a:p>
          <a:p>
            <a:pPr>
              <a:defRPr/>
            </a:pPr>
            <a:r>
              <a:rPr lang="en-US" dirty="0">
                <a:solidFill>
                  <a:schemeClr val="bg2">
                    <a:lumMod val="50000"/>
                  </a:schemeClr>
                </a:solidFill>
              </a:rPr>
              <a:t>   wasting syndrome seen in CA </a:t>
            </a:r>
          </a:p>
          <a:p>
            <a:pPr>
              <a:defRPr/>
            </a:pPr>
            <a:r>
              <a:rPr lang="en-US" dirty="0">
                <a:solidFill>
                  <a:schemeClr val="bg2">
                    <a:lumMod val="50000"/>
                  </a:schemeClr>
                </a:solidFill>
              </a:rPr>
              <a:t>progressive loss of body fat, accompanied by profound </a:t>
            </a:r>
            <a:r>
              <a:rPr lang="en-US" dirty="0" err="1">
                <a:solidFill>
                  <a:schemeClr val="bg2">
                    <a:lumMod val="50000"/>
                  </a:schemeClr>
                </a:solidFill>
              </a:rPr>
              <a:t>weakeness</a:t>
            </a:r>
            <a:r>
              <a:rPr lang="en-US" dirty="0">
                <a:solidFill>
                  <a:schemeClr val="bg2">
                    <a:lumMod val="50000"/>
                  </a:schemeClr>
                </a:solidFill>
              </a:rPr>
              <a:t>, anorexia, </a:t>
            </a:r>
            <a:r>
              <a:rPr lang="en-US" dirty="0" err="1">
                <a:solidFill>
                  <a:schemeClr val="bg2">
                    <a:lumMod val="50000"/>
                  </a:schemeClr>
                </a:solidFill>
              </a:rPr>
              <a:t>anaemia</a:t>
            </a:r>
            <a:r>
              <a:rPr lang="en-US" dirty="0">
                <a:solidFill>
                  <a:schemeClr val="bg2">
                    <a:lumMod val="50000"/>
                  </a:schemeClr>
                </a:solidFill>
              </a:rPr>
              <a:t>.</a:t>
            </a:r>
          </a:p>
          <a:p>
            <a:pPr>
              <a:buNone/>
              <a:defRPr/>
            </a:pPr>
            <a:r>
              <a:rPr lang="en-US" dirty="0">
                <a:solidFill>
                  <a:schemeClr val="bg2">
                    <a:lumMod val="50000"/>
                  </a:schemeClr>
                </a:solidFill>
              </a:rPr>
              <a:t>Causes-</a:t>
            </a:r>
          </a:p>
          <a:p>
            <a:pPr>
              <a:defRPr/>
            </a:pPr>
            <a:r>
              <a:rPr lang="en-US" dirty="0">
                <a:solidFill>
                  <a:schemeClr val="bg2">
                    <a:lumMod val="50000"/>
                  </a:schemeClr>
                </a:solidFill>
              </a:rPr>
              <a:t>   due to </a:t>
            </a:r>
            <a:r>
              <a:rPr lang="en-US" dirty="0" err="1">
                <a:solidFill>
                  <a:schemeClr val="bg2">
                    <a:lumMod val="50000"/>
                  </a:schemeClr>
                </a:solidFill>
              </a:rPr>
              <a:t>nutri</a:t>
            </a:r>
            <a:r>
              <a:rPr lang="en-US" dirty="0">
                <a:solidFill>
                  <a:schemeClr val="bg2">
                    <a:lumMod val="50000"/>
                  </a:schemeClr>
                </a:solidFill>
              </a:rPr>
              <a:t>: demands of T cells</a:t>
            </a:r>
          </a:p>
          <a:p>
            <a:pPr>
              <a:defRPr/>
            </a:pPr>
            <a:r>
              <a:rPr lang="en-US" dirty="0">
                <a:solidFill>
                  <a:schemeClr val="bg2">
                    <a:lumMod val="50000"/>
                  </a:schemeClr>
                </a:solidFill>
              </a:rPr>
              <a:t>  action of TNF,IL-1,INF-</a:t>
            </a:r>
            <a:r>
              <a:rPr lang="el-GR" dirty="0">
                <a:solidFill>
                  <a:schemeClr val="bg2">
                    <a:lumMod val="50000"/>
                  </a:schemeClr>
                </a:solidFill>
              </a:rPr>
              <a:t>γ</a:t>
            </a:r>
            <a:endParaRPr lang="en-US" dirty="0">
              <a:solidFill>
                <a:schemeClr val="bg2">
                  <a:lumMod val="50000"/>
                </a:schemeClr>
              </a:solidFill>
            </a:endParaRPr>
          </a:p>
          <a:p>
            <a:pPr>
              <a:defRPr/>
            </a:pPr>
            <a:r>
              <a:rPr lang="en-US" u="sng" dirty="0">
                <a:solidFill>
                  <a:schemeClr val="bg2">
                    <a:lumMod val="50000"/>
                  </a:schemeClr>
                </a:solidFill>
              </a:rPr>
              <a:t>PAIN</a:t>
            </a:r>
          </a:p>
          <a:p>
            <a:pPr>
              <a:buNone/>
              <a:defRPr/>
            </a:pPr>
            <a:r>
              <a:rPr lang="en-US" dirty="0">
                <a:solidFill>
                  <a:schemeClr val="bg2">
                    <a:lumMod val="50000"/>
                  </a:schemeClr>
                </a:solidFill>
              </a:rPr>
              <a:t>      - due to nerve infiltration</a:t>
            </a:r>
          </a:p>
          <a:p>
            <a:pPr>
              <a:buNone/>
              <a:defRPr/>
            </a:pPr>
            <a:r>
              <a:rPr lang="en-US" dirty="0">
                <a:solidFill>
                  <a:schemeClr val="bg2">
                    <a:lumMod val="50000"/>
                  </a:schemeClr>
                </a:solidFill>
              </a:rPr>
              <a:t>      - part of PNS</a:t>
            </a:r>
          </a:p>
          <a:p>
            <a:pPr>
              <a:defRPr/>
            </a:pPr>
            <a:r>
              <a:rPr lang="en-US" u="sng" dirty="0">
                <a:solidFill>
                  <a:schemeClr val="bg2">
                    <a:lumMod val="50000"/>
                  </a:schemeClr>
                </a:solidFill>
              </a:rPr>
              <a:t>FEVER</a:t>
            </a:r>
          </a:p>
          <a:p>
            <a:pPr>
              <a:buNone/>
              <a:defRPr/>
            </a:pPr>
            <a:r>
              <a:rPr lang="en-US" dirty="0">
                <a:solidFill>
                  <a:schemeClr val="bg2">
                    <a:lumMod val="50000"/>
                  </a:schemeClr>
                </a:solidFill>
              </a:rPr>
              <a:t>             Un explained</a:t>
            </a:r>
          </a:p>
        </p:txBody>
      </p:sp>
    </p:spTree>
    <p:extLst>
      <p:ext uri="{BB962C8B-B14F-4D97-AF65-F5344CB8AC3E}">
        <p14:creationId xmlns:p14="http://schemas.microsoft.com/office/powerpoint/2010/main" val="10399451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09800" y="152400"/>
            <a:ext cx="6870700" cy="973138"/>
          </a:xfrm>
        </p:spPr>
        <p:txBody>
          <a:bodyPr rtlCol="0">
            <a:normAutofit/>
          </a:bodyPr>
          <a:lstStyle/>
          <a:p>
            <a:pPr>
              <a:defRPr/>
            </a:pPr>
            <a:r>
              <a:rPr lang="en-US" smtClean="0">
                <a:solidFill>
                  <a:schemeClr val="bg2">
                    <a:lumMod val="50000"/>
                  </a:schemeClr>
                </a:solidFill>
              </a:rPr>
              <a:t>Paraneoplastic syndromes</a:t>
            </a:r>
          </a:p>
        </p:txBody>
      </p:sp>
      <p:sp>
        <p:nvSpPr>
          <p:cNvPr id="66563" name="Rectangle 3"/>
          <p:cNvSpPr>
            <a:spLocks noGrp="1" noChangeArrowheads="1"/>
          </p:cNvSpPr>
          <p:nvPr>
            <p:ph idx="1"/>
          </p:nvPr>
        </p:nvSpPr>
        <p:spPr>
          <a:xfrm>
            <a:off x="1881188" y="1052513"/>
            <a:ext cx="8462962" cy="4608512"/>
          </a:xfrm>
        </p:spPr>
        <p:txBody>
          <a:bodyPr rtlCol="0">
            <a:normAutofit/>
          </a:bodyPr>
          <a:lstStyle/>
          <a:p>
            <a:pPr>
              <a:buNone/>
              <a:defRPr/>
            </a:pPr>
            <a:r>
              <a:rPr lang="en-US" dirty="0">
                <a:solidFill>
                  <a:schemeClr val="bg2">
                    <a:lumMod val="50000"/>
                  </a:schemeClr>
                </a:solidFill>
              </a:rPr>
              <a:t>Symptom complexes in cancer- bearing patients that cannot readily be explained, either by the local or distant spread of the </a:t>
            </a:r>
            <a:r>
              <a:rPr lang="en-US" dirty="0" err="1">
                <a:solidFill>
                  <a:schemeClr val="bg2">
                    <a:lumMod val="50000"/>
                  </a:schemeClr>
                </a:solidFill>
              </a:rPr>
              <a:t>tumour</a:t>
            </a:r>
            <a:r>
              <a:rPr lang="en-US" dirty="0">
                <a:solidFill>
                  <a:schemeClr val="bg2">
                    <a:lumMod val="50000"/>
                  </a:schemeClr>
                </a:solidFill>
              </a:rPr>
              <a:t> or by the elaboration of hormones indigenous to the tissue from which the </a:t>
            </a:r>
            <a:r>
              <a:rPr lang="en-US" dirty="0" err="1">
                <a:solidFill>
                  <a:schemeClr val="bg2">
                    <a:lumMod val="50000"/>
                  </a:schemeClr>
                </a:solidFill>
              </a:rPr>
              <a:t>tumour</a:t>
            </a:r>
            <a:r>
              <a:rPr lang="en-US" dirty="0">
                <a:solidFill>
                  <a:schemeClr val="bg2">
                    <a:lumMod val="50000"/>
                  </a:schemeClr>
                </a:solidFill>
              </a:rPr>
              <a:t> arose.</a:t>
            </a:r>
          </a:p>
          <a:p>
            <a:pPr>
              <a:buNone/>
              <a:defRPr/>
            </a:pPr>
            <a:r>
              <a:rPr lang="en-US" dirty="0">
                <a:solidFill>
                  <a:schemeClr val="bg2">
                    <a:lumMod val="50000"/>
                  </a:schemeClr>
                </a:solidFill>
              </a:rPr>
              <a:t>  - May represent  the earliest manifestation of an occult neoplasm</a:t>
            </a:r>
          </a:p>
          <a:p>
            <a:pPr>
              <a:buNone/>
              <a:defRPr/>
            </a:pPr>
            <a:r>
              <a:rPr lang="en-US" dirty="0">
                <a:solidFill>
                  <a:schemeClr val="bg2">
                    <a:lumMod val="50000"/>
                  </a:schemeClr>
                </a:solidFill>
              </a:rPr>
              <a:t>   - May represent significant clinical problems &amp; may even be lethal</a:t>
            </a:r>
          </a:p>
          <a:p>
            <a:pPr>
              <a:buNone/>
              <a:defRPr/>
            </a:pPr>
            <a:r>
              <a:rPr lang="en-US" dirty="0">
                <a:solidFill>
                  <a:schemeClr val="bg2">
                    <a:lumMod val="50000"/>
                  </a:schemeClr>
                </a:solidFill>
              </a:rPr>
              <a:t>    - May mimic metastatic disease &amp;</a:t>
            </a:r>
          </a:p>
          <a:p>
            <a:pPr>
              <a:buNone/>
              <a:defRPr/>
            </a:pPr>
            <a:r>
              <a:rPr lang="en-US" dirty="0">
                <a:solidFill>
                  <a:schemeClr val="bg2">
                    <a:lumMod val="50000"/>
                  </a:schemeClr>
                </a:solidFill>
              </a:rPr>
              <a:t>               confound treatment</a:t>
            </a:r>
          </a:p>
        </p:txBody>
      </p:sp>
    </p:spTree>
    <p:extLst>
      <p:ext uri="{BB962C8B-B14F-4D97-AF65-F5344CB8AC3E}">
        <p14:creationId xmlns:p14="http://schemas.microsoft.com/office/powerpoint/2010/main" val="7951495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981201" y="0"/>
            <a:ext cx="6994525" cy="692150"/>
          </a:xfrm>
        </p:spPr>
        <p:txBody>
          <a:bodyPr rtlCol="0">
            <a:normAutofit fontScale="90000"/>
          </a:bodyPr>
          <a:lstStyle/>
          <a:p>
            <a:pPr>
              <a:defRPr/>
            </a:pPr>
            <a:r>
              <a:rPr lang="en-US" sz="4000">
                <a:solidFill>
                  <a:schemeClr val="bg2">
                    <a:lumMod val="50000"/>
                  </a:schemeClr>
                </a:solidFill>
              </a:rPr>
              <a:t>Paraneoplastic syndromes</a:t>
            </a:r>
          </a:p>
        </p:txBody>
      </p:sp>
      <p:graphicFrame>
        <p:nvGraphicFramePr>
          <p:cNvPr id="67620" name="Group 36"/>
          <p:cNvGraphicFramePr>
            <a:graphicFrameLocks noGrp="1"/>
          </p:cNvGraphicFramePr>
          <p:nvPr>
            <p:ph type="tbl" idx="1"/>
          </p:nvPr>
        </p:nvGraphicFramePr>
        <p:xfrm>
          <a:off x="1919288" y="1138239"/>
          <a:ext cx="7967662" cy="4365625"/>
        </p:xfrm>
        <a:graphic>
          <a:graphicData uri="http://schemas.openxmlformats.org/drawingml/2006/table">
            <a:tbl>
              <a:tblPr/>
              <a:tblGrid>
                <a:gridCol w="2533638"/>
                <a:gridCol w="2886087"/>
                <a:gridCol w="2547937"/>
              </a:tblGrid>
              <a:tr h="457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folHlink"/>
                          </a:solidFill>
                          <a:effectLst/>
                          <a:latin typeface="+mn-lt"/>
                          <a:cs typeface="Arial" charset="0"/>
                        </a:rPr>
                        <a:t>clinical syndrome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folHlink"/>
                          </a:solidFill>
                          <a:effectLst/>
                          <a:latin typeface="+mn-lt"/>
                          <a:cs typeface="Arial" charset="0"/>
                        </a:rPr>
                        <a:t>underlying cancer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folHlink"/>
                          </a:solidFill>
                          <a:effectLst/>
                          <a:latin typeface="+mn-lt"/>
                          <a:cs typeface="Arial" charset="0"/>
                        </a:rPr>
                        <a:t>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14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sng" strike="noStrike" cap="none" normalizeH="0" baseline="0" dirty="0" err="1" smtClean="0">
                          <a:ln>
                            <a:noFill/>
                          </a:ln>
                          <a:solidFill>
                            <a:schemeClr val="folHlink"/>
                          </a:solidFill>
                          <a:effectLst/>
                          <a:latin typeface="+mn-lt"/>
                          <a:cs typeface="Arial" charset="0"/>
                        </a:rPr>
                        <a:t>Endocrinopathies</a:t>
                      </a:r>
                      <a:endParaRPr kumimoji="0" lang="en-US" sz="2400" b="1" i="1" u="sng" strike="noStrike" cap="none" normalizeH="0" baseline="0" dirty="0" smtClean="0">
                        <a:ln>
                          <a:noFill/>
                        </a:ln>
                        <a:solidFill>
                          <a:schemeClr val="folHlink"/>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accent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0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 </a:t>
                      </a:r>
                      <a:r>
                        <a:rPr kumimoji="0" lang="en-US" sz="2400" b="0" i="0" u="none" strike="noStrike" cap="none" normalizeH="0" baseline="0" dirty="0" err="1" smtClean="0">
                          <a:ln>
                            <a:noFill/>
                          </a:ln>
                          <a:solidFill>
                            <a:schemeClr val="bg2">
                              <a:lumMod val="50000"/>
                            </a:schemeClr>
                          </a:solidFill>
                          <a:effectLst/>
                          <a:latin typeface="+mn-lt"/>
                          <a:cs typeface="Arial" charset="0"/>
                        </a:rPr>
                        <a:t>cushing</a:t>
                      </a:r>
                      <a:r>
                        <a:rPr kumimoji="0" lang="en-US" sz="2400" b="0" i="0" u="none" strike="noStrike" cap="none" normalizeH="0" baseline="0" dirty="0" smtClean="0">
                          <a:ln>
                            <a:noFill/>
                          </a:ln>
                          <a:solidFill>
                            <a:schemeClr val="bg2">
                              <a:lumMod val="50000"/>
                            </a:schemeClr>
                          </a:solidFill>
                          <a:effectLst/>
                          <a:latin typeface="+mn-lt"/>
                          <a:cs typeface="Arial" charset="0"/>
                        </a:rPr>
                        <a:t> syndrome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small cell ca of lung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ACTH or ACTH like substance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 </a:t>
                      </a:r>
                      <a:r>
                        <a:rPr kumimoji="0" lang="en-US" sz="2400" b="0" i="0" u="none" strike="noStrike" cap="none" normalizeH="0" baseline="0" dirty="0" err="1" smtClean="0">
                          <a:ln>
                            <a:noFill/>
                          </a:ln>
                          <a:solidFill>
                            <a:schemeClr val="bg2">
                              <a:lumMod val="50000"/>
                            </a:schemeClr>
                          </a:solidFill>
                          <a:effectLst/>
                          <a:latin typeface="+mn-lt"/>
                          <a:cs typeface="Arial" charset="0"/>
                        </a:rPr>
                        <a:t>hypercalcemia</a:t>
                      </a:r>
                      <a:endParaRPr kumimoji="0" lang="en-US" sz="2400" b="0" i="0" u="none" strike="noStrike" cap="none" normalizeH="0" baseline="0" dirty="0" smtClean="0">
                        <a:ln>
                          <a:noFill/>
                        </a:ln>
                        <a:solidFill>
                          <a:schemeClr val="bg2">
                            <a:lumMod val="50000"/>
                          </a:schemeClr>
                        </a:solidFill>
                        <a:effectLst/>
                        <a:latin typeface="+mn-lt"/>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SCC of lung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Breast carcinoma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renal carcinoma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parathyroid hormone related protein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9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sng" strike="noStrike" cap="none" normalizeH="0" baseline="0" dirty="0" smtClean="0">
                          <a:ln>
                            <a:noFill/>
                          </a:ln>
                          <a:solidFill>
                            <a:schemeClr val="bg2">
                              <a:lumMod val="50000"/>
                            </a:schemeClr>
                          </a:solidFill>
                          <a:effectLst/>
                          <a:latin typeface="+mn-lt"/>
                          <a:cs typeface="Arial" charset="0"/>
                        </a:rPr>
                        <a:t>Nerve and muscle syndromes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bg2">
                            <a:lumMod val="50000"/>
                          </a:schemeClr>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29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bg2">
                              <a:lumMod val="50000"/>
                            </a:schemeClr>
                          </a:solidFill>
                          <a:effectLst/>
                          <a:latin typeface="+mn-lt"/>
                          <a:cs typeface="Arial" charset="0"/>
                        </a:rPr>
                        <a:t> Myasthenia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2">
                              <a:lumMod val="50000"/>
                            </a:schemeClr>
                          </a:solidFill>
                          <a:effectLst/>
                          <a:latin typeface="+mn-lt"/>
                          <a:cs typeface="Arial" charset="0"/>
                        </a:rPr>
                        <a:t>Bronchogenic</a:t>
                      </a:r>
                      <a:r>
                        <a:rPr kumimoji="0" lang="en-US" sz="2400" b="0" i="0" u="none" strike="noStrike" cap="none" normalizeH="0" baseline="0" dirty="0" smtClean="0">
                          <a:ln>
                            <a:noFill/>
                          </a:ln>
                          <a:solidFill>
                            <a:schemeClr val="bg2">
                              <a:lumMod val="50000"/>
                            </a:schemeClr>
                          </a:solidFill>
                          <a:effectLst/>
                          <a:latin typeface="+mn-lt"/>
                          <a:cs typeface="Arial" charset="0"/>
                        </a:rPr>
                        <a:t> ca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immunologic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715398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208213" y="-242888"/>
            <a:ext cx="6870700" cy="142875"/>
          </a:xfrm>
        </p:spPr>
        <p:txBody>
          <a:bodyPr rtlCol="0">
            <a:normAutofit fontScale="90000"/>
          </a:bodyPr>
          <a:lstStyle/>
          <a:p>
            <a:pPr>
              <a:defRPr/>
            </a:pPr>
            <a:endParaRPr lang="en-US" sz="4000"/>
          </a:p>
        </p:txBody>
      </p:sp>
      <p:graphicFrame>
        <p:nvGraphicFramePr>
          <p:cNvPr id="68644" name="Group 36"/>
          <p:cNvGraphicFramePr>
            <a:graphicFrameLocks noGrp="1"/>
          </p:cNvGraphicFramePr>
          <p:nvPr>
            <p:ph type="tbl" idx="1"/>
          </p:nvPr>
        </p:nvGraphicFramePr>
        <p:xfrm>
          <a:off x="2208214" y="476250"/>
          <a:ext cx="8002587" cy="4521200"/>
        </p:xfrm>
        <a:graphic>
          <a:graphicData uri="http://schemas.openxmlformats.org/drawingml/2006/table">
            <a:tbl>
              <a:tblPr/>
              <a:tblGrid>
                <a:gridCol w="2808287"/>
                <a:gridCol w="2451100"/>
                <a:gridCol w="2743200"/>
              </a:tblGrid>
              <a:tr h="523866">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sng" strike="noStrike" cap="none" normalizeH="0" baseline="0" dirty="0" smtClean="0">
                          <a:ln>
                            <a:noFill/>
                          </a:ln>
                          <a:solidFill>
                            <a:schemeClr val="folHlink"/>
                          </a:solidFill>
                          <a:effectLst/>
                          <a:latin typeface="+mn-lt"/>
                          <a:cs typeface="Arial" charset="0"/>
                        </a:rPr>
                        <a:t>Dermatologic disorders</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2">
                              <a:lumMod val="50000"/>
                            </a:schemeClr>
                          </a:solidFill>
                          <a:effectLst/>
                          <a:latin typeface="+mn-lt"/>
                          <a:cs typeface="Arial" charset="0"/>
                        </a:rPr>
                        <a:t>Acanthosis</a:t>
                      </a:r>
                      <a:r>
                        <a:rPr kumimoji="0" lang="en-US" sz="2400" b="0" i="0" u="none" strike="noStrike" cap="none" normalizeH="0" baseline="0" dirty="0" smtClean="0">
                          <a:ln>
                            <a:noFill/>
                          </a:ln>
                          <a:solidFill>
                            <a:schemeClr val="bg2">
                              <a:lumMod val="50000"/>
                            </a:schemeClr>
                          </a:solidFill>
                          <a:effectLst/>
                          <a:latin typeface="+mn-lt"/>
                          <a:cs typeface="Arial" charset="0"/>
                        </a:rPr>
                        <a:t> </a:t>
                      </a:r>
                      <a:r>
                        <a:rPr kumimoji="0" lang="en-US" sz="2400" b="0" i="0" u="none" strike="noStrike" cap="none" normalizeH="0" baseline="0" dirty="0" err="1" smtClean="0">
                          <a:ln>
                            <a:noFill/>
                          </a:ln>
                          <a:solidFill>
                            <a:schemeClr val="bg2">
                              <a:lumMod val="50000"/>
                            </a:schemeClr>
                          </a:solidFill>
                          <a:effectLst/>
                          <a:latin typeface="+mn-lt"/>
                          <a:cs typeface="Arial" charset="0"/>
                        </a:rPr>
                        <a:t>nigricans</a:t>
                      </a:r>
                      <a:endParaRPr kumimoji="0" lang="en-US" sz="2400" b="0" i="0" u="none" strike="noStrike" cap="none" normalizeH="0" baseline="0" dirty="0" smtClean="0">
                        <a:ln>
                          <a:noFill/>
                        </a:ln>
                        <a:solidFill>
                          <a:schemeClr val="bg2">
                            <a:lumMod val="50000"/>
                          </a:schemeClr>
                        </a:solidFill>
                        <a:effectLst/>
                        <a:latin typeface="+mn-lt"/>
                        <a:cs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gastric ,lung ca</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immunologic</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sng" strike="noStrike" cap="none" normalizeH="0" baseline="0" dirty="0" err="1" smtClean="0">
                          <a:ln>
                            <a:noFill/>
                          </a:ln>
                          <a:solidFill>
                            <a:schemeClr val="folHlink"/>
                          </a:solidFill>
                          <a:effectLst/>
                          <a:latin typeface="+mn-lt"/>
                          <a:cs typeface="Arial" charset="0"/>
                        </a:rPr>
                        <a:t>osseous,Articular</a:t>
                      </a:r>
                      <a:r>
                        <a:rPr kumimoji="0" lang="en-US" sz="2400" b="1" i="1" u="sng" strike="noStrike" cap="none" normalizeH="0" baseline="0" dirty="0" smtClean="0">
                          <a:ln>
                            <a:noFill/>
                          </a:ln>
                          <a:solidFill>
                            <a:schemeClr val="folHlink"/>
                          </a:solidFill>
                          <a:effectLst/>
                          <a:latin typeface="+mn-lt"/>
                          <a:cs typeface="Arial" charset="0"/>
                        </a:rPr>
                        <a:t> and soft tissue changes</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hypertrophic </a:t>
                      </a:r>
                      <a:r>
                        <a:rPr kumimoji="0" lang="en-US" sz="2400" b="0" i="0" u="none" strike="noStrike" cap="none" normalizeH="0" baseline="0" dirty="0" err="1" smtClean="0">
                          <a:ln>
                            <a:noFill/>
                          </a:ln>
                          <a:solidFill>
                            <a:schemeClr val="bg2">
                              <a:lumMod val="50000"/>
                            </a:schemeClr>
                          </a:solidFill>
                          <a:effectLst/>
                          <a:latin typeface="+mn-lt"/>
                          <a:cs typeface="Arial" charset="0"/>
                        </a:rPr>
                        <a:t>osteoarthropathy</a:t>
                      </a:r>
                      <a:endParaRPr kumimoji="0" lang="en-US" sz="2400" b="0" i="0" u="none" strike="noStrike" cap="none" normalizeH="0" baseline="0" dirty="0" smtClean="0">
                        <a:ln>
                          <a:noFill/>
                        </a:ln>
                        <a:solidFill>
                          <a:schemeClr val="bg2">
                            <a:lumMod val="50000"/>
                          </a:schemeClr>
                        </a:solidFill>
                        <a:effectLst/>
                        <a:latin typeface="+mn-lt"/>
                        <a:cs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2">
                              <a:lumMod val="50000"/>
                            </a:schemeClr>
                          </a:solidFill>
                          <a:effectLst/>
                          <a:latin typeface="+mn-lt"/>
                          <a:cs typeface="Arial" charset="0"/>
                        </a:rPr>
                        <a:t>bronchogenic</a:t>
                      </a:r>
                      <a:r>
                        <a:rPr kumimoji="0" lang="en-US" sz="2400" b="0" i="0" u="none" strike="noStrike" cap="none" normalizeH="0" baseline="0" dirty="0" smtClean="0">
                          <a:ln>
                            <a:noFill/>
                          </a:ln>
                          <a:solidFill>
                            <a:schemeClr val="bg2">
                              <a:lumMod val="50000"/>
                            </a:schemeClr>
                          </a:solidFill>
                          <a:effectLst/>
                          <a:latin typeface="+mn-lt"/>
                          <a:cs typeface="Arial" charset="0"/>
                        </a:rPr>
                        <a:t> ca</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unknown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6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sng" strike="noStrike" cap="none" normalizeH="0" baseline="0" dirty="0" smtClean="0">
                          <a:ln>
                            <a:noFill/>
                          </a:ln>
                          <a:solidFill>
                            <a:schemeClr val="folHlink"/>
                          </a:solidFill>
                          <a:effectLst/>
                          <a:latin typeface="+mn-lt"/>
                          <a:cs typeface="Arial" charset="0"/>
                        </a:rPr>
                        <a:t>vascular changes</a:t>
                      </a:r>
                    </a:p>
                  </a:txBody>
                  <a:tcPr marT="45721" marB="4572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1" u="sng"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mn-lt"/>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5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venous thrombosis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            (trousseau</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           phenomenon)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2">
                              <a:lumMod val="50000"/>
                            </a:schemeClr>
                          </a:solidFill>
                          <a:effectLst/>
                          <a:latin typeface="+mn-lt"/>
                          <a:cs typeface="Arial" charset="0"/>
                        </a:rPr>
                        <a:t>pancreatic ca</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2">
                              <a:lumMod val="50000"/>
                            </a:schemeClr>
                          </a:solidFill>
                          <a:effectLst/>
                          <a:latin typeface="+mn-lt"/>
                          <a:cs typeface="Arial" charset="0"/>
                        </a:rPr>
                        <a:t>Tumour</a:t>
                      </a:r>
                      <a:r>
                        <a:rPr kumimoji="0" lang="en-US" sz="2400" b="0" i="0" u="none" strike="noStrike" cap="none" normalizeH="0" baseline="0" dirty="0" smtClean="0">
                          <a:ln>
                            <a:noFill/>
                          </a:ln>
                          <a:solidFill>
                            <a:schemeClr val="bg2">
                              <a:lumMod val="50000"/>
                            </a:schemeClr>
                          </a:solidFill>
                          <a:effectLst/>
                          <a:latin typeface="+mn-lt"/>
                          <a:cs typeface="Arial" charset="0"/>
                        </a:rPr>
                        <a:t> products (</a:t>
                      </a:r>
                      <a:r>
                        <a:rPr kumimoji="0" lang="en-US" sz="2400" b="0" i="0" u="none" strike="noStrike" cap="none" normalizeH="0" baseline="0" dirty="0" err="1" smtClean="0">
                          <a:ln>
                            <a:noFill/>
                          </a:ln>
                          <a:solidFill>
                            <a:schemeClr val="bg2">
                              <a:lumMod val="50000"/>
                            </a:schemeClr>
                          </a:solidFill>
                          <a:effectLst/>
                          <a:latin typeface="+mn-lt"/>
                          <a:cs typeface="Arial" charset="0"/>
                        </a:rPr>
                        <a:t>mucin</a:t>
                      </a:r>
                      <a:r>
                        <a:rPr kumimoji="0" lang="en-US" sz="2400" b="0" i="0" u="none" strike="noStrike" cap="none" normalizeH="0" baseline="0" dirty="0" smtClean="0">
                          <a:ln>
                            <a:noFill/>
                          </a:ln>
                          <a:solidFill>
                            <a:schemeClr val="bg2">
                              <a:lumMod val="50000"/>
                            </a:schemeClr>
                          </a:solidFill>
                          <a:effectLst/>
                          <a:latin typeface="+mn-lt"/>
                          <a:cs typeface="Arial"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037040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rtlCol="0">
            <a:normAutofit/>
          </a:bodyPr>
          <a:lstStyle/>
          <a:p>
            <a:pPr>
              <a:defRPr/>
            </a:pPr>
            <a:r>
              <a:rPr lang="en-US" sz="4000">
                <a:solidFill>
                  <a:srgbClr val="FF0000"/>
                </a:solidFill>
              </a:rPr>
              <a:t>American Cancer Society-CA’s 7 warning signals</a:t>
            </a:r>
          </a:p>
        </p:txBody>
      </p:sp>
      <p:sp>
        <p:nvSpPr>
          <p:cNvPr id="103427" name="Rectangle 3"/>
          <p:cNvSpPr>
            <a:spLocks noGrp="1" noChangeArrowheads="1"/>
          </p:cNvSpPr>
          <p:nvPr>
            <p:ph idx="1"/>
          </p:nvPr>
        </p:nvSpPr>
        <p:spPr/>
        <p:txBody>
          <a:bodyPr/>
          <a:lstStyle/>
          <a:p>
            <a:r>
              <a:rPr lang="en-US" smtClean="0">
                <a:solidFill>
                  <a:srgbClr val="FF0000"/>
                </a:solidFill>
              </a:rPr>
              <a:t>Change in bowel or bladder habits</a:t>
            </a:r>
          </a:p>
          <a:p>
            <a:r>
              <a:rPr lang="en-US" smtClean="0">
                <a:solidFill>
                  <a:srgbClr val="FF0000"/>
                </a:solidFill>
              </a:rPr>
              <a:t>A sore throat does not heal</a:t>
            </a:r>
          </a:p>
          <a:p>
            <a:r>
              <a:rPr lang="en-US" smtClean="0">
                <a:solidFill>
                  <a:srgbClr val="FF0000"/>
                </a:solidFill>
              </a:rPr>
              <a:t>Unusual discharge or bleeding</a:t>
            </a:r>
          </a:p>
          <a:p>
            <a:r>
              <a:rPr lang="en-US" smtClean="0">
                <a:solidFill>
                  <a:srgbClr val="FF0000"/>
                </a:solidFill>
              </a:rPr>
              <a:t>Thickening or lumps in breast or elsewhere</a:t>
            </a:r>
          </a:p>
          <a:p>
            <a:r>
              <a:rPr lang="en-US" smtClean="0">
                <a:solidFill>
                  <a:srgbClr val="FF0000"/>
                </a:solidFill>
              </a:rPr>
              <a:t>Indigestion or difficulty in swallowing</a:t>
            </a:r>
          </a:p>
          <a:p>
            <a:r>
              <a:rPr lang="en-US" smtClean="0">
                <a:solidFill>
                  <a:srgbClr val="FF0000"/>
                </a:solidFill>
              </a:rPr>
              <a:t>Obvious change in wart or mole</a:t>
            </a:r>
          </a:p>
          <a:p>
            <a:r>
              <a:rPr lang="en-US" smtClean="0">
                <a:solidFill>
                  <a:srgbClr val="FF0000"/>
                </a:solidFill>
              </a:rPr>
              <a:t>Nagging cough or hoarseness</a:t>
            </a:r>
          </a:p>
        </p:txBody>
      </p:sp>
    </p:spTree>
    <p:extLst>
      <p:ext uri="{BB962C8B-B14F-4D97-AF65-F5344CB8AC3E}">
        <p14:creationId xmlns:p14="http://schemas.microsoft.com/office/powerpoint/2010/main" val="30302538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rtlCol="0">
            <a:normAutofit/>
          </a:bodyPr>
          <a:lstStyle/>
          <a:p>
            <a:pPr>
              <a:defRPr/>
            </a:pPr>
            <a:r>
              <a:rPr lang="en-US" sz="3600">
                <a:solidFill>
                  <a:schemeClr val="bg2">
                    <a:lumMod val="50000"/>
                  </a:schemeClr>
                </a:solidFill>
              </a:rPr>
              <a:t>Grading and Staging of tumours</a:t>
            </a:r>
          </a:p>
        </p:txBody>
      </p:sp>
      <p:sp>
        <p:nvSpPr>
          <p:cNvPr id="69635" name="Rectangle 3"/>
          <p:cNvSpPr>
            <a:spLocks noGrp="1" noChangeArrowheads="1"/>
          </p:cNvSpPr>
          <p:nvPr>
            <p:ph idx="1"/>
          </p:nvPr>
        </p:nvSpPr>
        <p:spPr/>
        <p:txBody>
          <a:bodyPr rtlCol="0">
            <a:normAutofit/>
          </a:bodyPr>
          <a:lstStyle/>
          <a:p>
            <a:pPr>
              <a:defRPr/>
            </a:pPr>
            <a:r>
              <a:rPr lang="en-US" dirty="0">
                <a:solidFill>
                  <a:schemeClr val="bg2">
                    <a:lumMod val="50000"/>
                  </a:schemeClr>
                </a:solidFill>
              </a:rPr>
              <a:t>Grade – level of differentiation</a:t>
            </a:r>
          </a:p>
          <a:p>
            <a:pPr>
              <a:defRPr/>
            </a:pPr>
            <a:r>
              <a:rPr lang="en-US" dirty="0">
                <a:solidFill>
                  <a:schemeClr val="bg2">
                    <a:lumMod val="50000"/>
                  </a:schemeClr>
                </a:solidFill>
              </a:rPr>
              <a:t>Stage – extent of spread of cancer with in the </a:t>
            </a:r>
          </a:p>
          <a:p>
            <a:pPr>
              <a:buNone/>
              <a:defRPr/>
            </a:pPr>
            <a:r>
              <a:rPr lang="en-US" dirty="0">
                <a:solidFill>
                  <a:schemeClr val="bg2">
                    <a:lumMod val="50000"/>
                  </a:schemeClr>
                </a:solidFill>
              </a:rPr>
              <a:t>                    patient</a:t>
            </a:r>
          </a:p>
          <a:p>
            <a:pPr>
              <a:buNone/>
              <a:defRPr/>
            </a:pPr>
            <a:endParaRPr lang="hu-HU" sz="2200" b="1" i="1" dirty="0">
              <a:solidFill>
                <a:schemeClr val="bg2">
                  <a:lumMod val="50000"/>
                </a:schemeClr>
              </a:solidFill>
            </a:endParaRPr>
          </a:p>
          <a:p>
            <a:pPr>
              <a:defRPr/>
            </a:pPr>
            <a:endParaRPr lang="en-US" sz="2200" dirty="0">
              <a:solidFill>
                <a:schemeClr val="bg2">
                  <a:lumMod val="50000"/>
                </a:schemeClr>
              </a:solidFill>
            </a:endParaRPr>
          </a:p>
          <a:p>
            <a:pPr>
              <a:defRPr/>
            </a:pPr>
            <a:endParaRPr lang="en-US" sz="2200" dirty="0">
              <a:solidFill>
                <a:schemeClr val="bg2">
                  <a:lumMod val="50000"/>
                </a:schemeClr>
              </a:solidFill>
            </a:endParaRPr>
          </a:p>
        </p:txBody>
      </p:sp>
    </p:spTree>
    <p:extLst>
      <p:ext uri="{BB962C8B-B14F-4D97-AF65-F5344CB8AC3E}">
        <p14:creationId xmlns:p14="http://schemas.microsoft.com/office/powerpoint/2010/main" val="370953915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b="1" i="1" u="sng" dirty="0" smtClean="0">
                <a:solidFill>
                  <a:schemeClr val="bg2">
                    <a:lumMod val="50000"/>
                  </a:schemeClr>
                </a:solidFill>
              </a:rPr>
              <a:t>Grading</a:t>
            </a:r>
            <a:r>
              <a:rPr lang="en-US" dirty="0" smtClean="0">
                <a:solidFill>
                  <a:schemeClr val="bg2">
                    <a:lumMod val="50000"/>
                  </a:schemeClr>
                </a:solidFill>
              </a:rPr>
              <a:t> </a:t>
            </a:r>
            <a:br>
              <a:rPr lang="en-US" dirty="0" smtClean="0">
                <a:solidFill>
                  <a:schemeClr val="bg2">
                    <a:lumMod val="50000"/>
                  </a:schemeClr>
                </a:solidFill>
              </a:rPr>
            </a:br>
            <a:endParaRPr lang="en-US" dirty="0"/>
          </a:p>
        </p:txBody>
      </p:sp>
      <p:sp>
        <p:nvSpPr>
          <p:cNvPr id="3" name="Content Placeholder 2"/>
          <p:cNvSpPr>
            <a:spLocks noGrp="1"/>
          </p:cNvSpPr>
          <p:nvPr>
            <p:ph idx="1"/>
          </p:nvPr>
        </p:nvSpPr>
        <p:spPr/>
        <p:txBody>
          <a:bodyPr rtlCol="0">
            <a:normAutofit/>
          </a:bodyPr>
          <a:lstStyle/>
          <a:p>
            <a:pPr>
              <a:buNone/>
              <a:defRPr/>
            </a:pPr>
            <a:r>
              <a:rPr lang="en-US" dirty="0" smtClean="0">
                <a:solidFill>
                  <a:schemeClr val="bg2">
                    <a:lumMod val="50000"/>
                  </a:schemeClr>
                </a:solidFill>
              </a:rPr>
              <a:t>It is based on the degree of differentiation of the </a:t>
            </a:r>
            <a:r>
              <a:rPr lang="en-US" dirty="0" err="1" smtClean="0">
                <a:solidFill>
                  <a:schemeClr val="bg2">
                    <a:lumMod val="50000"/>
                  </a:schemeClr>
                </a:solidFill>
              </a:rPr>
              <a:t>tumour</a:t>
            </a:r>
            <a:r>
              <a:rPr lang="en-US" dirty="0" smtClean="0">
                <a:solidFill>
                  <a:schemeClr val="bg2">
                    <a:lumMod val="50000"/>
                  </a:schemeClr>
                </a:solidFill>
              </a:rPr>
              <a:t> cells and the number of mitoses within the </a:t>
            </a:r>
            <a:r>
              <a:rPr lang="en-US" dirty="0" err="1" smtClean="0">
                <a:solidFill>
                  <a:schemeClr val="bg2">
                    <a:lumMod val="50000"/>
                  </a:schemeClr>
                </a:solidFill>
              </a:rPr>
              <a:t>tumour</a:t>
            </a:r>
            <a:r>
              <a:rPr lang="en-US" dirty="0" smtClean="0">
                <a:solidFill>
                  <a:schemeClr val="bg2">
                    <a:lumMod val="50000"/>
                  </a:schemeClr>
                </a:solidFill>
              </a:rPr>
              <a:t>.</a:t>
            </a:r>
          </a:p>
          <a:p>
            <a:pPr>
              <a:defRPr/>
            </a:pPr>
            <a:r>
              <a:rPr lang="en-US" dirty="0" smtClean="0">
                <a:solidFill>
                  <a:schemeClr val="bg2">
                    <a:lumMod val="50000"/>
                  </a:schemeClr>
                </a:solidFill>
              </a:rPr>
              <a:t>Cancers are classified with increasing </a:t>
            </a:r>
            <a:r>
              <a:rPr lang="en-US" dirty="0" err="1" smtClean="0">
                <a:solidFill>
                  <a:schemeClr val="bg2">
                    <a:lumMod val="50000"/>
                  </a:schemeClr>
                </a:solidFill>
              </a:rPr>
              <a:t>anaplasia</a:t>
            </a:r>
            <a:r>
              <a:rPr lang="en-US" dirty="0" smtClean="0">
                <a:solidFill>
                  <a:schemeClr val="bg2">
                    <a:lumMod val="50000"/>
                  </a:schemeClr>
                </a:solidFill>
              </a:rPr>
              <a:t>. </a:t>
            </a:r>
          </a:p>
          <a:p>
            <a:pPr>
              <a:buNone/>
              <a:defRPr/>
            </a:pPr>
            <a:r>
              <a:rPr lang="en-US" b="1" dirty="0">
                <a:solidFill>
                  <a:schemeClr val="bg2">
                    <a:lumMod val="50000"/>
                  </a:schemeClr>
                </a:solidFill>
              </a:rPr>
              <a:t>               </a:t>
            </a:r>
            <a:r>
              <a:rPr lang="hu-HU" b="1" dirty="0">
                <a:solidFill>
                  <a:schemeClr val="bg2">
                    <a:lumMod val="50000"/>
                  </a:schemeClr>
                </a:solidFill>
              </a:rPr>
              <a:t>Well differentiated:</a:t>
            </a:r>
            <a:r>
              <a:rPr lang="en-US" b="1" dirty="0">
                <a:solidFill>
                  <a:schemeClr val="bg2">
                    <a:lumMod val="50000"/>
                  </a:schemeClr>
                </a:solidFill>
              </a:rPr>
              <a:t> </a:t>
            </a:r>
            <a:r>
              <a:rPr lang="hu-HU" b="1" dirty="0">
                <a:solidFill>
                  <a:schemeClr val="bg2">
                    <a:lumMod val="50000"/>
                  </a:schemeClr>
                </a:solidFill>
              </a:rPr>
              <a:t>Grade 1</a:t>
            </a:r>
          </a:p>
          <a:p>
            <a:pPr>
              <a:buNone/>
              <a:defRPr/>
            </a:pPr>
            <a:r>
              <a:rPr lang="en-US" b="1" dirty="0">
                <a:solidFill>
                  <a:schemeClr val="bg2">
                    <a:lumMod val="50000"/>
                  </a:schemeClr>
                </a:solidFill>
              </a:rPr>
              <a:t>               </a:t>
            </a:r>
            <a:r>
              <a:rPr lang="hu-HU" b="1" dirty="0">
                <a:solidFill>
                  <a:schemeClr val="bg2">
                    <a:lumMod val="50000"/>
                  </a:schemeClr>
                </a:solidFill>
              </a:rPr>
              <a:t>Moderately differentiated:</a:t>
            </a:r>
            <a:r>
              <a:rPr lang="en-US" b="1" dirty="0">
                <a:solidFill>
                  <a:schemeClr val="bg2">
                    <a:lumMod val="50000"/>
                  </a:schemeClr>
                </a:solidFill>
              </a:rPr>
              <a:t> </a:t>
            </a:r>
            <a:r>
              <a:rPr lang="hu-HU" b="1" dirty="0">
                <a:solidFill>
                  <a:schemeClr val="bg2">
                    <a:lumMod val="50000"/>
                  </a:schemeClr>
                </a:solidFill>
              </a:rPr>
              <a:t>Grade 2</a:t>
            </a:r>
          </a:p>
          <a:p>
            <a:pPr>
              <a:buNone/>
              <a:defRPr/>
            </a:pPr>
            <a:r>
              <a:rPr lang="en-US" b="1" dirty="0">
                <a:solidFill>
                  <a:schemeClr val="bg2">
                    <a:lumMod val="50000"/>
                  </a:schemeClr>
                </a:solidFill>
              </a:rPr>
              <a:t>               </a:t>
            </a:r>
            <a:r>
              <a:rPr lang="hu-HU" b="1" dirty="0">
                <a:solidFill>
                  <a:schemeClr val="bg2">
                    <a:lumMod val="50000"/>
                  </a:schemeClr>
                </a:solidFill>
              </a:rPr>
              <a:t>Poorly differentiated: Grade 3</a:t>
            </a:r>
          </a:p>
          <a:p>
            <a:pPr>
              <a:defRPr/>
            </a:pPr>
            <a:endParaRPr lang="en-US" dirty="0"/>
          </a:p>
        </p:txBody>
      </p:sp>
    </p:spTree>
    <p:extLst>
      <p:ext uri="{BB962C8B-B14F-4D97-AF65-F5344CB8AC3E}">
        <p14:creationId xmlns:p14="http://schemas.microsoft.com/office/powerpoint/2010/main" val="377045601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1</TotalTime>
  <Words>2860</Words>
  <Application>Microsoft Office PowerPoint</Application>
  <PresentationFormat>Widescreen</PresentationFormat>
  <Paragraphs>639</Paragraphs>
  <Slides>107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107</vt:i4>
      </vt:variant>
    </vt:vector>
  </HeadingPairs>
  <TitlesOfParts>
    <vt:vector size="116" baseType="lpstr">
      <vt:lpstr>Arial Unicode MS</vt:lpstr>
      <vt:lpstr>Dotum</vt:lpstr>
      <vt:lpstr>MingLiU</vt:lpstr>
      <vt:lpstr>Arial</vt:lpstr>
      <vt:lpstr>Times New Roman</vt:lpstr>
      <vt:lpstr>Trebuchet MS</vt:lpstr>
      <vt:lpstr>Wingdings</vt:lpstr>
      <vt:lpstr>Wingdings 3</vt:lpstr>
      <vt:lpstr>Facet</vt:lpstr>
      <vt:lpstr>NEOPLASIA</vt:lpstr>
      <vt:lpstr>PowerPoint Presentation</vt:lpstr>
      <vt:lpstr>CLASSIFICATION</vt:lpstr>
      <vt:lpstr>Basic components of tumors</vt:lpstr>
      <vt:lpstr>NOMENCLATURE</vt:lpstr>
      <vt:lpstr>MALIGNANT TUMOURS</vt:lpstr>
      <vt:lpstr>Classification </vt:lpstr>
      <vt:lpstr>Special types of tumour </vt:lpstr>
      <vt:lpstr>Teratomas</vt:lpstr>
      <vt:lpstr>Teratomas</vt:lpstr>
      <vt:lpstr>Mixed tumours</vt:lpstr>
      <vt:lpstr>Hamartomas </vt:lpstr>
      <vt:lpstr>Choristoma </vt:lpstr>
      <vt:lpstr>Blastoma /embryoma  </vt:lpstr>
      <vt:lpstr>PowerPoint Presentation</vt:lpstr>
      <vt:lpstr>PowerPoint Presentation</vt:lpstr>
      <vt:lpstr>Microscopical </vt:lpstr>
      <vt:lpstr>Differentiation and Anaplasia</vt:lpstr>
      <vt:lpstr>LIPOMA</vt:lpstr>
      <vt:lpstr>Anaplasia</vt:lpstr>
      <vt:lpstr>PowerPoint Presentation</vt:lpstr>
      <vt:lpstr>Morphological and functional characteristics of the malignant cell.</vt:lpstr>
      <vt:lpstr>Rate of growth </vt:lpstr>
      <vt:lpstr>Rate of growth </vt:lpstr>
      <vt:lpstr>RATE OF GROWTH</vt:lpstr>
      <vt:lpstr>PowerPoint Presentation</vt:lpstr>
      <vt:lpstr>Local Invasion</vt:lpstr>
      <vt:lpstr> Three-Step Theory of Invasion</vt:lpstr>
      <vt:lpstr>INVASION</vt:lpstr>
      <vt:lpstr>Metastasis</vt:lpstr>
      <vt:lpstr>METASTASIS</vt:lpstr>
      <vt:lpstr>PATHWAYS OF SPREAD</vt:lpstr>
      <vt:lpstr>Lymphatic spread</vt:lpstr>
      <vt:lpstr>Lymphatic spread </vt:lpstr>
      <vt:lpstr>Emboli</vt:lpstr>
      <vt:lpstr>PowerPoint Presentation</vt:lpstr>
      <vt:lpstr>PowerPoint Presentation</vt:lpstr>
      <vt:lpstr>Hematogenous spread</vt:lpstr>
      <vt:lpstr>PowerPoint Presentation</vt:lpstr>
      <vt:lpstr> Hematogenous spread </vt:lpstr>
      <vt:lpstr>PowerPoint Presentation</vt:lpstr>
      <vt:lpstr>PowerPoint Presentation</vt:lpstr>
      <vt:lpstr>PowerPoint Presentation</vt:lpstr>
      <vt:lpstr>PowerPoint Presentation</vt:lpstr>
      <vt:lpstr>Retrograde blood spread</vt:lpstr>
      <vt:lpstr>Transcoelomic spread</vt:lpstr>
      <vt:lpstr>Transcoelomic metastasis</vt:lpstr>
      <vt:lpstr>Intra epithelial spread</vt:lpstr>
      <vt:lpstr>Biology of metastasis</vt:lpstr>
      <vt:lpstr>1. Loosening or detachment of the tumor cells</vt:lpstr>
      <vt:lpstr> Degradation of basement membrane and interstitial matrix</vt:lpstr>
      <vt:lpstr>Tumor cell interaction with ECMproteins </vt:lpstr>
      <vt:lpstr>Migration of tumor cells through the degraded ECM into vascular lumen</vt:lpstr>
      <vt:lpstr>Dissemination of tumor cells through vascular channels</vt:lpstr>
      <vt:lpstr>Homing of the tumor cell</vt:lpstr>
      <vt:lpstr>  metastatic  cascade</vt:lpstr>
      <vt:lpstr>Risk factors for cancer.</vt:lpstr>
      <vt:lpstr>Carcinogenesis</vt:lpstr>
      <vt:lpstr>Theories of Carcinogenesis</vt:lpstr>
      <vt:lpstr>Genetic theory</vt:lpstr>
      <vt:lpstr>Epigenetic theory</vt:lpstr>
      <vt:lpstr>Immune surveillance theory</vt:lpstr>
      <vt:lpstr>Monoclonal hypothesis</vt:lpstr>
      <vt:lpstr>Multi-step theory</vt:lpstr>
      <vt:lpstr>Carcinogens</vt:lpstr>
      <vt:lpstr>Chemical Carcinogens</vt:lpstr>
      <vt:lpstr>  Direct-Acting Carcinogens </vt:lpstr>
      <vt:lpstr>Procarcinogens</vt:lpstr>
      <vt:lpstr>Chemical carcinogenesis </vt:lpstr>
      <vt:lpstr>Promoters</vt:lpstr>
      <vt:lpstr> </vt:lpstr>
      <vt:lpstr>Biological  carcinogenesis &amp; carcinogens </vt:lpstr>
      <vt:lpstr>Oncogenic viruses </vt:lpstr>
      <vt:lpstr>DNA viral oncogenesis:</vt:lpstr>
      <vt:lpstr>RNA viral oncogenesis</vt:lpstr>
      <vt:lpstr>PowerPoint Presentation</vt:lpstr>
      <vt:lpstr>PHYSICAL CARCINOGENS</vt:lpstr>
      <vt:lpstr>RADIATION CARCINOGENESIS</vt:lpstr>
      <vt:lpstr>NON IONIZING RADIATIONS  UV rays</vt:lpstr>
      <vt:lpstr>Ionizing Radiation</vt:lpstr>
      <vt:lpstr>PowerPoint Presentation</vt:lpstr>
      <vt:lpstr>MOLECULAR BASIS OF CANCER </vt:lpstr>
      <vt:lpstr>PowerPoint Presentation</vt:lpstr>
      <vt:lpstr>PowerPoint Presentation</vt:lpstr>
      <vt:lpstr>Types of oncogenes </vt:lpstr>
      <vt:lpstr>PowerPoint Presentation</vt:lpstr>
      <vt:lpstr>Tumor suppressor genes </vt:lpstr>
      <vt:lpstr>PowerPoint Presentation</vt:lpstr>
      <vt:lpstr>Apoptotic genes </vt:lpstr>
      <vt:lpstr>DNA Repair Genes</vt:lpstr>
      <vt:lpstr>DNA Repair Genes</vt:lpstr>
      <vt:lpstr>EFFECT OF TUMOUR ON HOST</vt:lpstr>
      <vt:lpstr>PowerPoint Presentation</vt:lpstr>
      <vt:lpstr>Paraneoplastic syndromes</vt:lpstr>
      <vt:lpstr>Paraneoplastic syndromes</vt:lpstr>
      <vt:lpstr>PowerPoint Presentation</vt:lpstr>
      <vt:lpstr>American Cancer Society-CA’s 7 warning signals</vt:lpstr>
      <vt:lpstr>Grading and Staging of tumours</vt:lpstr>
      <vt:lpstr>Grading  </vt:lpstr>
      <vt:lpstr>Staging </vt:lpstr>
      <vt:lpstr>TNM system</vt:lpstr>
      <vt:lpstr>AJC</vt:lpstr>
      <vt:lpstr>Staging of Malignant Neoplasms</vt:lpstr>
      <vt:lpstr>METHODS OF DIAGNOSIS</vt:lpstr>
      <vt:lpstr>Tumour markers</vt:lpstr>
      <vt:lpstr>PowerPoint Presentation</vt:lpstr>
      <vt:lpstr>REFERENCE </vt:lpstr>
    </vt:vector>
  </TitlesOfParts>
  <Company>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NEOPLASIA</dc:title>
  <dc:creator>COM-1</dc:creator>
  <cp:lastModifiedBy>COM-1</cp:lastModifiedBy>
  <cp:revision>1</cp:revision>
  <dcterms:created xsi:type="dcterms:W3CDTF">2019-02-22T11:20:32Z</dcterms:created>
  <dcterms:modified xsi:type="dcterms:W3CDTF">2019-02-22T11:21:41Z</dcterms:modified>
</cp:coreProperties>
</file>