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555" r:id="rId3"/>
    <p:sldId id="528" r:id="rId4"/>
    <p:sldId id="529" r:id="rId5"/>
    <p:sldId id="448" r:id="rId6"/>
    <p:sldId id="280" r:id="rId7"/>
    <p:sldId id="531" r:id="rId8"/>
    <p:sldId id="532" r:id="rId9"/>
    <p:sldId id="533" r:id="rId10"/>
    <p:sldId id="534" r:id="rId11"/>
    <p:sldId id="535" r:id="rId12"/>
    <p:sldId id="530" r:id="rId13"/>
    <p:sldId id="536" r:id="rId14"/>
    <p:sldId id="343" r:id="rId15"/>
    <p:sldId id="556" r:id="rId1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li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Neuroglia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13684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RESHMY K.R</a:t>
            </a:r>
          </a:p>
          <a:p>
            <a:r>
              <a:rPr lang="en-US" b="1">
                <a:solidFill>
                  <a:srgbClr val="FF0000"/>
                </a:solidFill>
              </a:rPr>
              <a:t>PROFESSOR</a:t>
            </a:r>
          </a:p>
          <a:p>
            <a:r>
              <a:rPr lang="en-US" b="1">
                <a:solidFill>
                  <a:srgbClr val="FF0000"/>
                </a:solidFill>
              </a:rPr>
              <a:t>DEPT.OF PHYSIOLOGY</a:t>
            </a:r>
          </a:p>
          <a:p>
            <a:r>
              <a:rPr lang="en-US" b="1">
                <a:solidFill>
                  <a:srgbClr val="FF0000"/>
                </a:solidFill>
              </a:rPr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panose="020F050202020403020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Microglial cells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Scattered throughout CNS</a:t>
            </a:r>
          </a:p>
          <a:p>
            <a:pPr marL="0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-smaller in size , derived from monocys and enter the tissues of N.S from blood</a:t>
            </a:r>
          </a:p>
          <a:p>
            <a:pPr marL="914400" lvl="1" indent="-514350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Support neurons and phagocytize bacterial cells and cellular debris</a:t>
            </a:r>
          </a:p>
          <a:p>
            <a:pPr marL="914400" lvl="1" indent="-51435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migrate to the site of infection or injury 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Macropgages of central N.S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alibri" panose="020F050202020403020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Oligodendrocytes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Occur in rows along nerve fibers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Provide layers of myelin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sheath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around axons within brain and spinal cord</a:t>
            </a:r>
          </a:p>
          <a:p>
            <a:pPr marL="914400" lvl="1" indent="-51435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have only few processes which are short</a:t>
            </a:r>
          </a:p>
          <a:p>
            <a:pPr marL="914400" lvl="1" indent="-51435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Schwann cells are absent </a:t>
            </a:r>
          </a:p>
          <a:p>
            <a:pPr marL="914400" lvl="1" indent="-51435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provide support by forming a semi stiff connective tissue between the nerve.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4805"/>
            <a:ext cx="109728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Calibri" panose="020F0502020204030204" charset="0"/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Ependymal cells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lnSpc>
                <a:spcPct val="90000"/>
              </a:lnSpc>
            </a:pPr>
            <a:r>
              <a:rPr sz="32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Form epithelial-like membrane in parts of the brain (choroid plexuses)</a:t>
            </a:r>
            <a:endParaRPr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lnSpc>
                <a:spcPct val="90000"/>
              </a:lnSpc>
            </a:pPr>
            <a:r>
              <a:rPr sz="32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Form inner linings that enclose ventricles in the brain and central canal in the spinal cord</a:t>
            </a:r>
            <a:endParaRPr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Neuroglial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They twist around the nerve cells and form the supporting network in brain and spinal cord.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Forms the basis of blood -brain barrier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Regulate the entry of substances from blood into brain tissues </a:t>
            </a:r>
          </a:p>
        </p:txBody>
      </p:sp>
      <p:pic>
        <p:nvPicPr>
          <p:cNvPr id="20484" name="Picture 4" descr="S9781929007868-005-f01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25005" y="1600200"/>
            <a:ext cx="4796790" cy="4995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70358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SCHWANN CELLS AND MYELIN SHEATH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768985"/>
            <a:ext cx="5800090" cy="614489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Axons in the peripheral nervous system - </a:t>
            </a:r>
            <a:r>
              <a:rPr lang="en-US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myelinated  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unmyelinated </a:t>
            </a:r>
          </a:p>
          <a:p>
            <a:pPr eaLnBrk="1" hangingPunct="1"/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myelinated axons are surrounded by a lipid-rich layer called the </a:t>
            </a:r>
            <a:r>
              <a:rPr lang="en-US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myelin sheath</a:t>
            </a:r>
          </a:p>
          <a:p>
            <a:pPr eaLnBrk="1" hangingPunct="1"/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myelin sheath is composed of  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layers of </a:t>
            </a:r>
            <a:r>
              <a:rPr lang="en-US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Schwann cell plasma membrane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wrapped concentrically around the axon</a:t>
            </a:r>
          </a:p>
          <a:p>
            <a:pPr eaLnBrk="1" hangingPunct="1"/>
            <a:r>
              <a:rPr lang="en-US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of Ranvier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devoid of myelin – is junctional zone, where two adjacent Schwann cells meet</a:t>
            </a:r>
          </a:p>
          <a:p>
            <a:pPr eaLnBrk="1" hangingPunct="1"/>
            <a:r>
              <a:rPr lang="en-US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Internodal segment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 myelin sheath between two sequential nodes of Ranvier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F1.large (1)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43090" y="1440815"/>
            <a:ext cx="4869815" cy="4495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1100" dirty="0" smtClean="0"/>
              <a:t>reference</a:t>
            </a:r>
          </a:p>
          <a:p>
            <a:r>
              <a:rPr lang="en-US" sz="1000" dirty="0" smtClean="0">
                <a:hlinkClick r:id="rId2"/>
              </a:rPr>
              <a:t>https://en.wikipedia.org/wiki/Glia</a:t>
            </a:r>
            <a:endParaRPr lang="en-US" sz="1000" dirty="0" smtClean="0"/>
          </a:p>
          <a:p>
            <a:r>
              <a:rPr lang="en-US" sz="1000" dirty="0" smtClean="0"/>
              <a:t>https://ib.bioninja.com.au/options/option-a-neurobiology-and/a1-neural-development/types-of-neuroglia.html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</a:t>
            </a:r>
            <a:r>
              <a:rPr lang="en-US" dirty="0" smtClean="0"/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Neuroglia / Glia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Supporting cell of the Nervous system.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Nonexcitable- non neural cells/ glial cells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Number of glial cells is many times greater to the number of neurons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Important role in the reaction of nerve during infection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Constitute the site of tumors in the nervous system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Types of Neuroglial cells</a:t>
            </a:r>
            <a:r>
              <a:rPr lang="en-US"/>
              <a:t/>
            </a:r>
            <a:br>
              <a:rPr lang="en-US"/>
            </a:b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3 types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I. Astrocytes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II.Microglia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III.Oligodendrocytes</a:t>
            </a:r>
            <a:endParaRPr lang="en-US"/>
          </a:p>
          <a:p>
            <a:endParaRPr lang="en-US"/>
          </a:p>
        </p:txBody>
      </p:sp>
      <p:pic>
        <p:nvPicPr>
          <p:cNvPr id="5" name="Content Placeholder 3" descr="anm1s1_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50685" y="1417955"/>
            <a:ext cx="5103495" cy="470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265217"/>
          <p:cNvSpPr>
            <a:spLocks noGrp="1"/>
          </p:cNvSpPr>
          <p:nvPr>
            <p:ph type="title"/>
          </p:nvPr>
        </p:nvSpPr>
        <p:spPr>
          <a:xfrm>
            <a:off x="3252470" y="84932"/>
            <a:ext cx="8610600" cy="699135"/>
          </a:xfrm>
        </p:spPr>
        <p:txBody>
          <a:bodyPr lIns="91429" tIns="45714" rIns="91429" bIns="45714">
            <a:spAutoFit/>
          </a:bodyPr>
          <a:lstStyle/>
          <a:p>
            <a:r>
              <a:rPr err="1"/>
              <a:t>Neuroglia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Calibri" panose="020F0502020204030204" charset="0"/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Astrocytes</a:t>
            </a:r>
          </a:p>
          <a:p>
            <a:pPr marL="0" indent="0">
              <a:lnSpc>
                <a:spcPct val="90000"/>
              </a:lnSpc>
              <a:buFont typeface="Calibri" panose="020F0502020204030204" charset="0"/>
              <a:buNone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-Star shaped cells present in all the parts of the brain.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lnSpc>
                <a:spcPct val="90000"/>
              </a:lnSpc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Found between neurons and blood vessels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lnSpc>
                <a:spcPct val="90000"/>
              </a:lnSpc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Provide structural support, help regulate nutrients and ions in tissues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lnSpc>
                <a:spcPct val="90000"/>
              </a:lnSpc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Form scar tissue to fill spaces after CNS injuries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buFont typeface="Calibri" panose="020F0502020204030204" charset="0"/>
              <a:buAutoNum type="arabicPeriod" startAt="3"/>
            </a:pP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Fibrous Astrocytes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Occupy mainly the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white matter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Process of these cells cover the nerve cells and synapses.</a:t>
            </a:r>
          </a:p>
          <a:p>
            <a:r>
              <a:rPr lang="en-US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Important role in the formation of blood- brain barrier by sending processes to the blood vessels of brain,particully the capillaries, forming tight junction with capillary membrane.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Tight junction in turn forms the blood -brain barrier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Protoplasmic Astrocytes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present mainly in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gray matter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processe of the neuroglia run between the nerve cell bodies.</a:t>
            </a:r>
          </a:p>
        </p:txBody>
      </p:sp>
      <p:pic>
        <p:nvPicPr>
          <p:cNvPr id="18435" name="Picture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6705" y="1600200"/>
            <a:ext cx="5049520" cy="488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428</Words>
  <Application>Microsoft Office PowerPoint</Application>
  <PresentationFormat>Custom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Neuroglia</vt:lpstr>
      <vt:lpstr>Slide 2</vt:lpstr>
      <vt:lpstr>Neuroglia / Glia</vt:lpstr>
      <vt:lpstr>Types of Neuroglial cells </vt:lpstr>
      <vt:lpstr>Neuroglia</vt:lpstr>
      <vt:lpstr>Slide 6</vt:lpstr>
      <vt:lpstr>Slide 7</vt:lpstr>
      <vt:lpstr>Slide 8</vt:lpstr>
      <vt:lpstr>Slide 9</vt:lpstr>
      <vt:lpstr>Slide 10</vt:lpstr>
      <vt:lpstr>Slide 11</vt:lpstr>
      <vt:lpstr>Slide 12</vt:lpstr>
      <vt:lpstr>Functions of Neuroglial cells</vt:lpstr>
      <vt:lpstr>SCHWANN CELLS AND MYELIN SHEATH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vishn</dc:creator>
  <cp:lastModifiedBy>J.R.Vishnu Shankar</cp:lastModifiedBy>
  <cp:revision>19</cp:revision>
  <dcterms:created xsi:type="dcterms:W3CDTF">2017-08-06T13:50:00Z</dcterms:created>
  <dcterms:modified xsi:type="dcterms:W3CDTF">2020-11-22T12:53:30Z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