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07" r:id="rId3"/>
    <p:sldId id="306" r:id="rId4"/>
    <p:sldId id="275" r:id="rId5"/>
    <p:sldId id="302" r:id="rId6"/>
    <p:sldId id="276" r:id="rId7"/>
    <p:sldId id="292" r:id="rId8"/>
    <p:sldId id="281" r:id="rId9"/>
    <p:sldId id="303" r:id="rId10"/>
    <p:sldId id="304" r:id="rId11"/>
    <p:sldId id="291" r:id="rId12"/>
    <p:sldId id="283" r:id="rId13"/>
    <p:sldId id="284" r:id="rId14"/>
    <p:sldId id="263" r:id="rId15"/>
    <p:sldId id="300" r:id="rId16"/>
    <p:sldId id="264" r:id="rId17"/>
    <p:sldId id="265" r:id="rId18"/>
    <p:sldId id="266" r:id="rId19"/>
    <p:sldId id="267" r:id="rId20"/>
    <p:sldId id="278" r:id="rId21"/>
    <p:sldId id="277" r:id="rId22"/>
    <p:sldId id="334" r:id="rId23"/>
    <p:sldId id="335" r:id="rId24"/>
    <p:sldId id="293" r:id="rId25"/>
    <p:sldId id="294" r:id="rId26"/>
    <p:sldId id="295" r:id="rId27"/>
    <p:sldId id="296" r:id="rId28"/>
    <p:sldId id="297" r:id="rId29"/>
    <p:sldId id="298" r:id="rId30"/>
    <p:sldId id="312" r:id="rId31"/>
    <p:sldId id="313" r:id="rId32"/>
    <p:sldId id="314" r:id="rId33"/>
    <p:sldId id="315" r:id="rId34"/>
    <p:sldId id="316" r:id="rId35"/>
    <p:sldId id="318" r:id="rId36"/>
    <p:sldId id="319" r:id="rId37"/>
    <p:sldId id="320" r:id="rId38"/>
    <p:sldId id="321" r:id="rId39"/>
    <p:sldId id="322" r:id="rId40"/>
    <p:sldId id="257" r:id="rId41"/>
    <p:sldId id="305" r:id="rId42"/>
    <p:sldId id="330" r:id="rId43"/>
    <p:sldId id="323" r:id="rId44"/>
    <p:sldId id="328" r:id="rId45"/>
    <p:sldId id="324" r:id="rId46"/>
    <p:sldId id="325" r:id="rId47"/>
    <p:sldId id="327" r:id="rId48"/>
    <p:sldId id="326" r:id="rId49"/>
    <p:sldId id="329" r:id="rId50"/>
    <p:sldId id="309" r:id="rId51"/>
    <p:sldId id="310" r:id="rId52"/>
    <p:sldId id="311" r:id="rId53"/>
    <p:sldId id="331" r:id="rId54"/>
    <p:sldId id="332" r:id="rId55"/>
    <p:sldId id="333" r:id="rId56"/>
    <p:sldId id="25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828AA"/>
    <a:srgbClr val="5F3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18" autoAdjust="0"/>
  </p:normalViewPr>
  <p:slideViewPr>
    <p:cSldViewPr>
      <p:cViewPr varScale="1">
        <p:scale>
          <a:sx n="84" d="100"/>
          <a:sy n="84" d="100"/>
        </p:scale>
        <p:origin x="118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33CAE3B-BB27-4CB3-8221-D349F19CF68C}" type="datetimeFigureOut">
              <a:rPr lang="en-US" smtClean="0"/>
              <a:pPr/>
              <a:t>12/30/2019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185EC81-993E-4DE0-A62D-332CC8E663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3CAE3B-BB27-4CB3-8221-D349F19CF68C}"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5EC81-993E-4DE0-A62D-332CC8E663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33CAE3B-BB27-4CB3-8221-D349F19CF68C}" type="datetimeFigureOut">
              <a:rPr lang="en-US" smtClean="0"/>
              <a:pPr/>
              <a:t>12/30/2019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185EC81-993E-4DE0-A62D-332CC8E6637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33CAE3B-BB27-4CB3-8221-D349F19CF68C}"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185EC81-993E-4DE0-A62D-332CC8E6637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33CAE3B-BB27-4CB3-8221-D349F19CF68C}" type="datetimeFigureOut">
              <a:rPr lang="en-US" smtClean="0"/>
              <a:pPr/>
              <a:t>12/30/2019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185EC81-993E-4DE0-A62D-332CC8E6637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33CAE3B-BB27-4CB3-8221-D349F19CF68C}" type="datetimeFigureOut">
              <a:rPr lang="en-US" smtClean="0"/>
              <a:pPr/>
              <a:t>12/30/2019</a:t>
            </a:fld>
            <a:endParaRPr lang="en-US"/>
          </a:p>
        </p:txBody>
      </p:sp>
      <p:sp>
        <p:nvSpPr>
          <p:cNvPr id="10" name="Slide Number Placeholder 9"/>
          <p:cNvSpPr>
            <a:spLocks noGrp="1"/>
          </p:cNvSpPr>
          <p:nvPr>
            <p:ph type="sldNum" sz="quarter" idx="16"/>
          </p:nvPr>
        </p:nvSpPr>
        <p:spPr/>
        <p:txBody>
          <a:bodyPr rtlCol="0"/>
          <a:lstStyle/>
          <a:p>
            <a:fld id="{2185EC81-993E-4DE0-A62D-332CC8E6637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33CAE3B-BB27-4CB3-8221-D349F19CF68C}" type="datetimeFigureOut">
              <a:rPr lang="en-US" smtClean="0"/>
              <a:pPr/>
              <a:t>12/30/2019</a:t>
            </a:fld>
            <a:endParaRPr lang="en-US"/>
          </a:p>
        </p:txBody>
      </p:sp>
      <p:sp>
        <p:nvSpPr>
          <p:cNvPr id="12" name="Slide Number Placeholder 11"/>
          <p:cNvSpPr>
            <a:spLocks noGrp="1"/>
          </p:cNvSpPr>
          <p:nvPr>
            <p:ph type="sldNum" sz="quarter" idx="16"/>
          </p:nvPr>
        </p:nvSpPr>
        <p:spPr/>
        <p:txBody>
          <a:bodyPr rtlCol="0"/>
          <a:lstStyle/>
          <a:p>
            <a:fld id="{2185EC81-993E-4DE0-A62D-332CC8E6637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3CAE3B-BB27-4CB3-8221-D349F19CF68C}" type="datetimeFigureOut">
              <a:rPr lang="en-US" smtClean="0"/>
              <a:pPr/>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185EC81-993E-4DE0-A62D-332CC8E663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CAE3B-BB27-4CB3-8221-D349F19CF68C}" type="datetimeFigureOut">
              <a:rPr lang="en-US" smtClean="0"/>
              <a:pPr/>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185EC81-993E-4DE0-A62D-332CC8E663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3CAE3B-BB27-4CB3-8221-D349F19CF68C}"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185EC81-993E-4DE0-A62D-332CC8E6637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33CAE3B-BB27-4CB3-8221-D349F19CF68C}" type="datetimeFigureOut">
              <a:rPr lang="en-US" smtClean="0"/>
              <a:pPr/>
              <a:t>12/30/2019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185EC81-993E-4DE0-A62D-332CC8E6637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33CAE3B-BB27-4CB3-8221-D349F19CF68C}" type="datetimeFigureOut">
              <a:rPr lang="en-US" smtClean="0"/>
              <a:pPr/>
              <a:t>12/30/2019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185EC81-993E-4DE0-A62D-332CC8E663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Angioedema2010.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n.wikipedia.org/wiki/File:PulmEdema.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http://t2.gstatic.com/images?q=tbn:ANd9GcS0AtAdM66sTBUlzBpVmTNBH_1LB6AxMFGu-o6tv6UHpOo31aE&amp;t=1&amp;usg=__LP3yTn3jPZC9SgRXrCK0MwQztfI="/>
          <p:cNvPicPr>
            <a:picLocks noGrp="1"/>
          </p:cNvPicPr>
          <p:nvPr>
            <p:ph sz="quarter" idx="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3733800" y="3244334"/>
            <a:ext cx="1981200" cy="769441"/>
          </a:xfrm>
          <a:prstGeom prst="rect">
            <a:avLst/>
          </a:prstGeom>
        </p:spPr>
        <p:txBody>
          <a:bodyPr wrap="square">
            <a:spAutoFit/>
          </a:bodyPr>
          <a:lstStyle/>
          <a:p>
            <a:r>
              <a:rPr lang="en-US" sz="4400" dirty="0" smtClean="0">
                <a:solidFill>
                  <a:srgbClr val="5F3C62"/>
                </a:solidFill>
              </a:rPr>
              <a:t>edema</a:t>
            </a:r>
            <a:endParaRPr lang="en-US" sz="4400" dirty="0">
              <a:solidFill>
                <a:srgbClr val="5F3C62"/>
              </a:solidFill>
            </a:endParaRPr>
          </a:p>
        </p:txBody>
      </p:sp>
      <p:sp>
        <p:nvSpPr>
          <p:cNvPr id="8" name="TextBox 7"/>
          <p:cNvSpPr txBox="1"/>
          <p:nvPr/>
        </p:nvSpPr>
        <p:spPr>
          <a:xfrm>
            <a:off x="0" y="5257800"/>
            <a:ext cx="2971800" cy="1200329"/>
          </a:xfrm>
          <a:prstGeom prst="rect">
            <a:avLst/>
          </a:prstGeom>
          <a:noFill/>
        </p:spPr>
        <p:txBody>
          <a:bodyPr wrap="square" rtlCol="0">
            <a:spAutoFit/>
          </a:bodyPr>
          <a:lstStyle/>
          <a:p>
            <a:r>
              <a:rPr lang="en-IN" b="1" dirty="0" err="1">
                <a:solidFill>
                  <a:srgbClr val="FFFF00"/>
                </a:solidFill>
              </a:rPr>
              <a:t>Dr.</a:t>
            </a:r>
            <a:r>
              <a:rPr lang="en-IN" b="1" dirty="0">
                <a:solidFill>
                  <a:srgbClr val="FFFF00"/>
                </a:solidFill>
              </a:rPr>
              <a:t> R. S. </a:t>
            </a:r>
            <a:r>
              <a:rPr lang="en-IN" b="1" dirty="0" err="1">
                <a:solidFill>
                  <a:srgbClr val="FFFF00"/>
                </a:solidFill>
              </a:rPr>
              <a:t>Gopika</a:t>
            </a:r>
            <a:r>
              <a:rPr lang="en-IN" b="1" dirty="0">
                <a:solidFill>
                  <a:srgbClr val="FFFF00"/>
                </a:solidFill>
              </a:rPr>
              <a:t> M.D. (</a:t>
            </a:r>
            <a:r>
              <a:rPr lang="en-IN" b="1" dirty="0" err="1">
                <a:solidFill>
                  <a:srgbClr val="FFFF00"/>
                </a:solidFill>
              </a:rPr>
              <a:t>Hom</a:t>
            </a:r>
            <a:r>
              <a:rPr lang="en-IN" b="1" dirty="0">
                <a:solidFill>
                  <a:srgbClr val="FFFF00"/>
                </a:solidFill>
              </a:rPr>
              <a:t>)</a:t>
            </a:r>
          </a:p>
          <a:p>
            <a:r>
              <a:rPr lang="en-IN" b="1" dirty="0" err="1">
                <a:solidFill>
                  <a:srgbClr val="FFFF00"/>
                </a:solidFill>
              </a:rPr>
              <a:t>Prof.</a:t>
            </a:r>
            <a:r>
              <a:rPr lang="en-IN" b="1" dirty="0">
                <a:solidFill>
                  <a:srgbClr val="FFFF00"/>
                </a:solidFill>
              </a:rPr>
              <a:t> &amp; </a:t>
            </a:r>
            <a:r>
              <a:rPr lang="en-IN" b="1" dirty="0" err="1">
                <a:solidFill>
                  <a:srgbClr val="FFFF00"/>
                </a:solidFill>
              </a:rPr>
              <a:t>HoD</a:t>
            </a:r>
            <a:endParaRPr lang="en-IN" b="1" dirty="0">
              <a:solidFill>
                <a:srgbClr val="FFFF00"/>
              </a:solidFill>
            </a:endParaRPr>
          </a:p>
          <a:p>
            <a:r>
              <a:rPr lang="en-IN" b="1" dirty="0">
                <a:solidFill>
                  <a:srgbClr val="FFFF00"/>
                </a:solidFill>
              </a:rPr>
              <a:t>Department of Pathology</a:t>
            </a:r>
          </a:p>
          <a:p>
            <a:endParaRPr lang="en-IN"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…cont</a:t>
            </a:r>
            <a:endParaRPr lang="en-US"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0" y="1524000"/>
            <a:ext cx="9144000" cy="5334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PATHOPHYSIOLOGY OF EDEMA FORMATION</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There are two basic steps involved in edema formation:</a:t>
            </a:r>
          </a:p>
          <a:p>
            <a:r>
              <a:rPr lang="en-US" dirty="0" smtClean="0"/>
              <a:t>An alteration in capillary </a:t>
            </a:r>
            <a:r>
              <a:rPr lang="en-US" dirty="0" err="1" smtClean="0"/>
              <a:t>hemodynamics</a:t>
            </a:r>
            <a:r>
              <a:rPr lang="en-US" dirty="0" smtClean="0"/>
              <a:t> that favors the movement of fluid from the vascular space into the </a:t>
            </a:r>
            <a:r>
              <a:rPr lang="en-US" dirty="0" err="1" smtClean="0"/>
              <a:t>interstitium</a:t>
            </a:r>
            <a:r>
              <a:rPr lang="en-US" dirty="0" smtClean="0"/>
              <a:t>.</a:t>
            </a:r>
          </a:p>
          <a:p>
            <a:r>
              <a:rPr lang="en-US" dirty="0" smtClean="0"/>
              <a:t>The retention of dietary or intravenously administered sodium and water by the kidneys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Edema</a:t>
            </a:r>
            <a:br>
              <a:rPr lang="en-US" dirty="0" smtClean="0"/>
            </a:b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Edema will occur under these circumstances :</a:t>
            </a:r>
          </a:p>
          <a:p>
            <a:r>
              <a:rPr lang="en-US" b="1" dirty="0" smtClean="0"/>
              <a:t>Increased hydrostatic pressure</a:t>
            </a:r>
            <a:r>
              <a:rPr lang="en-US" dirty="0" smtClean="0"/>
              <a:t> will push fluid out of the vessels into tissue spaces. This results in edema.</a:t>
            </a:r>
          </a:p>
          <a:p>
            <a:r>
              <a:rPr lang="en-US" b="1" dirty="0" smtClean="0"/>
              <a:t>Reduced osmotic pressure</a:t>
            </a:r>
            <a:r>
              <a:rPr lang="en-US" dirty="0" smtClean="0"/>
              <a:t> within the vessels will not pull fluid from the tissue spaces into the vessel. The fluid accumulates within the tissue space and results in edema.</a:t>
            </a:r>
          </a:p>
          <a:p>
            <a:r>
              <a:rPr lang="en-US" b="1" dirty="0" smtClean="0"/>
              <a:t>Fluid retention</a:t>
            </a:r>
            <a:r>
              <a:rPr lang="en-US" dirty="0" smtClean="0"/>
              <a:t> (</a:t>
            </a:r>
            <a:r>
              <a:rPr lang="en-US" u="sng" dirty="0" smtClean="0"/>
              <a:t>water retention</a:t>
            </a:r>
            <a:r>
              <a:rPr lang="en-US" dirty="0" smtClean="0"/>
              <a:t>) where there is excessive fluid within the blood vessel and tissue spaces. If the body is not able to pass out this excess fluid, it will be retained within the tissue spaces thereby resulting in  edema.</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b="1" dirty="0" smtClean="0"/>
              <a:t>Increased vascular permeability</a:t>
            </a:r>
            <a:r>
              <a:rPr lang="en-US" dirty="0" smtClean="0"/>
              <a:t> is when blood vessel wall allows fluid to pass out of the blood vessel unabated. Fluid from the tissue spaces are not drawn into the blood vessel fast enough and fluid remains in the tissue space thereby resulting in edema.</a:t>
            </a:r>
          </a:p>
          <a:p>
            <a:r>
              <a:rPr lang="en-US" b="1" dirty="0" smtClean="0"/>
              <a:t>Lymphatic obstruction</a:t>
            </a:r>
            <a:r>
              <a:rPr lang="en-US" dirty="0" smtClean="0"/>
              <a:t> is where the lymph vessels are blocked at some point and the interstitial fluid cannot be drained from the tissue spaces. Fluid accumulates in the tissue space and the result is edema.</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Increased Hydrostatic Pressure</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   Impaired venous return </a:t>
            </a:r>
          </a:p>
          <a:p>
            <a:pPr>
              <a:buNone/>
            </a:pPr>
            <a:r>
              <a:rPr lang="en-US" dirty="0" smtClean="0"/>
              <a:t>  Congestive heart failure </a:t>
            </a:r>
          </a:p>
          <a:p>
            <a:pPr>
              <a:buNone/>
            </a:pPr>
            <a:r>
              <a:rPr lang="en-US" dirty="0" smtClean="0"/>
              <a:t>  Constrictive </a:t>
            </a:r>
            <a:r>
              <a:rPr lang="en-US" dirty="0" err="1" smtClean="0"/>
              <a:t>pericarditis</a:t>
            </a:r>
            <a:r>
              <a:rPr lang="en-US" dirty="0" smtClean="0"/>
              <a:t> </a:t>
            </a:r>
          </a:p>
          <a:p>
            <a:pPr>
              <a:buNone/>
            </a:pPr>
            <a:r>
              <a:rPr lang="en-US" dirty="0" smtClean="0"/>
              <a:t>  </a:t>
            </a:r>
            <a:r>
              <a:rPr lang="en-US" dirty="0" err="1" smtClean="0"/>
              <a:t>Ascites</a:t>
            </a:r>
            <a:r>
              <a:rPr lang="en-US" dirty="0" smtClean="0"/>
              <a:t> (liver cirrhosis)</a:t>
            </a:r>
          </a:p>
          <a:p>
            <a:pPr>
              <a:buNone/>
            </a:pPr>
            <a:r>
              <a:rPr lang="en-US" dirty="0" smtClean="0"/>
              <a:t>   Venous obstruction or compression </a:t>
            </a:r>
          </a:p>
          <a:p>
            <a:pPr>
              <a:buNone/>
            </a:pPr>
            <a:r>
              <a:rPr lang="en-US" dirty="0" smtClean="0"/>
              <a:t>   Thrombosis </a:t>
            </a:r>
          </a:p>
          <a:p>
            <a:pPr>
              <a:buNone/>
            </a:pPr>
            <a:r>
              <a:rPr lang="en-US" dirty="0" smtClean="0"/>
              <a:t>    External pressure (e.g., mass) </a:t>
            </a:r>
          </a:p>
          <a:p>
            <a:pPr>
              <a:buNone/>
            </a:pPr>
            <a:r>
              <a:rPr lang="en-US" dirty="0" smtClean="0"/>
              <a:t>    Lower extremity inactivity with prolonged dependency Arteriolar dilation   Heat </a:t>
            </a:r>
          </a:p>
          <a:p>
            <a:pPr>
              <a:buNone/>
            </a:pPr>
            <a:r>
              <a:rPr lang="en-US" dirty="0" smtClean="0"/>
              <a:t>    </a:t>
            </a:r>
            <a:r>
              <a:rPr lang="en-US" dirty="0" err="1" smtClean="0"/>
              <a:t>Neurohumoral</a:t>
            </a:r>
            <a:r>
              <a:rPr lang="en-US" dirty="0" smtClean="0"/>
              <a:t> </a:t>
            </a:r>
            <a:r>
              <a:rPr lang="en-US" dirty="0" err="1" smtClean="0"/>
              <a:t>dysregulation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edema2"/>
          <p:cNvPicPr>
            <a:picLocks noGrp="1" noChangeAspect="1" noChangeArrowheads="1"/>
          </p:cNvPicPr>
          <p:nvPr>
            <p:ph sz="quarter" idx="1"/>
          </p:nvPr>
        </p:nvPicPr>
        <p:blipFill>
          <a:blip r:embed="rId2"/>
          <a:srcRect/>
          <a:stretch>
            <a:fillRect/>
          </a:stretch>
        </p:blipFill>
        <p:spPr bwMode="auto">
          <a:xfrm>
            <a:off x="0" y="1676400"/>
            <a:ext cx="9144000" cy="4953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Reduced Plasma Osmotic Pressure/ </a:t>
            </a:r>
            <a:r>
              <a:rPr lang="en-US" b="1" dirty="0" err="1" smtClean="0"/>
              <a:t>Hypoproteinemia</a:t>
            </a:r>
            <a:endParaRPr lang="en-US" dirty="0"/>
          </a:p>
        </p:txBody>
      </p:sp>
      <p:sp>
        <p:nvSpPr>
          <p:cNvPr id="3" name="Content Placeholder 2"/>
          <p:cNvSpPr>
            <a:spLocks noGrp="1"/>
          </p:cNvSpPr>
          <p:nvPr>
            <p:ph sz="quarter" idx="1"/>
          </p:nvPr>
        </p:nvSpPr>
        <p:spPr/>
        <p:txBody>
          <a:bodyPr/>
          <a:lstStyle/>
          <a:p>
            <a:pPr>
              <a:buNone/>
            </a:pPr>
            <a:r>
              <a:rPr lang="en-US" dirty="0" smtClean="0"/>
              <a:t> </a:t>
            </a:r>
          </a:p>
          <a:p>
            <a:r>
              <a:rPr lang="en-US" dirty="0" smtClean="0"/>
              <a:t>Protein-losing </a:t>
            </a:r>
            <a:r>
              <a:rPr lang="en-US" dirty="0" err="1" smtClean="0"/>
              <a:t>glomerulopathies</a:t>
            </a:r>
            <a:r>
              <a:rPr lang="en-US" dirty="0" smtClean="0"/>
              <a:t> (</a:t>
            </a:r>
            <a:r>
              <a:rPr lang="en-US" dirty="0" err="1" smtClean="0"/>
              <a:t>nephrotic</a:t>
            </a:r>
            <a:r>
              <a:rPr lang="en-US" dirty="0" smtClean="0"/>
              <a:t> syndrome) </a:t>
            </a:r>
          </a:p>
          <a:p>
            <a:r>
              <a:rPr lang="en-US" dirty="0" smtClean="0"/>
              <a:t>Liver cirrhosis (</a:t>
            </a:r>
            <a:r>
              <a:rPr lang="en-US" dirty="0" err="1" smtClean="0"/>
              <a:t>ascites</a:t>
            </a:r>
            <a:r>
              <a:rPr lang="en-US" dirty="0" smtClean="0"/>
              <a:t>) </a:t>
            </a:r>
          </a:p>
          <a:p>
            <a:r>
              <a:rPr lang="en-US" dirty="0" smtClean="0"/>
              <a:t>Malnutrition </a:t>
            </a:r>
          </a:p>
          <a:p>
            <a:r>
              <a:rPr lang="en-US" dirty="0" smtClean="0"/>
              <a:t>Protein-losing </a:t>
            </a:r>
            <a:r>
              <a:rPr lang="en-US" dirty="0" err="1" smtClean="0"/>
              <a:t>gastroenteropathy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Lymphatic Obstruction</a:t>
            </a:r>
            <a:endParaRPr lang="en-US" dirty="0"/>
          </a:p>
        </p:txBody>
      </p:sp>
      <p:sp>
        <p:nvSpPr>
          <p:cNvPr id="3" name="Content Placeholder 2"/>
          <p:cNvSpPr>
            <a:spLocks noGrp="1"/>
          </p:cNvSpPr>
          <p:nvPr>
            <p:ph sz="quarter" idx="1"/>
          </p:nvPr>
        </p:nvSpPr>
        <p:spPr/>
        <p:txBody>
          <a:bodyPr/>
          <a:lstStyle/>
          <a:p>
            <a:r>
              <a:rPr lang="en-US" dirty="0" smtClean="0"/>
              <a:t>Inflammatory</a:t>
            </a:r>
          </a:p>
          <a:p>
            <a:r>
              <a:rPr lang="en-US" dirty="0" smtClean="0"/>
              <a:t> </a:t>
            </a:r>
            <a:r>
              <a:rPr lang="en-US" dirty="0" err="1" smtClean="0"/>
              <a:t>Neoplastic</a:t>
            </a:r>
            <a:endParaRPr lang="en-US" dirty="0" smtClean="0"/>
          </a:p>
          <a:p>
            <a:r>
              <a:rPr lang="en-US" dirty="0" smtClean="0"/>
              <a:t> Postsurgical </a:t>
            </a:r>
          </a:p>
          <a:p>
            <a:r>
              <a:rPr lang="en-US" dirty="0" err="1" smtClean="0"/>
              <a:t>Postirradiation</a:t>
            </a:r>
            <a:endParaRPr lang="en-US" dirty="0"/>
          </a:p>
        </p:txBody>
      </p:sp>
      <p:pic>
        <p:nvPicPr>
          <p:cNvPr id="4" name="Picture 2" descr="Oedema4"/>
          <p:cNvPicPr>
            <a:picLocks noChangeAspect="1" noChangeArrowheads="1"/>
          </p:cNvPicPr>
          <p:nvPr/>
        </p:nvPicPr>
        <p:blipFill>
          <a:blip r:embed="rId2"/>
          <a:srcRect/>
          <a:stretch>
            <a:fillRect/>
          </a:stretch>
        </p:blipFill>
        <p:spPr bwMode="auto">
          <a:xfrm>
            <a:off x="3276600" y="1600200"/>
            <a:ext cx="5867400" cy="5257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Sodium Retention</a:t>
            </a:r>
            <a:endParaRPr lang="en-US" dirty="0"/>
          </a:p>
        </p:txBody>
      </p:sp>
      <p:sp>
        <p:nvSpPr>
          <p:cNvPr id="3" name="Content Placeholder 2"/>
          <p:cNvSpPr>
            <a:spLocks noGrp="1"/>
          </p:cNvSpPr>
          <p:nvPr>
            <p:ph sz="quarter" idx="1"/>
          </p:nvPr>
        </p:nvSpPr>
        <p:spPr/>
        <p:txBody>
          <a:bodyPr/>
          <a:lstStyle/>
          <a:p>
            <a:r>
              <a:rPr lang="en-US" dirty="0" smtClean="0"/>
              <a:t>Excessive salt intake with renal insufficiency </a:t>
            </a:r>
          </a:p>
          <a:p>
            <a:r>
              <a:rPr lang="en-US" dirty="0" smtClean="0"/>
              <a:t>Increased tubular </a:t>
            </a:r>
            <a:r>
              <a:rPr lang="en-US" dirty="0" err="1" smtClean="0"/>
              <a:t>reabsorption</a:t>
            </a:r>
            <a:r>
              <a:rPr lang="en-US" dirty="0" smtClean="0"/>
              <a:t> of sodium </a:t>
            </a:r>
          </a:p>
          <a:p>
            <a:r>
              <a:rPr lang="en-US" dirty="0" smtClean="0"/>
              <a:t> Renal </a:t>
            </a:r>
            <a:r>
              <a:rPr lang="en-US" dirty="0" err="1" smtClean="0"/>
              <a:t>hypoperfusion</a:t>
            </a:r>
            <a:r>
              <a:rPr lang="en-US" dirty="0" smtClean="0"/>
              <a:t>  </a:t>
            </a:r>
          </a:p>
          <a:p>
            <a:r>
              <a:rPr lang="en-US" dirty="0" smtClean="0"/>
              <a:t> Increased </a:t>
            </a:r>
            <a:r>
              <a:rPr lang="en-US" dirty="0" err="1" smtClean="0"/>
              <a:t>renin-angiotensin-aldosterone</a:t>
            </a:r>
            <a:r>
              <a:rPr lang="en-US" dirty="0" smtClean="0"/>
              <a:t> secretion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Inflammation</a:t>
            </a:r>
            <a:endParaRPr lang="en-US" dirty="0"/>
          </a:p>
        </p:txBody>
      </p:sp>
      <p:sp>
        <p:nvSpPr>
          <p:cNvPr id="3" name="Content Placeholder 2"/>
          <p:cNvSpPr>
            <a:spLocks noGrp="1"/>
          </p:cNvSpPr>
          <p:nvPr>
            <p:ph sz="quarter" idx="1"/>
          </p:nvPr>
        </p:nvSpPr>
        <p:spPr/>
        <p:txBody>
          <a:bodyPr/>
          <a:lstStyle/>
          <a:p>
            <a:r>
              <a:rPr lang="en-US" dirty="0" smtClean="0"/>
              <a:t>Acute inflammation </a:t>
            </a:r>
          </a:p>
          <a:p>
            <a:r>
              <a:rPr lang="en-US" dirty="0" smtClean="0"/>
              <a:t>Chronic inflammation </a:t>
            </a:r>
          </a:p>
          <a:p>
            <a:r>
              <a:rPr lang="en-US" dirty="0" smtClean="0"/>
              <a:t>Angiogenesis</a:t>
            </a:r>
            <a:endParaRPr lang="en-US" dirty="0"/>
          </a:p>
        </p:txBody>
      </p:sp>
      <p:pic>
        <p:nvPicPr>
          <p:cNvPr id="4" name="Picture 2" descr="Oedema3"/>
          <p:cNvPicPr>
            <a:picLocks noChangeAspect="1" noChangeArrowheads="1"/>
          </p:cNvPicPr>
          <p:nvPr/>
        </p:nvPicPr>
        <p:blipFill>
          <a:blip r:embed="rId2"/>
          <a:srcRect/>
          <a:stretch>
            <a:fillRect/>
          </a:stretch>
        </p:blipFill>
        <p:spPr bwMode="auto">
          <a:xfrm>
            <a:off x="0" y="3048000"/>
            <a:ext cx="9144000" cy="381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a:t>
            </a:r>
            <a:endParaRPr lang="en-US" dirty="0"/>
          </a:p>
        </p:txBody>
      </p:sp>
      <p:sp>
        <p:nvSpPr>
          <p:cNvPr id="3" name="Content Placeholder 2"/>
          <p:cNvSpPr>
            <a:spLocks noGrp="1"/>
          </p:cNvSpPr>
          <p:nvPr>
            <p:ph sz="quarter" idx="1"/>
          </p:nvPr>
        </p:nvSpPr>
        <p:spPr/>
        <p:txBody>
          <a:bodyPr/>
          <a:lstStyle/>
          <a:p>
            <a:r>
              <a:rPr lang="en-US" sz="4000" b="1" dirty="0" smtClean="0"/>
              <a:t>Edema is  </a:t>
            </a:r>
            <a:r>
              <a:rPr lang="en-US" sz="4000" dirty="0" smtClean="0"/>
              <a:t>an abnormal accumulation of fluid in the cavities and intercellular spaces of the body.</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a:t>
            </a:r>
            <a:endParaRPr lang="en-US" dirty="0"/>
          </a:p>
        </p:txBody>
      </p:sp>
      <p:sp>
        <p:nvSpPr>
          <p:cNvPr id="3" name="Content Placeholder 2"/>
          <p:cNvSpPr>
            <a:spLocks noGrp="1"/>
          </p:cNvSpPr>
          <p:nvPr>
            <p:ph sz="quarter" idx="1"/>
          </p:nvPr>
        </p:nvSpPr>
        <p:spPr>
          <a:xfrm>
            <a:off x="304800" y="1600200"/>
            <a:ext cx="8461248" cy="4495800"/>
          </a:xfrm>
        </p:spPr>
        <p:txBody>
          <a:bodyPr/>
          <a:lstStyle/>
          <a:p>
            <a:r>
              <a:rPr lang="en-US" dirty="0" smtClean="0"/>
              <a:t>Sequence of events leading to systemic edema due to primary heart failure,</a:t>
            </a:r>
          </a:p>
          <a:p>
            <a:r>
              <a:rPr lang="en-US" dirty="0" smtClean="0"/>
              <a:t> primary renal failure, or</a:t>
            </a:r>
          </a:p>
          <a:p>
            <a:r>
              <a:rPr lang="en-US" dirty="0" smtClean="0"/>
              <a:t> reduced plasma osmotic pressure (as in malnutrition, diminished hepatic protein synthesis, or loss of protein owing to the </a:t>
            </a:r>
            <a:r>
              <a:rPr lang="en-US" dirty="0" err="1" smtClean="0"/>
              <a:t>nephrotic</a:t>
            </a:r>
            <a:r>
              <a:rPr lang="en-US" dirty="0" smtClean="0"/>
              <a:t> syndrome).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t>
            </a:r>
            <a:endParaRPr lang="en-US" dirty="0"/>
          </a:p>
        </p:txBody>
      </p:sp>
      <p:sp>
        <p:nvSpPr>
          <p:cNvPr id="3" name="Content Placeholder 2"/>
          <p:cNvSpPr>
            <a:spLocks noGrp="1"/>
          </p:cNvSpPr>
          <p:nvPr>
            <p:ph sz="quarter" idx="1"/>
          </p:nvPr>
        </p:nvSpPr>
        <p:spPr/>
        <p:txBody>
          <a:bodyPr/>
          <a:lstStyle/>
          <a:p>
            <a:r>
              <a:rPr lang="en-US" dirty="0" err="1" smtClean="0"/>
              <a:t>Microscopical</a:t>
            </a:r>
            <a:r>
              <a:rPr lang="en-US" dirty="0" smtClean="0"/>
              <a:t> </a:t>
            </a:r>
          </a:p>
          <a:p>
            <a:pPr>
              <a:buNone/>
            </a:pPr>
            <a:r>
              <a:rPr lang="en-US" dirty="0" smtClean="0"/>
              <a:t>           tissue cells or fibers are </a:t>
            </a:r>
            <a:r>
              <a:rPr lang="en-US" dirty="0" err="1" smtClean="0"/>
              <a:t>seperated</a:t>
            </a:r>
            <a:endParaRPr lang="en-US" dirty="0" smtClean="0"/>
          </a:p>
          <a:p>
            <a:pPr>
              <a:buNone/>
            </a:pPr>
            <a:r>
              <a:rPr lang="en-US" dirty="0" smtClean="0"/>
              <a:t>           intercellular space widened</a:t>
            </a:r>
          </a:p>
          <a:p>
            <a:pPr>
              <a:buNone/>
            </a:pPr>
            <a:r>
              <a:rPr lang="en-US" dirty="0" smtClean="0"/>
              <a:t>           fluid is homogenous or granular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Macroscopical</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Tissue, organ  swollen, </a:t>
            </a:r>
            <a:r>
              <a:rPr lang="en-US" smtClean="0"/>
              <a:t>boggy, gelatinous</a:t>
            </a:r>
            <a:endParaRPr lang="en-US" dirty="0" smtClean="0"/>
          </a:p>
          <a:p>
            <a:r>
              <a:rPr lang="en-US" dirty="0" smtClean="0"/>
              <a:t>On cutting exude fluid</a:t>
            </a:r>
          </a:p>
          <a:p>
            <a:r>
              <a:rPr lang="en-US" dirty="0" smtClean="0"/>
              <a:t>Loss of elasticity of tissues- pitting</a:t>
            </a:r>
          </a:p>
          <a:p>
            <a:pPr>
              <a:buNone/>
            </a:pP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Edema Terminology</a:t>
            </a:r>
            <a:br>
              <a:rPr lang="en-US" dirty="0" smtClean="0"/>
            </a:br>
            <a:endParaRPr lang="en-US" dirty="0"/>
          </a:p>
        </p:txBody>
      </p:sp>
      <p:sp>
        <p:nvSpPr>
          <p:cNvPr id="3" name="Content Placeholder 2"/>
          <p:cNvSpPr>
            <a:spLocks noGrp="1"/>
          </p:cNvSpPr>
          <p:nvPr>
            <p:ph sz="quarter" idx="1"/>
          </p:nvPr>
        </p:nvSpPr>
        <p:spPr/>
        <p:txBody>
          <a:bodyPr>
            <a:normAutofit fontScale="92500"/>
          </a:bodyPr>
          <a:lstStyle/>
          <a:p>
            <a:r>
              <a:rPr lang="en-US" dirty="0" smtClean="0"/>
              <a:t>There are different medical terms for edema in specific areas or organs of the body.</a:t>
            </a:r>
          </a:p>
          <a:p>
            <a:r>
              <a:rPr lang="en-US" b="1" u="sng" dirty="0" err="1" smtClean="0"/>
              <a:t>Anasarca</a:t>
            </a:r>
            <a:r>
              <a:rPr lang="en-US" dirty="0" smtClean="0"/>
              <a:t> is the term for severe generalized edema.</a:t>
            </a:r>
          </a:p>
          <a:p>
            <a:r>
              <a:rPr lang="en-US" b="1" dirty="0" err="1" smtClean="0"/>
              <a:t>Ascites</a:t>
            </a:r>
            <a:r>
              <a:rPr lang="en-US" dirty="0" smtClean="0"/>
              <a:t> is the term for excessive fluid accumulation within the peritoneal cavity. This is the area between the lining of the abdomen and organs within the abdominal cavity.</a:t>
            </a:r>
          </a:p>
          <a:p>
            <a:r>
              <a:rPr lang="en-US" b="1" dirty="0" smtClean="0"/>
              <a:t>Pleural effusion</a:t>
            </a:r>
            <a:r>
              <a:rPr lang="en-US" dirty="0" smtClean="0"/>
              <a:t> is the term for edema in the pleural space between the outer layers of the lung. It is also known as a hydrothorax.</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b="1" dirty="0" smtClean="0"/>
              <a:t>Pericardial effusion</a:t>
            </a:r>
            <a:r>
              <a:rPr lang="en-US" dirty="0" smtClean="0"/>
              <a:t> is the term for edema within the pericardial space between the outer layers of the heart. It is also known as a </a:t>
            </a:r>
            <a:r>
              <a:rPr lang="en-US" dirty="0" err="1" smtClean="0"/>
              <a:t>hydropericardium</a:t>
            </a:r>
            <a:r>
              <a:rPr lang="en-US" dirty="0" smtClean="0"/>
              <a:t>.</a:t>
            </a:r>
          </a:p>
          <a:p>
            <a:r>
              <a:rPr lang="en-US" b="1" dirty="0" smtClean="0"/>
              <a:t>Pulmonary edema</a:t>
            </a:r>
            <a:r>
              <a:rPr lang="en-US" dirty="0" smtClean="0"/>
              <a:t> is the term for edema within the lungs.</a:t>
            </a:r>
          </a:p>
          <a:p>
            <a:r>
              <a:rPr lang="en-US" b="1" dirty="0" smtClean="0"/>
              <a:t>Cerebral edema</a:t>
            </a:r>
            <a:r>
              <a:rPr lang="en-US" dirty="0" smtClean="0"/>
              <a:t> is the term for edema within the brain.</a:t>
            </a:r>
          </a:p>
          <a:p>
            <a:r>
              <a:rPr lang="en-US" b="1" u="sng" dirty="0" err="1" smtClean="0"/>
              <a:t>Lymphedema</a:t>
            </a:r>
            <a:r>
              <a:rPr lang="en-US" b="1" u="sng" dirty="0" smtClean="0"/>
              <a:t> </a:t>
            </a:r>
            <a:r>
              <a:rPr lang="en-US" dirty="0" smtClean="0"/>
              <a:t>is the excessive fluid accumulation within tissues because the tissue fluid cannot be drained by the lymphatic vessels in that area.</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Hepatic edema</a:t>
            </a:r>
            <a:r>
              <a:rPr lang="en-US" dirty="0" smtClean="0"/>
              <a:t> is the term for excessive fluid accumulation in tissues due to  a liver dysfunction.</a:t>
            </a:r>
          </a:p>
          <a:p>
            <a:r>
              <a:rPr lang="en-US" b="1" dirty="0" smtClean="0"/>
              <a:t>Cardiac edema</a:t>
            </a:r>
            <a:r>
              <a:rPr lang="en-US" dirty="0" smtClean="0"/>
              <a:t> is the term for excessive fluid accumulation in tissues due to heart failure.</a:t>
            </a:r>
          </a:p>
          <a:p>
            <a:r>
              <a:rPr lang="en-US" b="1" dirty="0" smtClean="0"/>
              <a:t>Renal edema</a:t>
            </a:r>
            <a:r>
              <a:rPr lang="en-US" dirty="0" smtClean="0"/>
              <a:t> is the excessive fluid accumulation in they body’s tissues due to kidney disease or failure.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Content Placeholder 2"/>
          <p:cNvSpPr>
            <a:spLocks noGrp="1"/>
          </p:cNvSpPr>
          <p:nvPr>
            <p:ph sz="quarter" idx="1"/>
          </p:nvPr>
        </p:nvSpPr>
        <p:spPr/>
        <p:txBody>
          <a:bodyPr/>
          <a:lstStyle/>
          <a:p>
            <a:r>
              <a:rPr lang="en-US" dirty="0" smtClean="0"/>
              <a:t>Edema is most easily recognized grossly; microscopically, edema fluid is reflected primarily as a clearing and separation of the extracellular matrix elements with subtle cell swelling. </a:t>
            </a:r>
          </a:p>
          <a:p>
            <a:r>
              <a:rPr lang="en-US" dirty="0" smtClean="0"/>
              <a:t>Although any organ or tissue in the body may be involved, edema is most commonly encountered in subcutaneous tissues, lungs, and brain.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b="1" dirty="0" smtClean="0"/>
              <a:t>Subcutaneous edema</a:t>
            </a:r>
            <a:r>
              <a:rPr lang="en-US" dirty="0" smtClean="0"/>
              <a:t> can be diffuse or more prominent in regions with high hydrostatic pressures; the ultimate distribution depends on the underlying etiology.</a:t>
            </a:r>
          </a:p>
          <a:p>
            <a:r>
              <a:rPr lang="en-US" dirty="0" smtClean="0"/>
              <a:t> Even diffuse edema is usually more prominent in certain body areas as a result of the effects of gravity; a gravity-dependent distribution is referred to as </a:t>
            </a:r>
            <a:r>
              <a:rPr lang="en-US" b="1" dirty="0" smtClean="0"/>
              <a:t>dependent edema </a:t>
            </a:r>
          </a:p>
          <a:p>
            <a:r>
              <a:rPr lang="en-US" b="1" dirty="0" smtClean="0"/>
              <a:t>Dependent edema is a prominent feature of cardiac failure, particularly of the right ventricle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Finger pressure over significantly edematous subcutaneous tissue displaces the interstitial fluid and leaves a finger-shaped depression, so-called </a:t>
            </a:r>
            <a:r>
              <a:rPr lang="en-US" b="1" dirty="0" smtClean="0"/>
              <a:t>pitting edema.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Oedema</a:t>
            </a:r>
            <a:r>
              <a:rPr lang="en-US" dirty="0" smtClean="0"/>
              <a:t> </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pPr>
              <a:buNone/>
            </a:pPr>
            <a:r>
              <a:rPr lang="en-US" dirty="0" smtClean="0"/>
              <a:t>. Primary factors favoring edema are increased capillary hydrostatic pressure (increased venous pressure), decreased osmotic pressure of plasma (</a:t>
            </a:r>
            <a:r>
              <a:rPr lang="en-US" dirty="0" err="1" smtClean="0"/>
              <a:t>hypoproteinemia</a:t>
            </a:r>
            <a:r>
              <a:rPr lang="en-US" dirty="0" smtClean="0"/>
              <a:t>), decreased tissue tension and lymphatic drainage, increased osmotic pressure of tissue fluids, and increased capillary permeability. </a:t>
            </a:r>
          </a:p>
          <a:p>
            <a:r>
              <a:rPr lang="en-US" dirty="0" smtClean="0"/>
              <a:t>Additional renal and hormonal factors are important. </a:t>
            </a:r>
          </a:p>
          <a:p>
            <a:r>
              <a:rPr lang="en-US" dirty="0" smtClean="0"/>
              <a:t>Clinical manifestations may consist of a steady weight gain or localized or generalized swelling.</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r>
              <a:rPr lang="en-US" b="1" dirty="0" err="1" smtClean="0"/>
              <a:t>oedema</a:t>
            </a:r>
            <a:r>
              <a:rPr lang="en-US" b="1" dirty="0" smtClean="0"/>
              <a:t> is most commonly caused by:</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pPr lvl="0"/>
            <a:r>
              <a:rPr lang="en-US" b="1" dirty="0" smtClean="0"/>
              <a:t>Physical inactivity</a:t>
            </a:r>
            <a:r>
              <a:rPr lang="en-US" dirty="0" smtClean="0"/>
              <a:t> - edema is more prevalent among people who do not exercise at all, and walk very little.</a:t>
            </a:r>
          </a:p>
          <a:p>
            <a:r>
              <a:rPr lang="en-US" b="1" dirty="0" smtClean="0"/>
              <a:t>Standing or sitting still for long</a:t>
            </a:r>
            <a:r>
              <a:rPr lang="en-US" dirty="0" smtClean="0"/>
              <a:t> - if you stand or sit still for a long time there is a much higher chance of swelling.</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lvl="0"/>
            <a:r>
              <a:rPr lang="en-US" b="1" dirty="0" smtClean="0"/>
              <a:t>High altitudes</a:t>
            </a:r>
            <a:r>
              <a:rPr lang="en-US" dirty="0" smtClean="0"/>
              <a:t> - especially when combined with physical exertion. Acute mountain sickness can lead to high altitude pulmonary edema or high altitude cerebral edema.</a:t>
            </a:r>
          </a:p>
          <a:p>
            <a:pPr lvl="0"/>
            <a:r>
              <a:rPr lang="en-US" b="1" dirty="0" smtClean="0"/>
              <a:t>Heat</a:t>
            </a:r>
            <a:r>
              <a:rPr lang="en-US" dirty="0" smtClean="0"/>
              <a:t> - especially when combined with physical exertion. During high temperatures the body is less efficient at removing fluid from tissues, especially around the ankles.</a:t>
            </a:r>
          </a:p>
          <a:p>
            <a:r>
              <a:rPr lang="en-US" b="1" dirty="0" smtClean="0"/>
              <a:t>Burns</a:t>
            </a:r>
            <a:r>
              <a:rPr lang="en-US" dirty="0" smtClean="0"/>
              <a:t> - the skin reacts to a burn by retaining fluid, causing localized swelling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686800" cy="5257800"/>
          </a:xfrm>
        </p:spPr>
        <p:txBody>
          <a:bodyPr>
            <a:normAutofit/>
          </a:bodyPr>
          <a:lstStyle/>
          <a:p>
            <a:r>
              <a:rPr lang="en-US" b="1" dirty="0" smtClean="0"/>
              <a:t>Pregnancy</a:t>
            </a:r>
            <a:r>
              <a:rPr lang="en-US" dirty="0" smtClean="0"/>
              <a:t> - during pregnancy the woman releases hormones which encourage the body to retain fluids. Pregnant women tend to retain much more sodium and water than women who are not pregnant. </a:t>
            </a:r>
          </a:p>
          <a:p>
            <a:r>
              <a:rPr lang="en-US" dirty="0" smtClean="0"/>
              <a:t>When the woman is resting in a reclined position the enlarged uterus occasionally compresses the inferior vena cava, causing obstruction of both femoral veins, leading to edema</a:t>
            </a:r>
          </a:p>
          <a:p>
            <a:r>
              <a:rPr lang="en-US" dirty="0" smtClean="0"/>
              <a:t>A pregnant woman's blood is </a:t>
            </a:r>
            <a:r>
              <a:rPr lang="en-US" dirty="0" err="1" smtClean="0"/>
              <a:t>hypercoaguble</a:t>
            </a:r>
            <a:r>
              <a:rPr lang="en-US" dirty="0" smtClean="0"/>
              <a:t> (clots more easily), raising the risk of deep venous thrombosis (DVT), a cause of edema</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lvl="0"/>
            <a:r>
              <a:rPr lang="en-US" b="1" dirty="0" smtClean="0"/>
              <a:t>Menstruation and pre-menstruation</a:t>
            </a:r>
            <a:r>
              <a:rPr lang="en-US" dirty="0" smtClean="0"/>
              <a:t> - hormone levels fluctuate during the menstrual cycle. During the days before menstrual bleeding there will be a reduction in the levels of the hormone progesterone, which may cause fluid retention.</a:t>
            </a:r>
          </a:p>
          <a:p>
            <a:pPr lvl="0"/>
            <a:r>
              <a:rPr lang="en-US" b="1" dirty="0" smtClean="0"/>
              <a:t>The contraceptive pill</a:t>
            </a:r>
            <a:r>
              <a:rPr lang="en-US" dirty="0" smtClean="0"/>
              <a:t> - estrogen can cause fluid retention.</a:t>
            </a:r>
          </a:p>
          <a:p>
            <a:r>
              <a:rPr lang="en-US" b="1" dirty="0" smtClean="0"/>
              <a:t>Menopause</a:t>
            </a:r>
            <a:r>
              <a:rPr lang="en-US" dirty="0" smtClean="0"/>
              <a:t> - around the period of the menopause as well as after it, hormone fluctuations can cause fluid retention.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0"/>
            <a:r>
              <a:rPr lang="en-US" b="1" dirty="0" smtClean="0"/>
              <a:t>Malnutrition and/or bad diet</a:t>
            </a:r>
            <a:r>
              <a:rPr lang="en-US" dirty="0" smtClean="0"/>
              <a:t> - </a:t>
            </a:r>
          </a:p>
          <a:p>
            <a:pPr lvl="0"/>
            <a:r>
              <a:rPr lang="en-US" dirty="0" smtClean="0"/>
              <a:t>low consumption of thiamine (vitamin B1), as well as insufficient vitamins B6 and B5 may contribute toward fluid retention.</a:t>
            </a:r>
          </a:p>
          <a:p>
            <a:pPr lvl="0"/>
            <a:r>
              <a:rPr lang="en-US" dirty="0" smtClean="0"/>
              <a:t> Low levels of albumin levels may also play a part - low albumin levels can also be caused by kidney disease.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Edema can also be caused by the following diseases:</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b="1" dirty="0" smtClean="0"/>
              <a:t>Kidney disease/damage</a:t>
            </a:r>
            <a:r>
              <a:rPr lang="en-US" dirty="0" smtClean="0"/>
              <a:t> - </a:t>
            </a:r>
          </a:p>
          <a:p>
            <a:r>
              <a:rPr lang="en-US" dirty="0" smtClean="0"/>
              <a:t>patients with kidney disease may not be able to eliminate enough fluid and sodium from the blood. This results in more pressure on the blood vessels, which causes some of the liquid to leak out. </a:t>
            </a:r>
          </a:p>
          <a:p>
            <a:r>
              <a:rPr lang="en-US" dirty="0" smtClean="0"/>
              <a:t>Kidney disease patients with edema will generally have swelling around their legs and eyes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a:t>
            </a:r>
            <a:r>
              <a:rPr lang="en-US" dirty="0" err="1" smtClean="0"/>
              <a:t>oedema</a:t>
            </a:r>
            <a:endParaRPr lang="en-US" dirty="0"/>
          </a:p>
        </p:txBody>
      </p:sp>
      <p:sp>
        <p:nvSpPr>
          <p:cNvPr id="3" name="Content Placeholder 2"/>
          <p:cNvSpPr>
            <a:spLocks noGrp="1"/>
          </p:cNvSpPr>
          <p:nvPr>
            <p:ph sz="quarter" idx="1"/>
          </p:nvPr>
        </p:nvSpPr>
        <p:spPr/>
        <p:txBody>
          <a:bodyPr/>
          <a:lstStyle/>
          <a:p>
            <a:r>
              <a:rPr lang="en-US" dirty="0" smtClean="0"/>
              <a:t>Damage to the capillaries in the kidneys (</a:t>
            </a:r>
            <a:r>
              <a:rPr lang="en-US" dirty="0" err="1" smtClean="0"/>
              <a:t>glomeruli</a:t>
            </a:r>
            <a:r>
              <a:rPr lang="en-US" dirty="0" smtClean="0"/>
              <a:t>) that filter waste and excess fluids from the blood can result in </a:t>
            </a:r>
            <a:r>
              <a:rPr lang="en-US" dirty="0" err="1" smtClean="0"/>
              <a:t>nephrotic</a:t>
            </a:r>
            <a:r>
              <a:rPr lang="en-US" dirty="0" smtClean="0"/>
              <a:t> syndrome. </a:t>
            </a:r>
          </a:p>
          <a:p>
            <a:r>
              <a:rPr lang="en-US" dirty="0" smtClean="0"/>
              <a:t>Among the many symptoms of </a:t>
            </a:r>
            <a:r>
              <a:rPr lang="en-US" dirty="0" err="1" smtClean="0"/>
              <a:t>nephrotic</a:t>
            </a:r>
            <a:r>
              <a:rPr lang="en-US" dirty="0" smtClean="0"/>
              <a:t> syndrome is an insufficient level of blood albumin, which leads to edema.</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Heart failure</a:t>
            </a:r>
            <a:endParaRPr lang="en-US" dirty="0"/>
          </a:p>
        </p:txBody>
      </p:sp>
      <p:sp>
        <p:nvSpPr>
          <p:cNvPr id="3" name="Content Placeholder 2"/>
          <p:cNvSpPr>
            <a:spLocks noGrp="1"/>
          </p:cNvSpPr>
          <p:nvPr>
            <p:ph sz="quarter" idx="1"/>
          </p:nvPr>
        </p:nvSpPr>
        <p:spPr/>
        <p:txBody>
          <a:bodyPr/>
          <a:lstStyle/>
          <a:p>
            <a:r>
              <a:rPr lang="en-US" dirty="0" smtClean="0"/>
              <a:t>  this is when the heart cannot pump blood properly to all parts of the body.</a:t>
            </a:r>
          </a:p>
          <a:p>
            <a:r>
              <a:rPr lang="en-US" dirty="0" smtClean="0"/>
              <a:t> If one or both of the lower chambers of the heart lose the ability to pump blood effectively, the blood can accumulate in the limbs, causing edema</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Chronic lung disease</a:t>
            </a:r>
            <a:r>
              <a:rPr lang="en-US" dirty="0" smtClean="0"/>
              <a:t> - </a:t>
            </a:r>
            <a:br>
              <a:rPr lang="en-US" dirty="0" smtClean="0"/>
            </a:br>
            <a:endParaRPr lang="en-US" dirty="0"/>
          </a:p>
        </p:txBody>
      </p:sp>
      <p:sp>
        <p:nvSpPr>
          <p:cNvPr id="3" name="Content Placeholder 2"/>
          <p:cNvSpPr>
            <a:spLocks noGrp="1"/>
          </p:cNvSpPr>
          <p:nvPr>
            <p:ph sz="quarter" idx="1"/>
          </p:nvPr>
        </p:nvSpPr>
        <p:spPr/>
        <p:txBody>
          <a:bodyPr/>
          <a:lstStyle/>
          <a:p>
            <a:pPr lvl="0"/>
            <a:r>
              <a:rPr lang="en-US" dirty="0" smtClean="0"/>
              <a:t>this includes many lung diseases, such as asthma, chronic bronchitis COPD, emphysema, pulmonary fibrosis and </a:t>
            </a:r>
            <a:r>
              <a:rPr lang="en-US" dirty="0" err="1" smtClean="0"/>
              <a:t>sarcoidosis</a:t>
            </a:r>
            <a:r>
              <a:rPr lang="en-US" dirty="0" smtClean="0"/>
              <a:t>. </a:t>
            </a:r>
          </a:p>
          <a:p>
            <a:pPr lvl="0"/>
            <a:r>
              <a:rPr lang="en-US" dirty="0" smtClean="0"/>
              <a:t>Some patients may experience an accumulation of fluids in the lungs - pulmonary edema.</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Liver disease</a:t>
            </a:r>
            <a:r>
              <a:rPr lang="en-US" dirty="0" smtClean="0"/>
              <a:t> </a:t>
            </a:r>
            <a:endParaRPr lang="en-US" dirty="0"/>
          </a:p>
        </p:txBody>
      </p:sp>
      <p:sp>
        <p:nvSpPr>
          <p:cNvPr id="3" name="Content Placeholder 2"/>
          <p:cNvSpPr>
            <a:spLocks noGrp="1"/>
          </p:cNvSpPr>
          <p:nvPr>
            <p:ph sz="quarter" idx="1"/>
          </p:nvPr>
        </p:nvSpPr>
        <p:spPr/>
        <p:txBody>
          <a:bodyPr>
            <a:normAutofit/>
          </a:bodyPr>
          <a:lstStyle/>
          <a:p>
            <a:pPr lvl="0"/>
            <a:r>
              <a:rPr lang="en-US" dirty="0" smtClean="0"/>
              <a:t> such as cirrhosis, which causes scarring of the liver. This affects liver function, which causes the secretion of hormones and fluid-regulating chemicals to change.</a:t>
            </a:r>
          </a:p>
          <a:p>
            <a:pPr lvl="0"/>
            <a:r>
              <a:rPr lang="en-US" dirty="0" smtClean="0"/>
              <a:t> People with cirrhosis of the liver also have increased pressure within the portal vein </a:t>
            </a:r>
          </a:p>
          <a:p>
            <a:pPr lvl="0"/>
            <a:r>
              <a:rPr lang="en-US" dirty="0" smtClean="0"/>
              <a:t>The problems can lead to fluid retention in the legs and </a:t>
            </a:r>
            <a:r>
              <a:rPr lang="en-US" dirty="0" err="1" smtClean="0"/>
              <a:t>ascites</a:t>
            </a:r>
            <a:r>
              <a:rPr lang="en-US" dirty="0" smtClean="0"/>
              <a:t> (abdominal cavity).</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533400" y="1828800"/>
            <a:ext cx="8153400" cy="4572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t3.gstatic.com/images?q=tbn:ANd9GcS0TZjch3dT17g-2TqFK8U6duVWpw8e57b5-9rqGLi_96HMJiY&amp;t=1&amp;usg=__iqeHcP3Us7NVSYvP_S2GFx4naOA="/>
          <p:cNvPicPr>
            <a:picLocks noGrp="1"/>
          </p:cNvPicPr>
          <p:nvPr>
            <p:ph sz="quarter"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457200" y="3276600"/>
            <a:ext cx="4923675" cy="3385542"/>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sz="4400" b="1" dirty="0" smtClean="0">
              <a:solidFill>
                <a:srgbClr val="C00000"/>
              </a:solidFill>
            </a:endParaRPr>
          </a:p>
          <a:p>
            <a:r>
              <a:rPr lang="en-US" sz="4400" b="1" dirty="0" smtClean="0">
                <a:solidFill>
                  <a:srgbClr val="C00000"/>
                </a:solidFill>
              </a:rPr>
              <a:t>Cardiac edema</a:t>
            </a:r>
            <a:endParaRPr lang="en-US" sz="4400" dirty="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a:t>
            </a:r>
            <a:r>
              <a:rPr lang="en-US" dirty="0" err="1" smtClean="0"/>
              <a:t>oedema</a:t>
            </a:r>
            <a:endParaRPr lang="en-US" dirty="0"/>
          </a:p>
        </p:txBody>
      </p:sp>
      <p:sp>
        <p:nvSpPr>
          <p:cNvPr id="3" name="Content Placeholder 2"/>
          <p:cNvSpPr>
            <a:spLocks noGrp="1"/>
          </p:cNvSpPr>
          <p:nvPr>
            <p:ph sz="quarter" idx="1"/>
          </p:nvPr>
        </p:nvSpPr>
        <p:spPr/>
        <p:txBody>
          <a:bodyPr/>
          <a:lstStyle/>
          <a:p>
            <a:r>
              <a:rPr lang="en-US" dirty="0" err="1" smtClean="0"/>
              <a:t>Generalised</a:t>
            </a:r>
            <a:r>
              <a:rPr lang="en-US" dirty="0" smtClean="0"/>
              <a:t> </a:t>
            </a:r>
            <a:r>
              <a:rPr lang="en-US" dirty="0" err="1" smtClean="0"/>
              <a:t>oedema</a:t>
            </a:r>
            <a:endParaRPr lang="en-US" dirty="0" smtClean="0"/>
          </a:p>
          <a:p>
            <a:r>
              <a:rPr lang="en-US" dirty="0" smtClean="0"/>
              <a:t>Starts in </a:t>
            </a:r>
            <a:r>
              <a:rPr lang="en-US" smtClean="0"/>
              <a:t>most dependent parts</a:t>
            </a:r>
          </a:p>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9144000" cy="5257800"/>
          </a:xfrm>
        </p:spPr>
        <p:txBody>
          <a:bodyPr>
            <a:normAutofit fontScale="92500"/>
          </a:bodyPr>
          <a:lstStyle/>
          <a:p>
            <a:r>
              <a:rPr lang="en-US" dirty="0" smtClean="0"/>
              <a:t>When the heart ceases to meet the requirements of the body for oxygen, the sympathetic-adrenal system is activated. </a:t>
            </a:r>
          </a:p>
          <a:p>
            <a:r>
              <a:rPr lang="en-US" dirty="0" smtClean="0"/>
              <a:t>This occurs in people with a healthy heart when the demands for oxygen are excessive—for example, in heavy muscular work—and in subjects with a failing heart when the demands are normal or small. Eventually, when the heart is unable to meet even the ordinary requirements of everyday life, the sympathetic activity becomes more or less continuous. </a:t>
            </a:r>
          </a:p>
          <a:p>
            <a:r>
              <a:rPr lang="en-US" dirty="0" smtClean="0"/>
              <a:t>It may lessen during rest at night, but with a further failing of the heart its output may become inadequate even in complete rest.</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Angioneurotic</a:t>
            </a:r>
            <a:r>
              <a:rPr lang="en-US" b="1" dirty="0" smtClean="0"/>
              <a:t> </a:t>
            </a:r>
            <a:r>
              <a:rPr lang="en-US" b="1" dirty="0" err="1" smtClean="0"/>
              <a:t>oedema</a:t>
            </a:r>
            <a:r>
              <a:rPr lang="en-US" dirty="0" smtClean="0"/>
              <a:t> </a:t>
            </a:r>
            <a:endParaRPr lang="en-US" dirty="0"/>
          </a:p>
        </p:txBody>
      </p:sp>
      <p:sp>
        <p:nvSpPr>
          <p:cNvPr id="3" name="Content Placeholder 2"/>
          <p:cNvSpPr>
            <a:spLocks noGrp="1"/>
          </p:cNvSpPr>
          <p:nvPr>
            <p:ph sz="quarter" idx="1"/>
          </p:nvPr>
        </p:nvSpPr>
        <p:spPr/>
        <p:txBody>
          <a:bodyPr>
            <a:normAutofit lnSpcReduction="10000"/>
          </a:bodyPr>
          <a:lstStyle/>
          <a:p>
            <a:r>
              <a:rPr lang="en-US" b="1" dirty="0" err="1" smtClean="0"/>
              <a:t>Angioedema</a:t>
            </a:r>
            <a:r>
              <a:rPr lang="en-US" dirty="0" smtClean="0"/>
              <a:t>  or </a:t>
            </a:r>
            <a:r>
              <a:rPr lang="en-US" b="1" dirty="0" err="1" smtClean="0"/>
              <a:t>Quincke's</a:t>
            </a:r>
            <a:r>
              <a:rPr lang="en-US" b="1" dirty="0" smtClean="0"/>
              <a:t> edema</a:t>
            </a:r>
          </a:p>
          <a:p>
            <a:r>
              <a:rPr lang="en-US" dirty="0" smtClean="0"/>
              <a:t> is the rapid swelling (edema) of the dermis, subcutaneous tissue, mucosa and </a:t>
            </a:r>
            <a:r>
              <a:rPr lang="en-US" dirty="0" err="1" smtClean="0"/>
              <a:t>submucosal</a:t>
            </a:r>
            <a:r>
              <a:rPr lang="en-US" dirty="0" smtClean="0"/>
              <a:t> tissues. It is very similar to </a:t>
            </a:r>
            <a:r>
              <a:rPr lang="en-US" dirty="0" err="1" smtClean="0"/>
              <a:t>urticaria</a:t>
            </a:r>
            <a:r>
              <a:rPr lang="en-US" dirty="0" smtClean="0"/>
              <a:t>, but </a:t>
            </a:r>
            <a:r>
              <a:rPr lang="en-US" dirty="0" err="1" smtClean="0"/>
              <a:t>urticaria</a:t>
            </a:r>
            <a:r>
              <a:rPr lang="en-US" dirty="0" smtClean="0"/>
              <a:t>, commonly known as hives, occurs in the upper dermis. </a:t>
            </a:r>
          </a:p>
          <a:p>
            <a:r>
              <a:rPr lang="en-US" dirty="0" smtClean="0"/>
              <a:t>The term </a:t>
            </a:r>
            <a:r>
              <a:rPr lang="en-US" b="1" dirty="0" err="1" smtClean="0"/>
              <a:t>angioneurotic</a:t>
            </a:r>
            <a:r>
              <a:rPr lang="en-US" b="1" dirty="0" smtClean="0"/>
              <a:t> </a:t>
            </a:r>
            <a:r>
              <a:rPr lang="en-US" b="1" dirty="0" err="1" smtClean="0"/>
              <a:t>oedema</a:t>
            </a:r>
            <a:r>
              <a:rPr lang="en-US" dirty="0" smtClean="0"/>
              <a:t> was used for this condition in the belief that there was nervous system involvement but this is now thought not to be the case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upload.wikimedia.org/wikipedia/commons/thumb/b/b9/Angioedema2010.JPG/230px-Angioedema2010.JPG">
            <a:hlinkClick r:id="rId2"/>
          </p:cNvPr>
          <p:cNvPicPr>
            <a:picLocks noGrp="1"/>
          </p:cNvPicPr>
          <p:nvPr>
            <p:ph sz="quarter" idx="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t>
            </a:r>
            <a:endParaRPr lang="en-US" dirty="0"/>
          </a:p>
        </p:txBody>
      </p:sp>
      <p:sp>
        <p:nvSpPr>
          <p:cNvPr id="3" name="Content Placeholder 2"/>
          <p:cNvSpPr>
            <a:spLocks noGrp="1"/>
          </p:cNvSpPr>
          <p:nvPr>
            <p:ph sz="quarter" idx="1"/>
          </p:nvPr>
        </p:nvSpPr>
        <p:spPr/>
        <p:txBody>
          <a:bodyPr/>
          <a:lstStyle/>
          <a:p>
            <a:r>
              <a:rPr lang="en-US" dirty="0" smtClean="0"/>
              <a:t>Acquired </a:t>
            </a:r>
            <a:r>
              <a:rPr lang="en-US" dirty="0" err="1" smtClean="0"/>
              <a:t>angioedema</a:t>
            </a:r>
            <a:r>
              <a:rPr lang="en-US" dirty="0" smtClean="0"/>
              <a:t> is usually caused by allergy and occurs together with other allergic symptoms and </a:t>
            </a:r>
            <a:r>
              <a:rPr lang="en-US" dirty="0" err="1" smtClean="0"/>
              <a:t>urticaria</a:t>
            </a:r>
            <a:r>
              <a:rPr lang="en-US" dirty="0" smtClean="0"/>
              <a:t>. It can also happen as a side-effect to certain medications, particularly ACE inhibitors.</a:t>
            </a:r>
          </a:p>
          <a:p>
            <a:r>
              <a:rPr lang="en-US" dirty="0" smtClean="0"/>
              <a:t>Hereditary </a:t>
            </a:r>
            <a:r>
              <a:rPr lang="en-US" dirty="0" err="1" smtClean="0"/>
              <a:t>angioedema</a:t>
            </a:r>
            <a:r>
              <a:rPr lang="en-US" dirty="0" smtClean="0"/>
              <a:t> (HAE) - caused by a genetic mutation that is inherited in an </a:t>
            </a:r>
            <a:r>
              <a:rPr lang="en-US" dirty="0" err="1" smtClean="0"/>
              <a:t>autosomal</a:t>
            </a:r>
            <a:r>
              <a:rPr lang="en-US" dirty="0" smtClean="0"/>
              <a:t> dominant form.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Pathophysiology</a:t>
            </a:r>
            <a:r>
              <a:rPr lang="en-US" dirty="0" smtClean="0"/>
              <a:t/>
            </a:r>
            <a:br>
              <a:rPr lang="en-US" dirty="0" smtClean="0"/>
            </a:br>
            <a:endParaRPr lang="en-US" dirty="0"/>
          </a:p>
        </p:txBody>
      </p:sp>
      <p:sp>
        <p:nvSpPr>
          <p:cNvPr id="3" name="Content Placeholder 2"/>
          <p:cNvSpPr>
            <a:spLocks noGrp="1"/>
          </p:cNvSpPr>
          <p:nvPr>
            <p:ph sz="quarter" idx="1"/>
          </p:nvPr>
        </p:nvSpPr>
        <p:spPr>
          <a:xfrm>
            <a:off x="0" y="1676400"/>
            <a:ext cx="9144000" cy="5181600"/>
          </a:xfrm>
        </p:spPr>
        <p:txBody>
          <a:bodyPr>
            <a:normAutofit/>
          </a:bodyPr>
          <a:lstStyle/>
          <a:p>
            <a:r>
              <a:rPr lang="en-US" dirty="0" err="1" smtClean="0"/>
              <a:t>Bradykinin</a:t>
            </a:r>
            <a:r>
              <a:rPr lang="en-US" dirty="0" smtClean="0"/>
              <a:t> plays a critical role in all forms of hereditary </a:t>
            </a:r>
            <a:r>
              <a:rPr lang="en-US" dirty="0" err="1" smtClean="0"/>
              <a:t>angioedema</a:t>
            </a:r>
            <a:r>
              <a:rPr lang="en-US" dirty="0" smtClean="0"/>
              <a:t>. </a:t>
            </a:r>
          </a:p>
          <a:p>
            <a:r>
              <a:rPr lang="en-US" dirty="0" smtClean="0"/>
              <a:t>This peptide is a potent vasodilator and increases vascular permeability, leading to rapid accumulation of fluid in the </a:t>
            </a:r>
            <a:r>
              <a:rPr lang="en-US" dirty="0" err="1" smtClean="0"/>
              <a:t>interstitium</a:t>
            </a:r>
            <a:r>
              <a:rPr lang="en-US" dirty="0" smtClean="0"/>
              <a:t>.</a:t>
            </a:r>
          </a:p>
          <a:p>
            <a:r>
              <a:rPr lang="en-US" dirty="0" smtClean="0"/>
              <a:t> This is most obvious in the face, where the skin has relatively little supporting connective tissue, and edema develops easily. </a:t>
            </a:r>
          </a:p>
          <a:p>
            <a:r>
              <a:rPr lang="en-US" dirty="0" smtClean="0"/>
              <a:t>Various mechanisms that interfere with </a:t>
            </a:r>
            <a:r>
              <a:rPr lang="en-US" dirty="0" err="1" smtClean="0"/>
              <a:t>bradykinin</a:t>
            </a:r>
            <a:r>
              <a:rPr lang="en-US" dirty="0" smtClean="0"/>
              <a:t> production or degradation can lead to </a:t>
            </a:r>
            <a:r>
              <a:rPr lang="en-US" dirty="0" err="1" smtClean="0"/>
              <a:t>angioedema</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a:t>
            </a:r>
            <a:r>
              <a:rPr lang="en-US" i="1" dirty="0" smtClean="0"/>
              <a:t>hereditary </a:t>
            </a:r>
            <a:r>
              <a:rPr lang="en-US" i="1" dirty="0" err="1" smtClean="0"/>
              <a:t>angioedema</a:t>
            </a:r>
            <a:r>
              <a:rPr lang="en-US" dirty="0" smtClean="0"/>
              <a:t>, </a:t>
            </a:r>
            <a:r>
              <a:rPr lang="en-US" dirty="0" err="1" smtClean="0"/>
              <a:t>bradykinin</a:t>
            </a:r>
            <a:r>
              <a:rPr lang="en-US" dirty="0" smtClean="0"/>
              <a:t> formation is caused by continuous activation of the complement system due to a deficiency in one of its prime inhibitors, C1-esterase (aka: C1-inhibitor or C1INH), and continuous production of </a:t>
            </a:r>
            <a:r>
              <a:rPr lang="en-US" dirty="0" err="1" smtClean="0"/>
              <a:t>kallikrein</a:t>
            </a:r>
            <a:r>
              <a:rPr lang="en-US" dirty="0" smtClean="0"/>
              <a:t>. </a:t>
            </a:r>
          </a:p>
          <a:p>
            <a:r>
              <a:rPr lang="en-US" dirty="0" smtClean="0"/>
              <a:t>Consumption of foods which are themselves vasodilators such as alcohol or cinnamon can increase the probability of an </a:t>
            </a:r>
            <a:r>
              <a:rPr lang="en-US" dirty="0" err="1" smtClean="0"/>
              <a:t>angioedema</a:t>
            </a:r>
            <a:r>
              <a:rPr lang="en-US" dirty="0" smtClean="0"/>
              <a:t> episode in susceptible patients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Pulmonary edema</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is fluid accumulation  in the lungs.</a:t>
            </a:r>
            <a:endParaRPr lang="en-US" baseline="30000" dirty="0" smtClean="0"/>
          </a:p>
          <a:p>
            <a:r>
              <a:rPr lang="en-US" dirty="0" smtClean="0"/>
              <a:t>It leads to impaired gas exchange and may cause respiratory failure. </a:t>
            </a:r>
          </a:p>
          <a:p>
            <a:r>
              <a:rPr lang="en-US" dirty="0" smtClean="0"/>
              <a:t>It is due to either failure of the heart to remove fluid from the lung circulation ("</a:t>
            </a:r>
            <a:r>
              <a:rPr lang="en-US" dirty="0" err="1" smtClean="0"/>
              <a:t>cardiogenic</a:t>
            </a:r>
            <a:r>
              <a:rPr lang="en-US" dirty="0" smtClean="0"/>
              <a:t> pulmonary edema") or</a:t>
            </a:r>
          </a:p>
          <a:p>
            <a:r>
              <a:rPr lang="en-US" dirty="0" smtClean="0"/>
              <a:t> a direct injury to the lung   parenchyma  ("</a:t>
            </a:r>
            <a:r>
              <a:rPr lang="en-US" dirty="0" err="1" smtClean="0"/>
              <a:t>noncardiogenic</a:t>
            </a:r>
            <a:r>
              <a:rPr lang="en-US" dirty="0" smtClean="0"/>
              <a:t> pulmonary edema").</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Pulmonary edema with small pleural effusions on both sides.</a:t>
            </a:r>
            <a:endParaRPr lang="en-US" dirty="0"/>
          </a:p>
        </p:txBody>
      </p:sp>
      <p:pic>
        <p:nvPicPr>
          <p:cNvPr id="4" name="Content Placeholder 3" descr="http://upload.wikimedia.org/wikipedia/commons/thumb/1/1c/PulmEdema.PNG/230px-PulmEdema.PNG">
            <a:hlinkClick r:id="rId2"/>
          </p:cNvPr>
          <p:cNvPicPr>
            <a:picLocks noGrp="1"/>
          </p:cNvPicPr>
          <p:nvPr>
            <p:ph sz="quarter" idx="1"/>
          </p:nvPr>
        </p:nvPicPr>
        <p:blipFill>
          <a:blip r:embed="rId3"/>
          <a:srcRect/>
          <a:stretch>
            <a:fillRect/>
          </a:stretch>
        </p:blipFill>
        <p:spPr bwMode="auto">
          <a:xfrm>
            <a:off x="381000" y="1600200"/>
            <a:ext cx="4953000" cy="5029200"/>
          </a:xfrm>
          <a:prstGeom prst="rect">
            <a:avLst/>
          </a:prstGeom>
          <a:noFill/>
          <a:ln w="9525">
            <a:noFill/>
            <a:miter lim="800000"/>
            <a:headEnd/>
            <a:tailEnd/>
          </a:ln>
        </p:spPr>
      </p:pic>
      <p:sp>
        <p:nvSpPr>
          <p:cNvPr id="5" name="Rectangle 4"/>
          <p:cNvSpPr/>
          <p:nvPr/>
        </p:nvSpPr>
        <p:spPr>
          <a:xfrm>
            <a:off x="5410200" y="1600200"/>
            <a:ext cx="3429000" cy="3785652"/>
          </a:xfrm>
          <a:prstGeom prst="rect">
            <a:avLst/>
          </a:prstGeom>
        </p:spPr>
        <p:txBody>
          <a:bodyPr wrap="square">
            <a:spAutoFit/>
          </a:bodyPr>
          <a:lstStyle/>
          <a:p>
            <a:r>
              <a:rPr lang="en-US" sz="2400" dirty="0" smtClean="0"/>
              <a:t>which shows increased fluid in the </a:t>
            </a:r>
          </a:p>
          <a:p>
            <a:r>
              <a:rPr lang="en-US" sz="2400" dirty="0" smtClean="0"/>
              <a:t>alveolar walls. </a:t>
            </a:r>
            <a:r>
              <a:rPr lang="en-US" sz="2400" u="sng" dirty="0" err="1" smtClean="0"/>
              <a:t>Kerley</a:t>
            </a:r>
            <a:r>
              <a:rPr lang="en-US" sz="2400" u="sng" dirty="0" smtClean="0"/>
              <a:t> B lines</a:t>
            </a:r>
            <a:r>
              <a:rPr lang="en-US" sz="2400" dirty="0" smtClean="0"/>
              <a:t>, increased </a:t>
            </a:r>
          </a:p>
          <a:p>
            <a:r>
              <a:rPr lang="en-US" sz="2400" dirty="0" smtClean="0"/>
              <a:t>vascular filling ,</a:t>
            </a:r>
            <a:r>
              <a:rPr lang="en-US" sz="2400" u="sng" dirty="0" smtClean="0"/>
              <a:t>pleural effusions</a:t>
            </a:r>
            <a:r>
              <a:rPr lang="en-US" sz="2400" dirty="0" smtClean="0"/>
              <a:t>,</a:t>
            </a:r>
          </a:p>
          <a:p>
            <a:r>
              <a:rPr lang="en-US" sz="2400" dirty="0" smtClean="0"/>
              <a:t> upper lobe diversion (increased</a:t>
            </a:r>
          </a:p>
          <a:p>
            <a:r>
              <a:rPr lang="en-US" sz="2400" dirty="0" smtClean="0"/>
              <a:t> blood flow to the higher parts of the lung)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Cardiogenic</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lvl="0"/>
            <a:r>
              <a:rPr lang="en-US" dirty="0" smtClean="0"/>
              <a:t>Congestive heart failure</a:t>
            </a:r>
          </a:p>
          <a:p>
            <a:pPr lvl="0"/>
            <a:r>
              <a:rPr lang="en-US" dirty="0" smtClean="0"/>
              <a:t>Severe heart attack with left ventricular failure</a:t>
            </a:r>
          </a:p>
          <a:p>
            <a:pPr lvl="0"/>
            <a:r>
              <a:rPr lang="en-US" dirty="0" smtClean="0"/>
              <a:t>Severe arrhythmias  (tachycardia/fast heartbeat or </a:t>
            </a:r>
            <a:r>
              <a:rPr lang="en-US" dirty="0" err="1" smtClean="0"/>
              <a:t>bradycardia</a:t>
            </a:r>
            <a:r>
              <a:rPr lang="en-US" dirty="0" smtClean="0"/>
              <a:t>/slow heartbeat)</a:t>
            </a:r>
          </a:p>
          <a:p>
            <a:pPr lvl="0"/>
            <a:r>
              <a:rPr lang="en-US" dirty="0" smtClean="0"/>
              <a:t>Hypertensive crisis</a:t>
            </a:r>
          </a:p>
          <a:p>
            <a:pPr lvl="0"/>
            <a:r>
              <a:rPr lang="en-US" dirty="0" smtClean="0"/>
              <a:t>Pericardial effusion with </a:t>
            </a:r>
            <a:r>
              <a:rPr lang="en-US" dirty="0" err="1" smtClean="0"/>
              <a:t>tamponade</a:t>
            </a:r>
            <a:endParaRPr lang="en-US" dirty="0" smtClean="0"/>
          </a:p>
          <a:p>
            <a:pPr lvl="0"/>
            <a:r>
              <a:rPr lang="en-US" dirty="0" smtClean="0"/>
              <a:t>Fluid overload, e.g., from kidney failure or intravenous therapy</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Non-</a:t>
            </a:r>
            <a:r>
              <a:rPr lang="en-US" b="1" dirty="0" err="1" smtClean="0"/>
              <a:t>cardiogenic</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May occur after upper airway obstruction, intravenous fluid overload, </a:t>
            </a:r>
          </a:p>
          <a:p>
            <a:r>
              <a:rPr lang="en-US" dirty="0" err="1" smtClean="0"/>
              <a:t>neurogenic</a:t>
            </a:r>
            <a:r>
              <a:rPr lang="en-US" dirty="0" smtClean="0"/>
              <a:t> causes (seizures, head trauma, strangulation, electrocution). </a:t>
            </a:r>
          </a:p>
          <a:p>
            <a:r>
              <a:rPr lang="en-US" dirty="0" smtClean="0"/>
              <a:t>Can also be seen with ARDS (acute respiratory distress syndrome).</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Alveolar</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lvl="0"/>
            <a:r>
              <a:rPr lang="en-US" dirty="0" smtClean="0"/>
              <a:t>Inhalation of toxic gases</a:t>
            </a:r>
          </a:p>
          <a:p>
            <a:pPr lvl="0"/>
            <a:r>
              <a:rPr lang="en-US" dirty="0" smtClean="0"/>
              <a:t>Pulmonary contusion, </a:t>
            </a:r>
          </a:p>
          <a:p>
            <a:pPr lvl="0"/>
            <a:r>
              <a:rPr lang="en-US" dirty="0" smtClean="0"/>
              <a:t>Aspiration</a:t>
            </a:r>
          </a:p>
          <a:p>
            <a:pPr lvl="0"/>
            <a:r>
              <a:rPr lang="en-US" dirty="0" smtClean="0"/>
              <a:t>Reperfusion injury</a:t>
            </a:r>
          </a:p>
          <a:p>
            <a:pPr lvl="0"/>
            <a:r>
              <a:rPr lang="en-US" dirty="0" smtClean="0"/>
              <a:t>Multiple blood transfusions</a:t>
            </a:r>
          </a:p>
          <a:p>
            <a:pPr lvl="0"/>
            <a:r>
              <a:rPr lang="en-US" dirty="0" smtClean="0"/>
              <a:t>Severe infection</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pulmonary </a:t>
            </a:r>
            <a:r>
              <a:rPr lang="en-US" dirty="0" err="1" smtClean="0"/>
              <a:t>oedema</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a:bodyPr>
          <a:lstStyle/>
          <a:p>
            <a:r>
              <a:rPr lang="en-US" dirty="0" smtClean="0"/>
              <a:t>     left vent out put</a:t>
            </a:r>
          </a:p>
          <a:p>
            <a:endParaRPr lang="en-US" dirty="0" smtClean="0"/>
          </a:p>
          <a:p>
            <a:r>
              <a:rPr lang="en-US" dirty="0" smtClean="0"/>
              <a:t>       </a:t>
            </a:r>
            <a:r>
              <a:rPr lang="en-US" dirty="0" err="1" smtClean="0"/>
              <a:t>pul</a:t>
            </a:r>
            <a:r>
              <a:rPr lang="en-US" dirty="0" smtClean="0"/>
              <a:t> venous pr</a:t>
            </a:r>
          </a:p>
          <a:p>
            <a:endParaRPr lang="en-US" dirty="0" smtClean="0"/>
          </a:p>
          <a:p>
            <a:r>
              <a:rPr lang="en-US" dirty="0" smtClean="0"/>
              <a:t>          fluid in alveolar walls</a:t>
            </a:r>
          </a:p>
          <a:p>
            <a:endParaRPr lang="en-US" dirty="0" smtClean="0"/>
          </a:p>
          <a:p>
            <a:r>
              <a:rPr lang="en-US" dirty="0" smtClean="0"/>
              <a:t>          fluid in alveolar spaces</a:t>
            </a:r>
          </a:p>
          <a:p>
            <a:r>
              <a:rPr lang="en-US" dirty="0" smtClean="0"/>
              <a:t>                                                  lung compliance</a:t>
            </a:r>
          </a:p>
          <a:p>
            <a:endParaRPr lang="en-US" dirty="0" smtClean="0"/>
          </a:p>
          <a:p>
            <a:r>
              <a:rPr lang="en-US" dirty="0" smtClean="0"/>
              <a:t>         impaired gas exchange        pink frothy sputum</a:t>
            </a:r>
          </a:p>
          <a:p>
            <a:endParaRPr lang="en-US" dirty="0" smtClean="0"/>
          </a:p>
        </p:txBody>
      </p:sp>
      <p:sp>
        <p:nvSpPr>
          <p:cNvPr id="6" name="Down Arrow 5"/>
          <p:cNvSpPr/>
          <p:nvPr/>
        </p:nvSpPr>
        <p:spPr>
          <a:xfrm>
            <a:off x="1143000" y="16002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590800" y="20574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H="1" flipV="1">
            <a:off x="3810000" y="2667000"/>
            <a:ext cx="152400" cy="609600"/>
          </a:xfrm>
          <a:prstGeom prst="downArrow">
            <a:avLst>
              <a:gd name="adj1" fmla="val 50000"/>
              <a:gd name="adj2" fmla="val 49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743200" y="32004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V="1">
            <a:off x="1828800" y="3429000"/>
            <a:ext cx="45719" cy="609600"/>
          </a:xfrm>
          <a:prstGeom prst="downArrow">
            <a:avLst>
              <a:gd name="adj1" fmla="val 50000"/>
              <a:gd name="adj2" fmla="val 49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V="1">
            <a:off x="1676400" y="4495800"/>
            <a:ext cx="152400" cy="609600"/>
          </a:xfrm>
          <a:prstGeom prst="downArrow">
            <a:avLst>
              <a:gd name="adj1" fmla="val 50000"/>
              <a:gd name="adj2" fmla="val 49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410200" y="50292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895600" y="40386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048000" y="5181600"/>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3962400" y="5029200"/>
            <a:ext cx="1295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05400" y="62484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a:t>
            </a:r>
            <a:r>
              <a:rPr lang="en-US" dirty="0" err="1" smtClean="0"/>
              <a:t>oedema</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304800" y="1524000"/>
            <a:ext cx="8461375" cy="4952999"/>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42727" y="0"/>
            <a:ext cx="9186727" cy="68580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sz="quarter" idx="1"/>
          </p:nvPr>
        </p:nvSpPr>
        <p:spPr/>
        <p:txBody>
          <a:bodyPr/>
          <a:lstStyle/>
          <a:p>
            <a:endParaRPr lang="en-US" dirty="0"/>
          </a:p>
        </p:txBody>
      </p:sp>
      <p:pic>
        <p:nvPicPr>
          <p:cNvPr id="7" name="Content Placeholder 3" descr="http://t0.gstatic.com/images?q=tbn:ANd9GcRzw-_bZPuRwOBPKmLtrTLFOqSiLTo8hIazM3eq5fYaeiFBg58&amp;t=1&amp;usg=__eSVB82USZXfJD2i18WTWrSupN9o="/>
          <p:cNvPicPr>
            <a:picLocks/>
          </p:cNvPicPr>
          <p:nvPr/>
        </p:nvPicPr>
        <p:blipFill>
          <a:blip r:embed="rId2"/>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4572000" y="5181600"/>
            <a:ext cx="4273799" cy="1323439"/>
          </a:xfrm>
          <a:prstGeom prst="rect">
            <a:avLst/>
          </a:prstGeom>
        </p:spPr>
        <p:txBody>
          <a:bodyPr wrap="square">
            <a:spAutoFit/>
          </a:bodyPr>
          <a:lstStyle/>
          <a:p>
            <a:r>
              <a:rPr lang="en-US" sz="8000" dirty="0" smtClean="0">
                <a:solidFill>
                  <a:srgbClr val="FFFF00"/>
                </a:solidFill>
              </a:rPr>
              <a:t>Thank you</a:t>
            </a:r>
            <a:endParaRPr lang="en-US" sz="8000"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dema1"/>
          <p:cNvPicPr>
            <a:picLocks noGrp="1" noChangeAspect="1" noChangeArrowheads="1"/>
          </p:cNvPicPr>
          <p:nvPr>
            <p:ph sz="quarter" idx="1"/>
          </p:nvPr>
        </p:nvPicPr>
        <p:blipFill>
          <a:blip r:embed="rId2"/>
          <a:srcRect/>
          <a:stretch>
            <a:fillRect/>
          </a:stretch>
        </p:blipFill>
        <p:spPr bwMode="auto">
          <a:xfrm>
            <a:off x="0" y="0"/>
            <a:ext cx="9144000" cy="563224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Oedema</a:t>
            </a:r>
            <a:r>
              <a:rPr lang="en-US" dirty="0" smtClean="0"/>
              <a:t>                         ….cont</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Two forces are responsible for maintaining the fluid in specific areas or ‘pulling’ and  ‘pushing’ fluid into other areas.</a:t>
            </a:r>
          </a:p>
          <a:p>
            <a:pPr>
              <a:buNone/>
            </a:pPr>
            <a:r>
              <a:rPr lang="en-US" dirty="0" smtClean="0"/>
              <a:t> These forces are known as </a:t>
            </a:r>
            <a:r>
              <a:rPr lang="en-US" b="1" dirty="0" smtClean="0"/>
              <a:t>hydrostatic pressure</a:t>
            </a:r>
            <a:r>
              <a:rPr lang="en-US" dirty="0" smtClean="0"/>
              <a:t> and </a:t>
            </a:r>
            <a:r>
              <a:rPr lang="en-US" b="1" dirty="0" smtClean="0"/>
              <a:t>osmotic pressure</a:t>
            </a:r>
            <a:r>
              <a:rPr lang="en-US" dirty="0" smtClean="0"/>
              <a:t>.</a:t>
            </a:r>
          </a:p>
          <a:p>
            <a:pPr>
              <a:buNone/>
            </a:pPr>
            <a:r>
              <a:rPr lang="en-US" dirty="0" smtClean="0"/>
              <a:t> Hydrostatic pressure is the force that pushes fluid from an area of high pressure to low pressure.</a:t>
            </a:r>
          </a:p>
          <a:p>
            <a:pPr>
              <a:buNone/>
            </a:pPr>
            <a:r>
              <a:rPr lang="en-US" dirty="0" smtClean="0"/>
              <a:t>Osmotic pressure is the force that draws fluid from an area of low electrolyte concentration to one of a higher electrolyte concentration.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Dr Ajith Kumar\Desktop\edema.jpg"/>
          <p:cNvPicPr>
            <a:picLocks noGrp="1" noChangeAspect="1" noChangeArrowheads="1"/>
          </p:cNvPicPr>
          <p:nvPr>
            <p:ph sz="quarter"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mechanism which influence the movement of fluid with in the body.</a:t>
            </a:r>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684212" y="1828800"/>
            <a:ext cx="8010525" cy="292893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307</TotalTime>
  <Words>858</Words>
  <Application>Microsoft Office PowerPoint</Application>
  <PresentationFormat>On-screen Show (4:3)</PresentationFormat>
  <Paragraphs>194</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Tw Cen MT</vt:lpstr>
      <vt:lpstr>Wingdings</vt:lpstr>
      <vt:lpstr>Wingdings 2</vt:lpstr>
      <vt:lpstr>Median</vt:lpstr>
      <vt:lpstr>PowerPoint Presentation</vt:lpstr>
      <vt:lpstr>Definition</vt:lpstr>
      <vt:lpstr>Oedema </vt:lpstr>
      <vt:lpstr> </vt:lpstr>
      <vt:lpstr>PowerPoint Presentation</vt:lpstr>
      <vt:lpstr>PowerPoint Presentation</vt:lpstr>
      <vt:lpstr>Oedema                         ….cont</vt:lpstr>
      <vt:lpstr>PowerPoint Presentation</vt:lpstr>
      <vt:lpstr>Other mechanism which influence the movement of fluid with in the body.</vt:lpstr>
      <vt:lpstr>Other factors           …cont</vt:lpstr>
      <vt:lpstr>PATHOPHYSIOLOGY OF EDEMA FORMATION </vt:lpstr>
      <vt:lpstr>Causes of Edema </vt:lpstr>
      <vt:lpstr>PowerPoint Presentation</vt:lpstr>
      <vt:lpstr>Increased Hydrostatic Pressure</vt:lpstr>
      <vt:lpstr>PowerPoint Presentation</vt:lpstr>
      <vt:lpstr>Reduced Plasma Osmotic Pressure/ Hypoproteinemia</vt:lpstr>
      <vt:lpstr>Lymphatic Obstruction</vt:lpstr>
      <vt:lpstr>Sodium Retention</vt:lpstr>
      <vt:lpstr>Inflammation</vt:lpstr>
      <vt:lpstr>Pathogenesis </vt:lpstr>
      <vt:lpstr>PowerPoint Presentation</vt:lpstr>
      <vt:lpstr>Changes </vt:lpstr>
      <vt:lpstr>Macroscopical </vt:lpstr>
      <vt:lpstr>Edema Terminology </vt:lpstr>
      <vt:lpstr>PowerPoint Presentation</vt:lpstr>
      <vt:lpstr>PowerPoint Presentation</vt:lpstr>
      <vt:lpstr>Morphology</vt:lpstr>
      <vt:lpstr>PowerPoint Presentation</vt:lpstr>
      <vt:lpstr>PowerPoint Presentation</vt:lpstr>
      <vt:lpstr>oedema is most commonly caused by: </vt:lpstr>
      <vt:lpstr>PowerPoint Presentation</vt:lpstr>
      <vt:lpstr>PowerPoint Presentation</vt:lpstr>
      <vt:lpstr>PowerPoint Presentation</vt:lpstr>
      <vt:lpstr>PowerPoint Presentation</vt:lpstr>
      <vt:lpstr>Edema can also be caused by the following diseases: </vt:lpstr>
      <vt:lpstr>Renal oedema</vt:lpstr>
      <vt:lpstr>Heart failure</vt:lpstr>
      <vt:lpstr>Chronic lung disease -  </vt:lpstr>
      <vt:lpstr>Liver disease </vt:lpstr>
      <vt:lpstr>PowerPoint Presentation</vt:lpstr>
      <vt:lpstr>Cardiac oedema</vt:lpstr>
      <vt:lpstr>PowerPoint Presentation</vt:lpstr>
      <vt:lpstr>Angioneurotic oedema </vt:lpstr>
      <vt:lpstr>PowerPoint Presentation</vt:lpstr>
      <vt:lpstr>Types </vt:lpstr>
      <vt:lpstr>Pathophysiology </vt:lpstr>
      <vt:lpstr>PowerPoint Presentation</vt:lpstr>
      <vt:lpstr>Pulmonary edema </vt:lpstr>
      <vt:lpstr>Pulmonary edema with small pleural effusions on both sides.</vt:lpstr>
      <vt:lpstr>Cardiogenic </vt:lpstr>
      <vt:lpstr>Non-cardiogenic </vt:lpstr>
      <vt:lpstr>Alveolar </vt:lpstr>
      <vt:lpstr>Acute pulmonary oedema</vt:lpstr>
      <vt:lpstr>Cerebral oedema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Ajith Kumar</dc:creator>
  <cp:lastModifiedBy>Lib Lab One</cp:lastModifiedBy>
  <cp:revision>36</cp:revision>
  <dcterms:created xsi:type="dcterms:W3CDTF">2011-03-09T16:59:36Z</dcterms:created>
  <dcterms:modified xsi:type="dcterms:W3CDTF">2019-12-30T08:05:25Z</dcterms:modified>
</cp:coreProperties>
</file>