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7" r:id="rId3"/>
    <p:sldId id="258" r:id="rId4"/>
    <p:sldId id="259" r:id="rId5"/>
    <p:sldId id="260" r:id="rId6"/>
    <p:sldId id="308" r:id="rId7"/>
    <p:sldId id="261" r:id="rId8"/>
    <p:sldId id="262" r:id="rId9"/>
    <p:sldId id="263" r:id="rId10"/>
    <p:sldId id="310" r:id="rId11"/>
    <p:sldId id="311" r:id="rId12"/>
    <p:sldId id="312" r:id="rId13"/>
    <p:sldId id="313" r:id="rId14"/>
    <p:sldId id="314" r:id="rId15"/>
    <p:sldId id="315" r:id="rId16"/>
    <p:sldId id="316" r:id="rId17"/>
    <p:sldId id="317" r:id="rId18"/>
    <p:sldId id="318" r:id="rId19"/>
    <p:sldId id="319" r:id="rId20"/>
    <p:sldId id="321" r:id="rId21"/>
    <p:sldId id="322" r:id="rId22"/>
    <p:sldId id="264" r:id="rId23"/>
    <p:sldId id="265" r:id="rId24"/>
    <p:sldId id="266" r:id="rId25"/>
    <p:sldId id="267" r:id="rId26"/>
    <p:sldId id="269" r:id="rId27"/>
    <p:sldId id="270" r:id="rId28"/>
    <p:sldId id="309" r:id="rId29"/>
    <p:sldId id="272" r:id="rId30"/>
    <p:sldId id="273" r:id="rId31"/>
    <p:sldId id="276" r:id="rId32"/>
    <p:sldId id="274" r:id="rId33"/>
    <p:sldId id="275"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71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7C98D-859D-4FF9-9A15-FD6876A6A12F}" type="datetimeFigureOut">
              <a:rPr lang="en-IN" smtClean="0"/>
              <a:pPr/>
              <a:t>30-05-2019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EC944-3107-491D-9BE0-8BBC12AB275D}" type="slidenum">
              <a:rPr lang="en-IN" smtClean="0"/>
              <a:pPr/>
              <a:t>‹#›</a:t>
            </a:fld>
            <a:endParaRPr lang="en-IN"/>
          </a:p>
        </p:txBody>
      </p:sp>
    </p:spTree>
    <p:extLst>
      <p:ext uri="{BB962C8B-B14F-4D97-AF65-F5344CB8AC3E}">
        <p14:creationId xmlns:p14="http://schemas.microsoft.com/office/powerpoint/2010/main" xmlns="" val="249650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80EC944-3107-491D-9BE0-8BBC12AB275D}" type="slidenum">
              <a:rPr lang="en-IN" smtClean="0"/>
              <a:pPr/>
              <a:t>22</a:t>
            </a:fld>
            <a:endParaRPr lang="en-IN"/>
          </a:p>
        </p:txBody>
      </p:sp>
    </p:spTree>
    <p:extLst>
      <p:ext uri="{BB962C8B-B14F-4D97-AF65-F5344CB8AC3E}">
        <p14:creationId xmlns:p14="http://schemas.microsoft.com/office/powerpoint/2010/main" xmlns="" val="2203479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C2AF907C-0579-4C44-B9C7-F456296E01C1}" type="datetimeFigureOut">
              <a:rPr lang="en-US" smtClean="0"/>
              <a:pPr/>
              <a:t>30-May-19</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804E7A6B-84B6-41DF-A0D1-C644F0FDE5B8}"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C2AF907C-0579-4C44-B9C7-F456296E01C1}" type="datetimeFigureOut">
              <a:rPr lang="en-US" smtClean="0"/>
              <a:pPr/>
              <a:t>30-May-19</a:t>
            </a:fld>
            <a:endParaRPr lang="en-US"/>
          </a:p>
        </p:txBody>
      </p:sp>
      <p:sp>
        <p:nvSpPr>
          <p:cNvPr id="14" name="Slide Number Placeholder 13"/>
          <p:cNvSpPr>
            <a:spLocks noGrp="1"/>
          </p:cNvSpPr>
          <p:nvPr>
            <p:ph type="sldNum" sz="quarter" idx="11"/>
          </p:nvPr>
        </p:nvSpPr>
        <p:spPr/>
        <p:txBody>
          <a:bodyPr/>
          <a:lstStyle/>
          <a:p>
            <a:fld id="{804E7A6B-84B6-41DF-A0D1-C644F0FDE5B8}"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C2AF907C-0579-4C44-B9C7-F456296E01C1}" type="datetimeFigureOut">
              <a:rPr lang="en-US" smtClean="0"/>
              <a:pPr/>
              <a:t>30-May-19</a:t>
            </a:fld>
            <a:endParaRPr lang="en-US"/>
          </a:p>
        </p:txBody>
      </p:sp>
      <p:sp>
        <p:nvSpPr>
          <p:cNvPr id="14" name="Slide Number Placeholder 13"/>
          <p:cNvSpPr>
            <a:spLocks noGrp="1"/>
          </p:cNvSpPr>
          <p:nvPr>
            <p:ph type="sldNum" sz="quarter" idx="11"/>
          </p:nvPr>
        </p:nvSpPr>
        <p:spPr/>
        <p:txBody>
          <a:bodyPr/>
          <a:lstStyle/>
          <a:p>
            <a:fld id="{804E7A6B-84B6-41DF-A0D1-C644F0FDE5B8}"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C2AF907C-0579-4C44-B9C7-F456296E01C1}" type="datetimeFigureOut">
              <a:rPr lang="en-US" smtClean="0"/>
              <a:pPr/>
              <a:t>30-May-19</a:t>
            </a:fld>
            <a:endParaRPr lang="en-US"/>
          </a:p>
        </p:txBody>
      </p:sp>
      <p:sp>
        <p:nvSpPr>
          <p:cNvPr id="11" name="Slide Number Placeholder 10"/>
          <p:cNvSpPr>
            <a:spLocks noGrp="1"/>
          </p:cNvSpPr>
          <p:nvPr>
            <p:ph type="sldNum" sz="quarter" idx="11"/>
          </p:nvPr>
        </p:nvSpPr>
        <p:spPr/>
        <p:txBody>
          <a:bodyPr/>
          <a:lstStyle/>
          <a:p>
            <a:fld id="{804E7A6B-84B6-41DF-A0D1-C644F0FDE5B8}"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C2AF907C-0579-4C44-B9C7-F456296E01C1}" type="datetimeFigureOut">
              <a:rPr lang="en-US" smtClean="0"/>
              <a:pPr/>
              <a:t>30-May-19</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804E7A6B-84B6-41DF-A0D1-C644F0FDE5B8}"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C2AF907C-0579-4C44-B9C7-F456296E01C1}" type="datetimeFigureOut">
              <a:rPr lang="en-US" smtClean="0"/>
              <a:pPr/>
              <a:t>30-May-19</a:t>
            </a:fld>
            <a:endParaRPr lang="en-US"/>
          </a:p>
        </p:txBody>
      </p:sp>
      <p:sp>
        <p:nvSpPr>
          <p:cNvPr id="13" name="Slide Number Placeholder 12"/>
          <p:cNvSpPr>
            <a:spLocks noGrp="1"/>
          </p:cNvSpPr>
          <p:nvPr>
            <p:ph type="sldNum" sz="quarter" idx="11"/>
          </p:nvPr>
        </p:nvSpPr>
        <p:spPr/>
        <p:txBody>
          <a:bodyPr/>
          <a:lstStyle/>
          <a:p>
            <a:fld id="{804E7A6B-84B6-41DF-A0D1-C644F0FDE5B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C2AF907C-0579-4C44-B9C7-F456296E01C1}" type="datetimeFigureOut">
              <a:rPr lang="en-US" smtClean="0"/>
              <a:pPr/>
              <a:t>30-May-19</a:t>
            </a:fld>
            <a:endParaRPr lang="en-US"/>
          </a:p>
        </p:txBody>
      </p:sp>
      <p:sp>
        <p:nvSpPr>
          <p:cNvPr id="14" name="Slide Number Placeholder 13"/>
          <p:cNvSpPr>
            <a:spLocks noGrp="1"/>
          </p:cNvSpPr>
          <p:nvPr>
            <p:ph type="sldNum" sz="quarter" idx="11"/>
          </p:nvPr>
        </p:nvSpPr>
        <p:spPr/>
        <p:txBody>
          <a:bodyPr/>
          <a:lstStyle/>
          <a:p>
            <a:fld id="{804E7A6B-84B6-41DF-A0D1-C644F0FDE5B8}"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C2AF907C-0579-4C44-B9C7-F456296E01C1}" type="datetimeFigureOut">
              <a:rPr lang="en-US" smtClean="0"/>
              <a:pPr/>
              <a:t>30-May-19</a:t>
            </a:fld>
            <a:endParaRPr lang="en-US"/>
          </a:p>
        </p:txBody>
      </p:sp>
      <p:sp>
        <p:nvSpPr>
          <p:cNvPr id="10" name="Slide Number Placeholder 9"/>
          <p:cNvSpPr>
            <a:spLocks noGrp="1"/>
          </p:cNvSpPr>
          <p:nvPr>
            <p:ph type="sldNum" sz="quarter" idx="11"/>
          </p:nvPr>
        </p:nvSpPr>
        <p:spPr/>
        <p:txBody>
          <a:bodyPr/>
          <a:lstStyle/>
          <a:p>
            <a:fld id="{804E7A6B-84B6-41DF-A0D1-C644F0FDE5B8}"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2AF907C-0579-4C44-B9C7-F456296E01C1}" type="datetimeFigureOut">
              <a:rPr lang="en-US" smtClean="0"/>
              <a:pPr/>
              <a:t>30-May-19</a:t>
            </a:fld>
            <a:endParaRPr lang="en-US"/>
          </a:p>
        </p:txBody>
      </p:sp>
      <p:sp>
        <p:nvSpPr>
          <p:cNvPr id="9" name="Slide Number Placeholder 8"/>
          <p:cNvSpPr>
            <a:spLocks noGrp="1"/>
          </p:cNvSpPr>
          <p:nvPr>
            <p:ph type="sldNum" sz="quarter" idx="11"/>
          </p:nvPr>
        </p:nvSpPr>
        <p:spPr/>
        <p:txBody>
          <a:bodyPr/>
          <a:lstStyle/>
          <a:p>
            <a:fld id="{804E7A6B-84B6-41DF-A0D1-C644F0FDE5B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2AF907C-0579-4C44-B9C7-F456296E01C1}" type="datetimeFigureOut">
              <a:rPr lang="en-US" smtClean="0"/>
              <a:pPr/>
              <a:t>30-May-19</a:t>
            </a:fld>
            <a:endParaRPr lang="en-US"/>
          </a:p>
        </p:txBody>
      </p:sp>
      <p:sp>
        <p:nvSpPr>
          <p:cNvPr id="16" name="Slide Number Placeholder 15"/>
          <p:cNvSpPr>
            <a:spLocks noGrp="1"/>
          </p:cNvSpPr>
          <p:nvPr>
            <p:ph type="sldNum" sz="quarter" idx="11"/>
          </p:nvPr>
        </p:nvSpPr>
        <p:spPr/>
        <p:txBody>
          <a:bodyPr/>
          <a:lstStyle/>
          <a:p>
            <a:fld id="{804E7A6B-84B6-41DF-A0D1-C644F0FDE5B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C2AF907C-0579-4C44-B9C7-F456296E01C1}" type="datetimeFigureOut">
              <a:rPr lang="en-US" smtClean="0"/>
              <a:pPr/>
              <a:t>30-May-19</a:t>
            </a:fld>
            <a:endParaRPr lang="en-US"/>
          </a:p>
        </p:txBody>
      </p:sp>
      <p:sp>
        <p:nvSpPr>
          <p:cNvPr id="17" name="Slide Number Placeholder 16"/>
          <p:cNvSpPr>
            <a:spLocks noGrp="1"/>
          </p:cNvSpPr>
          <p:nvPr>
            <p:ph type="sldNum" sz="quarter" idx="11"/>
          </p:nvPr>
        </p:nvSpPr>
        <p:spPr/>
        <p:txBody>
          <a:bodyPr/>
          <a:lstStyle/>
          <a:p>
            <a:fld id="{804E7A6B-84B6-41DF-A0D1-C644F0FDE5B8}"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804E7A6B-84B6-41DF-A0D1-C644F0FDE5B8}"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C2AF907C-0579-4C44-B9C7-F456296E01C1}" type="datetimeFigureOut">
              <a:rPr lang="en-US" smtClean="0"/>
              <a:pPr/>
              <a:t>30-May-19</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581400"/>
            <a:ext cx="5943600" cy="2133600"/>
          </a:xfrm>
        </p:spPr>
        <p:txBody>
          <a:bodyPr/>
          <a:lstStyle/>
          <a:p>
            <a:pPr algn="l"/>
            <a:r>
              <a:rPr lang="en-US" b="1" dirty="0" smtClean="0">
                <a:solidFill>
                  <a:schemeClr val="tx1"/>
                </a:solidFill>
              </a:rPr>
              <a:t>PRESENTED BY , </a:t>
            </a:r>
            <a:endParaRPr lang="en-US" b="1" dirty="0" smtClean="0">
              <a:solidFill>
                <a:schemeClr val="tx1"/>
              </a:solidFill>
            </a:endParaRPr>
          </a:p>
          <a:p>
            <a:pPr algn="l"/>
            <a:r>
              <a:rPr lang="en-US" sz="2800" b="1" dirty="0" smtClean="0">
                <a:solidFill>
                  <a:schemeClr val="tx1"/>
                </a:solidFill>
              </a:rPr>
              <a:t>Dept </a:t>
            </a:r>
            <a:r>
              <a:rPr lang="en-US" sz="2800" b="1" dirty="0" smtClean="0">
                <a:solidFill>
                  <a:schemeClr val="tx1"/>
                </a:solidFill>
              </a:rPr>
              <a:t>Of Materia Medica</a:t>
            </a:r>
          </a:p>
          <a:p>
            <a:endParaRPr lang="en-US" sz="2800" dirty="0" smtClean="0"/>
          </a:p>
        </p:txBody>
      </p:sp>
      <p:sp>
        <p:nvSpPr>
          <p:cNvPr id="2" name="Title 1"/>
          <p:cNvSpPr>
            <a:spLocks noGrp="1"/>
          </p:cNvSpPr>
          <p:nvPr>
            <p:ph type="title"/>
          </p:nvPr>
        </p:nvSpPr>
        <p:spPr>
          <a:xfrm>
            <a:off x="609600" y="1447800"/>
            <a:ext cx="5257800" cy="1676400"/>
          </a:xfrm>
        </p:spPr>
        <p:txBody>
          <a:bodyPr>
            <a:noAutofit/>
          </a:bodyPr>
          <a:lstStyle/>
          <a:p>
            <a:r>
              <a:rPr lang="en-US" sz="8800" dirty="0" smtClean="0"/>
              <a:t>OPHIDIA</a:t>
            </a:r>
            <a:endParaRPr lang="en-US" sz="8800" dirty="0"/>
          </a:p>
        </p:txBody>
      </p:sp>
    </p:spTree>
    <p:extLst>
      <p:ext uri="{BB962C8B-B14F-4D97-AF65-F5344CB8AC3E}">
        <p14:creationId xmlns:p14="http://schemas.microsoft.com/office/powerpoint/2010/main" xmlns="" val="601149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708"/>
            <a:ext cx="5943600" cy="6830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400800" y="457200"/>
            <a:ext cx="2514600" cy="5715000"/>
          </a:xfrm>
        </p:spPr>
        <p:txBody>
          <a:bodyPr/>
          <a:lstStyle/>
          <a:p>
            <a:pPr algn="l"/>
            <a:r>
              <a:rPr lang="en-IN" dirty="0" smtClean="0"/>
              <a:t>LACHESIS        [ </a:t>
            </a:r>
            <a:r>
              <a:rPr lang="en-IN" dirty="0" err="1"/>
              <a:t>lachesis</a:t>
            </a:r>
            <a:r>
              <a:rPr lang="en-IN" dirty="0"/>
              <a:t>/ </a:t>
            </a:r>
            <a:r>
              <a:rPr lang="en-IN" dirty="0" err="1"/>
              <a:t>lachesis</a:t>
            </a:r>
            <a:r>
              <a:rPr lang="en-IN" dirty="0"/>
              <a:t> </a:t>
            </a:r>
            <a:r>
              <a:rPr lang="en-IN" dirty="0" err="1"/>
              <a:t>muta</a:t>
            </a:r>
            <a:r>
              <a:rPr lang="en-IN" dirty="0"/>
              <a:t>, proved by </a:t>
            </a:r>
            <a:r>
              <a:rPr lang="en-IN" dirty="0" err="1"/>
              <a:t>Hering</a:t>
            </a:r>
            <a:r>
              <a:rPr lang="en-IN" dirty="0"/>
              <a:t>]</a:t>
            </a:r>
            <a:br>
              <a:rPr lang="en-IN" dirty="0"/>
            </a:br>
            <a:endParaRPr lang="en-IN" dirty="0"/>
          </a:p>
        </p:txBody>
      </p:sp>
    </p:spTree>
    <p:extLst>
      <p:ext uri="{BB962C8B-B14F-4D97-AF65-F5344CB8AC3E}">
        <p14:creationId xmlns:p14="http://schemas.microsoft.com/office/powerpoint/2010/main" xmlns="" val="210654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457200"/>
            <a:ext cx="2895600" cy="5715000"/>
          </a:xfrm>
        </p:spPr>
        <p:txBody>
          <a:bodyPr/>
          <a:lstStyle/>
          <a:p>
            <a:pPr algn="l"/>
            <a:r>
              <a:rPr lang="en-IN" dirty="0" smtClean="0"/>
              <a:t>CROTALUS HORRIDUS                        [ </a:t>
            </a:r>
            <a:r>
              <a:rPr lang="en-IN" dirty="0"/>
              <a:t>Bush master-proved by </a:t>
            </a:r>
            <a:r>
              <a:rPr lang="en-IN" dirty="0" err="1"/>
              <a:t>Heringwith</a:t>
            </a:r>
            <a:r>
              <a:rPr lang="en-IN" dirty="0"/>
              <a:t> images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854" y="0"/>
            <a:ext cx="577734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213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457200"/>
            <a:ext cx="3352800" cy="5715000"/>
          </a:xfrm>
        </p:spPr>
        <p:txBody>
          <a:bodyPr/>
          <a:lstStyle/>
          <a:p>
            <a:pPr algn="l"/>
            <a:r>
              <a:rPr lang="en-IN" dirty="0" smtClean="0"/>
              <a:t>CROTALUS CASCAVELLA [ </a:t>
            </a:r>
            <a:r>
              <a:rPr lang="en-IN" dirty="0"/>
              <a:t>rattle snake or pit viper,</a:t>
            </a:r>
            <a:br>
              <a:rPr lang="en-IN" dirty="0"/>
            </a:br>
            <a:r>
              <a:rPr lang="en-IN" dirty="0"/>
              <a:t> proved by </a:t>
            </a:r>
            <a:r>
              <a:rPr lang="en-IN" dirty="0" err="1"/>
              <a:t>Mure</a:t>
            </a:r>
            <a:r>
              <a:rPr lang="en-IN" dirty="0"/>
              <a:t>, comes under the N.O.-</a:t>
            </a:r>
            <a:r>
              <a:rPr lang="en-IN" dirty="0" err="1"/>
              <a:t>Crotalidae</a:t>
            </a:r>
            <a:r>
              <a:rPr lang="en-IN"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41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532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457200"/>
            <a:ext cx="3352800" cy="5715000"/>
          </a:xfrm>
        </p:spPr>
        <p:txBody>
          <a:bodyPr/>
          <a:lstStyle/>
          <a:p>
            <a:pPr algn="l"/>
            <a:r>
              <a:rPr lang="en-IN" dirty="0" smtClean="0"/>
              <a:t>NAJA TRIPUDIENS [ </a:t>
            </a:r>
            <a:r>
              <a:rPr lang="en-IN" dirty="0" err="1"/>
              <a:t>naja</a:t>
            </a:r>
            <a:r>
              <a:rPr lang="en-IN" dirty="0"/>
              <a:t>; cobra; </a:t>
            </a:r>
            <a:r>
              <a:rPr lang="en-IN" dirty="0" err="1"/>
              <a:t>Elapidae</a:t>
            </a:r>
            <a:r>
              <a:rPr lang="en-IN"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926"/>
            <a:ext cx="5334000" cy="6851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27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457200"/>
            <a:ext cx="2667000" cy="5715000"/>
          </a:xfrm>
        </p:spPr>
        <p:txBody>
          <a:bodyPr/>
          <a:lstStyle/>
          <a:p>
            <a:pPr algn="l"/>
            <a:r>
              <a:rPr lang="en-IN" dirty="0" smtClean="0"/>
              <a:t>ELAPS CORALLINUS     [ </a:t>
            </a:r>
            <a:r>
              <a:rPr lang="en-IN" dirty="0"/>
              <a:t>Snake; </a:t>
            </a:r>
            <a:r>
              <a:rPr lang="en-IN" dirty="0" err="1"/>
              <a:t>Micru</a:t>
            </a:r>
            <a:r>
              <a:rPr lang="en-IN" dirty="0"/>
              <a:t> </a:t>
            </a:r>
            <a:r>
              <a:rPr lang="en-IN" dirty="0" err="1"/>
              <a:t>rus</a:t>
            </a:r>
            <a:r>
              <a:rPr lang="en-IN" dirty="0"/>
              <a:t> </a:t>
            </a:r>
            <a:r>
              <a:rPr lang="en-IN" dirty="0" err="1"/>
              <a:t>corallinus</a:t>
            </a:r>
            <a:r>
              <a:rPr lang="en-IN"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096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584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457200"/>
            <a:ext cx="2895600" cy="5715000"/>
          </a:xfrm>
        </p:spPr>
        <p:txBody>
          <a:bodyPr/>
          <a:lstStyle/>
          <a:p>
            <a:pPr algn="l"/>
            <a:r>
              <a:rPr lang="en-IN" dirty="0" smtClean="0"/>
              <a:t>BOTHROPS LANCEOLATUS                [viper </a:t>
            </a:r>
            <a:r>
              <a:rPr lang="en-IN" dirty="0" err="1"/>
              <a:t>yellow.Lach</a:t>
            </a:r>
            <a:r>
              <a:rPr lang="en-IN" dirty="0"/>
              <a:t> </a:t>
            </a:r>
            <a:r>
              <a:rPr lang="en-IN" dirty="0" err="1" smtClean="0"/>
              <a:t>lanceolates</a:t>
            </a:r>
            <a:r>
              <a:rPr lang="en-IN" dirty="0" smtClean="0"/>
              <a:t>] </a:t>
            </a:r>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019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1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457200"/>
            <a:ext cx="2971800" cy="5715000"/>
          </a:xfrm>
        </p:spPr>
        <p:txBody>
          <a:bodyPr/>
          <a:lstStyle/>
          <a:p>
            <a:pPr algn="l"/>
            <a:r>
              <a:rPr lang="en-IN" dirty="0" smtClean="0"/>
              <a:t>VIPERA TORVA          (</a:t>
            </a:r>
            <a:r>
              <a:rPr lang="en-IN" dirty="0" err="1"/>
              <a:t>german</a:t>
            </a:r>
            <a:r>
              <a:rPr lang="en-IN" dirty="0"/>
              <a:t> viper)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791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81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457200"/>
            <a:ext cx="2286000" cy="5181600"/>
          </a:xfrm>
        </p:spPr>
        <p:txBody>
          <a:bodyPr/>
          <a:lstStyle/>
          <a:p>
            <a:pPr algn="l"/>
            <a:r>
              <a:rPr lang="en-IN" dirty="0" smtClean="0"/>
              <a:t>VIPERA COMMUNIS (common </a:t>
            </a:r>
            <a:r>
              <a:rPr lang="en-IN" dirty="0"/>
              <a:t>viper)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172200" cy="678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146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457200"/>
            <a:ext cx="2667000" cy="5715000"/>
          </a:xfrm>
        </p:spPr>
        <p:txBody>
          <a:bodyPr/>
          <a:lstStyle/>
          <a:p>
            <a:pPr algn="l"/>
            <a:r>
              <a:rPr lang="en-IN" dirty="0" smtClean="0"/>
              <a:t>CENCHRIS CONTORTRIX</a:t>
            </a:r>
            <a:r>
              <a:rPr lang="en-IN" dirty="0"/>
              <a:t/>
            </a:r>
            <a:br>
              <a:rPr lang="en-IN" dirty="0"/>
            </a:br>
            <a:r>
              <a:rPr lang="en-IN" dirty="0" smtClean="0"/>
              <a:t>[ </a:t>
            </a:r>
            <a:r>
              <a:rPr lang="en-IN" dirty="0"/>
              <a:t>head snake; </a:t>
            </a:r>
            <a:r>
              <a:rPr lang="en-IN" dirty="0" err="1"/>
              <a:t>Ancistrodon</a:t>
            </a:r>
            <a:r>
              <a:rPr lang="en-IN" dirty="0"/>
              <a:t>] </a:t>
            </a:r>
            <a:br>
              <a:rPr lang="en-IN" dirty="0"/>
            </a:br>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172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442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457200"/>
            <a:ext cx="2590800" cy="5715000"/>
          </a:xfrm>
        </p:spPr>
        <p:txBody>
          <a:bodyPr/>
          <a:lstStyle/>
          <a:p>
            <a:pPr algn="l"/>
            <a:r>
              <a:rPr lang="en-IN" dirty="0" smtClean="0"/>
              <a:t>BUNGARUS FASCIATUS          [ </a:t>
            </a:r>
            <a:r>
              <a:rPr lang="en-IN" dirty="0"/>
              <a:t>krait]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172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843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a:bodyPr>
          <a:lstStyle/>
          <a:p>
            <a:r>
              <a:rPr lang="en-US" sz="3200" dirty="0" smtClean="0">
                <a:latin typeface="Times New Roman" pitchFamily="18" charset="0"/>
                <a:cs typeface="Times New Roman" pitchFamily="18" charset="0"/>
              </a:rPr>
              <a:t>As </a:t>
            </a:r>
            <a:r>
              <a:rPr lang="en-US" sz="3200" dirty="0">
                <a:latin typeface="Times New Roman" pitchFamily="18" charset="0"/>
                <a:cs typeface="Times New Roman" pitchFamily="18" charset="0"/>
              </a:rPr>
              <a:t>the name implies, the </a:t>
            </a:r>
            <a:r>
              <a:rPr lang="en-US" sz="3200" dirty="0" err="1">
                <a:latin typeface="Times New Roman" pitchFamily="18" charset="0"/>
                <a:cs typeface="Times New Roman" pitchFamily="18" charset="0"/>
              </a:rPr>
              <a:t>Ophidia</a:t>
            </a:r>
            <a:r>
              <a:rPr lang="en-US" sz="3200" dirty="0">
                <a:latin typeface="Times New Roman" pitchFamily="18" charset="0"/>
                <a:cs typeface="Times New Roman" pitchFamily="18" charset="0"/>
              </a:rPr>
              <a:t> group consists of medicines taken from snakes</a:t>
            </a:r>
            <a:r>
              <a:rPr lang="en-US" sz="3200" dirty="0" smtClean="0">
                <a:latin typeface="Times New Roman" pitchFamily="18" charset="0"/>
                <a:cs typeface="Times New Roman" pitchFamily="18" charset="0"/>
              </a:rPr>
              <a:t>.</a:t>
            </a:r>
          </a:p>
          <a:p>
            <a:r>
              <a:rPr lang="en-US" sz="3200" dirty="0" err="1">
                <a:latin typeface="Times New Roman" pitchFamily="18" charset="0"/>
                <a:cs typeface="Times New Roman" pitchFamily="18" charset="0"/>
              </a:rPr>
              <a:t>Ophidia</a:t>
            </a:r>
            <a:r>
              <a:rPr lang="en-US" sz="3200" dirty="0">
                <a:latin typeface="Times New Roman" pitchFamily="18" charset="0"/>
                <a:cs typeface="Times New Roman" pitchFamily="18" charset="0"/>
              </a:rPr>
              <a:t> comes under Class </a:t>
            </a:r>
            <a:r>
              <a:rPr lang="en-US" sz="3200" dirty="0" err="1">
                <a:latin typeface="Times New Roman" pitchFamily="18" charset="0"/>
                <a:cs typeface="Times New Roman" pitchFamily="18" charset="0"/>
              </a:rPr>
              <a:t>Reptilia</a:t>
            </a:r>
            <a:r>
              <a:rPr lang="en-US" sz="3200" dirty="0">
                <a:latin typeface="Times New Roman" pitchFamily="18" charset="0"/>
                <a:cs typeface="Times New Roman" pitchFamily="18" charset="0"/>
              </a:rPr>
              <a:t>, which comes under Phylum </a:t>
            </a:r>
            <a:r>
              <a:rPr lang="en-US" sz="3200" dirty="0" err="1">
                <a:latin typeface="Times New Roman" pitchFamily="18" charset="0"/>
                <a:cs typeface="Times New Roman" pitchFamily="18" charset="0"/>
              </a:rPr>
              <a:t>Chordata</a:t>
            </a:r>
            <a:r>
              <a:rPr lang="en-US" sz="3200" dirty="0">
                <a:latin typeface="Times New Roman" pitchFamily="18" charset="0"/>
                <a:cs typeface="Times New Roman" pitchFamily="18" charset="0"/>
              </a:rPr>
              <a:t>, under </a:t>
            </a:r>
            <a:r>
              <a:rPr lang="en-US" sz="3200" dirty="0" err="1">
                <a:latin typeface="Times New Roman" pitchFamily="18" charset="0"/>
                <a:cs typeface="Times New Roman" pitchFamily="18" charset="0"/>
              </a:rPr>
              <a:t>metazoa</a:t>
            </a:r>
            <a:r>
              <a:rPr lang="en-US" sz="3200" dirty="0">
                <a:latin typeface="Times New Roman" pitchFamily="18" charset="0"/>
                <a:cs typeface="Times New Roman" pitchFamily="18" charset="0"/>
              </a:rPr>
              <a:t>. The other Classes in Phylum </a:t>
            </a:r>
            <a:r>
              <a:rPr lang="en-US" sz="3200" dirty="0" err="1">
                <a:latin typeface="Times New Roman" pitchFamily="18" charset="0"/>
                <a:cs typeface="Times New Roman" pitchFamily="18" charset="0"/>
              </a:rPr>
              <a:t>Chordata</a:t>
            </a:r>
            <a:r>
              <a:rPr lang="en-US" sz="3200" dirty="0">
                <a:latin typeface="Times New Roman" pitchFamily="18" charset="0"/>
                <a:cs typeface="Times New Roman" pitchFamily="18" charset="0"/>
              </a:rPr>
              <a:t> includes Pisces, </a:t>
            </a:r>
            <a:r>
              <a:rPr lang="en-US" sz="3200" dirty="0" err="1">
                <a:latin typeface="Times New Roman" pitchFamily="18" charset="0"/>
                <a:cs typeface="Times New Roman" pitchFamily="18" charset="0"/>
              </a:rPr>
              <a:t>Amphibia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Aviens</a:t>
            </a:r>
            <a:r>
              <a:rPr lang="en-US" sz="3200" dirty="0">
                <a:latin typeface="Times New Roman" pitchFamily="18" charset="0"/>
                <a:cs typeface="Times New Roman" pitchFamily="18" charset="0"/>
              </a:rPr>
              <a:t> and Mammalia</a:t>
            </a:r>
            <a:r>
              <a:rPr lang="en-US" sz="3200" dirty="0" smtClean="0">
                <a:latin typeface="Times New Roman" pitchFamily="18" charset="0"/>
                <a:cs typeface="Times New Roman" pitchFamily="18" charset="0"/>
              </a:rPr>
              <a:t>.</a:t>
            </a:r>
          </a:p>
          <a:p>
            <a:r>
              <a:rPr lang="en-US" sz="3200" dirty="0">
                <a:latin typeface="Times New Roman" pitchFamily="18" charset="0"/>
                <a:cs typeface="Times New Roman" pitchFamily="18" charset="0"/>
              </a:rPr>
              <a:t>There are mainly 15 medicines in the </a:t>
            </a:r>
            <a:r>
              <a:rPr lang="en-US" sz="3200" dirty="0" err="1">
                <a:latin typeface="Times New Roman" pitchFamily="18" charset="0"/>
                <a:cs typeface="Times New Roman" pitchFamily="18" charset="0"/>
              </a:rPr>
              <a:t>Ophidia</a:t>
            </a:r>
            <a:r>
              <a:rPr lang="en-US" sz="3200" dirty="0">
                <a:latin typeface="Times New Roman" pitchFamily="18" charset="0"/>
                <a:cs typeface="Times New Roman" pitchFamily="18" charset="0"/>
              </a:rPr>
              <a:t> group.</a:t>
            </a:r>
          </a:p>
        </p:txBody>
      </p:sp>
    </p:spTree>
    <p:extLst>
      <p:ext uri="{BB962C8B-B14F-4D97-AF65-F5344CB8AC3E}">
        <p14:creationId xmlns:p14="http://schemas.microsoft.com/office/powerpoint/2010/main" xmlns="" val="2191785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457200"/>
            <a:ext cx="2209800" cy="5715000"/>
          </a:xfrm>
        </p:spPr>
        <p:txBody>
          <a:bodyPr/>
          <a:lstStyle/>
          <a:p>
            <a:pPr algn="l"/>
            <a:r>
              <a:rPr lang="en-IN" dirty="0" smtClean="0"/>
              <a:t>CLOTHO ARICTANS                             [ </a:t>
            </a:r>
            <a:r>
              <a:rPr lang="en-IN" dirty="0"/>
              <a:t>adder]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324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602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381000"/>
            <a:ext cx="3124200" cy="5715000"/>
          </a:xfrm>
        </p:spPr>
        <p:txBody>
          <a:bodyPr/>
          <a:lstStyle/>
          <a:p>
            <a:pPr algn="l"/>
            <a:r>
              <a:rPr lang="en-IN" dirty="0" smtClean="0"/>
              <a:t>HYDROPHIS CYANOCINCTUS </a:t>
            </a:r>
            <a:endParaRPr lang="en-I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867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1903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5745163"/>
          </a:xfrm>
        </p:spPr>
        <p:txBody>
          <a:bodyPr>
            <a:normAutofit/>
          </a:bodyPr>
          <a:lstStyle/>
          <a:p>
            <a:pPr marL="0" indent="0">
              <a:buNone/>
            </a:pPr>
            <a:r>
              <a:rPr lang="en-IN" sz="3200" dirty="0">
                <a:solidFill>
                  <a:srgbClr val="FF0000"/>
                </a:solidFill>
                <a:latin typeface="Times New Roman" pitchFamily="18" charset="0"/>
                <a:cs typeface="Times New Roman" pitchFamily="18" charset="0"/>
              </a:rPr>
              <a:t>The major poisonous snakes, the poison of which are made use of in homoeopathy </a:t>
            </a:r>
            <a:r>
              <a:rPr lang="en-IN" sz="3200" dirty="0" smtClean="0">
                <a:solidFill>
                  <a:srgbClr val="FF0000"/>
                </a:solidFill>
                <a:latin typeface="Times New Roman" pitchFamily="18" charset="0"/>
                <a:cs typeface="Times New Roman" pitchFamily="18" charset="0"/>
              </a:rPr>
              <a:t>are;</a:t>
            </a:r>
            <a:endParaRPr lang="en-IN" sz="3200" dirty="0">
              <a:solidFill>
                <a:srgbClr val="FF0000"/>
              </a:solidFill>
              <a:latin typeface="Times New Roman" pitchFamily="18" charset="0"/>
              <a:cs typeface="Times New Roman" pitchFamily="18" charset="0"/>
            </a:endParaRPr>
          </a:p>
          <a:p>
            <a:pPr marL="0" indent="0">
              <a:buNone/>
            </a:pPr>
            <a:r>
              <a:rPr lang="en-US" sz="3200" dirty="0" smtClean="0">
                <a:latin typeface="Times New Roman" pitchFamily="18" charset="0"/>
                <a:cs typeface="Times New Roman" pitchFamily="18" charset="0"/>
              </a:rPr>
              <a:t>1) </a:t>
            </a:r>
            <a:r>
              <a:rPr lang="en-US" sz="3200" dirty="0">
                <a:latin typeface="Times New Roman" pitchFamily="18" charset="0"/>
                <a:cs typeface="Times New Roman" pitchFamily="18" charset="0"/>
              </a:rPr>
              <a:t>Viper [ including pit vipers of </a:t>
            </a:r>
            <a:r>
              <a:rPr lang="en-US" sz="3200" dirty="0" err="1">
                <a:latin typeface="Times New Roman" pitchFamily="18" charset="0"/>
                <a:cs typeface="Times New Roman" pitchFamily="18" charset="0"/>
              </a:rPr>
              <a:t>crotalidae</a:t>
            </a:r>
            <a:r>
              <a:rPr lang="en-US" sz="3200" dirty="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2) Cobras [</a:t>
            </a:r>
            <a:r>
              <a:rPr lang="en-US" sz="3200" dirty="0" err="1">
                <a:latin typeface="Times New Roman" pitchFamily="18" charset="0"/>
                <a:cs typeface="Times New Roman" pitchFamily="18" charset="0"/>
              </a:rPr>
              <a:t>Naja</a:t>
            </a:r>
            <a:r>
              <a:rPr lang="en-US" sz="3200" dirty="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3) Kraits [</a:t>
            </a:r>
            <a:r>
              <a:rPr lang="en-US" sz="3200" dirty="0" err="1">
                <a:latin typeface="Times New Roman" pitchFamily="18" charset="0"/>
                <a:cs typeface="Times New Roman" pitchFamily="18" charset="0"/>
              </a:rPr>
              <a:t>Bungarus</a:t>
            </a:r>
            <a:r>
              <a:rPr lang="en-US" sz="3200" dirty="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4) Sea snakes [</a:t>
            </a:r>
            <a:r>
              <a:rPr lang="en-US" sz="3200" dirty="0" err="1">
                <a:latin typeface="Times New Roman" pitchFamily="18" charset="0"/>
                <a:cs typeface="Times New Roman" pitchFamily="18" charset="0"/>
              </a:rPr>
              <a:t>Hydrophis</a:t>
            </a:r>
            <a:r>
              <a:rPr lang="en-US" sz="3200" dirty="0">
                <a:latin typeface="Times New Roman" pitchFamily="18" charset="0"/>
                <a:cs typeface="Times New Roman" pitchFamily="18" charset="0"/>
              </a:rPr>
              <a:t>)</a:t>
            </a:r>
          </a:p>
          <a:p>
            <a:endParaRPr lang="en-US" sz="3600" dirty="0"/>
          </a:p>
        </p:txBody>
      </p:sp>
    </p:spTree>
    <p:extLst>
      <p:ext uri="{BB962C8B-B14F-4D97-AF65-F5344CB8AC3E}">
        <p14:creationId xmlns:p14="http://schemas.microsoft.com/office/powerpoint/2010/main" xmlns="" val="52217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6172199"/>
          </a:xfrm>
        </p:spPr>
        <p:txBody>
          <a:bodyPr>
            <a:normAutofit fontScale="92500" lnSpcReduction="10000"/>
          </a:bodyPr>
          <a:lstStyle/>
          <a:p>
            <a:pPr marL="0" indent="0">
              <a:buNone/>
            </a:pPr>
            <a:r>
              <a:rPr lang="en-US" sz="3400" dirty="0" smtClean="0">
                <a:solidFill>
                  <a:srgbClr val="FF0000"/>
                </a:solidFill>
                <a:latin typeface="Times New Roman" pitchFamily="18" charset="0"/>
                <a:cs typeface="Times New Roman" pitchFamily="18" charset="0"/>
              </a:rPr>
              <a:t>SNAKE VENOM</a:t>
            </a:r>
          </a:p>
          <a:p>
            <a:pPr marL="0" indent="0">
              <a:buNone/>
            </a:pPr>
            <a:r>
              <a:rPr lang="en-US" sz="3400" dirty="0" smtClean="0">
                <a:latin typeface="Times New Roman" pitchFamily="18" charset="0"/>
                <a:cs typeface="Times New Roman" pitchFamily="18" charset="0"/>
              </a:rPr>
              <a:t>The </a:t>
            </a:r>
            <a:r>
              <a:rPr lang="en-US" sz="3400" dirty="0">
                <a:latin typeface="Times New Roman" pitchFamily="18" charset="0"/>
                <a:cs typeface="Times New Roman" pitchFamily="18" charset="0"/>
              </a:rPr>
              <a:t>Snake Venom is the modified saliva. The venom contains nine enzymes such </a:t>
            </a:r>
            <a:r>
              <a:rPr lang="en-US" sz="3400" dirty="0" smtClean="0">
                <a:latin typeface="Times New Roman" pitchFamily="18" charset="0"/>
                <a:cs typeface="Times New Roman" pitchFamily="18" charset="0"/>
              </a:rPr>
              <a:t>as;</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(i) </a:t>
            </a:r>
            <a:r>
              <a:rPr lang="en-US" sz="3400" dirty="0" err="1">
                <a:latin typeface="Times New Roman" pitchFamily="18" charset="0"/>
                <a:cs typeface="Times New Roman" pitchFamily="18" charset="0"/>
              </a:rPr>
              <a:t>Phosphatidases</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(ii) Proteases</a:t>
            </a:r>
          </a:p>
          <a:p>
            <a:pPr marL="0" indent="0">
              <a:buNone/>
            </a:pPr>
            <a:r>
              <a:rPr lang="en-US" sz="3400" dirty="0">
                <a:latin typeface="Times New Roman" pitchFamily="18" charset="0"/>
                <a:cs typeface="Times New Roman" pitchFamily="18" charset="0"/>
              </a:rPr>
              <a:t>(iii) </a:t>
            </a:r>
            <a:r>
              <a:rPr lang="en-US" sz="3400" dirty="0" err="1">
                <a:latin typeface="Times New Roman" pitchFamily="18" charset="0"/>
                <a:cs typeface="Times New Roman" pitchFamily="18" charset="0"/>
              </a:rPr>
              <a:t>Cholinesterases</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(iv) </a:t>
            </a:r>
            <a:r>
              <a:rPr lang="en-US" sz="3400" dirty="0" err="1">
                <a:latin typeface="Times New Roman" pitchFamily="18" charset="0"/>
                <a:cs typeface="Times New Roman" pitchFamily="18" charset="0"/>
              </a:rPr>
              <a:t>Hyaluronidases</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(v) </a:t>
            </a:r>
            <a:r>
              <a:rPr lang="en-US" sz="3400" dirty="0" err="1">
                <a:latin typeface="Times New Roman" pitchFamily="18" charset="0"/>
                <a:cs typeface="Times New Roman" pitchFamily="18" charset="0"/>
              </a:rPr>
              <a:t>Ribonucleases</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(vi) </a:t>
            </a:r>
            <a:r>
              <a:rPr lang="en-US" sz="3400" dirty="0" err="1">
                <a:latin typeface="Times New Roman" pitchFamily="18" charset="0"/>
                <a:cs typeface="Times New Roman" pitchFamily="18" charset="0"/>
              </a:rPr>
              <a:t>Deoxyribonucleases</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(vii) </a:t>
            </a:r>
            <a:r>
              <a:rPr lang="en-US" sz="3400" dirty="0" err="1">
                <a:latin typeface="Times New Roman" pitchFamily="18" charset="0"/>
                <a:cs typeface="Times New Roman" pitchFamily="18" charset="0"/>
              </a:rPr>
              <a:t>Ophioxidase</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(viii) </a:t>
            </a:r>
            <a:r>
              <a:rPr lang="en-US" sz="3400" dirty="0" err="1">
                <a:latin typeface="Times New Roman" pitchFamily="18" charset="0"/>
                <a:cs typeface="Times New Roman" pitchFamily="18" charset="0"/>
              </a:rPr>
              <a:t>Lecithinase</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(ix) </a:t>
            </a:r>
            <a:r>
              <a:rPr lang="en-US" sz="3400" dirty="0" err="1">
                <a:latin typeface="Times New Roman" pitchFamily="18" charset="0"/>
                <a:cs typeface="Times New Roman" pitchFamily="18" charset="0"/>
              </a:rPr>
              <a:t>Crepsins</a:t>
            </a:r>
            <a:endParaRPr lang="en-US" sz="3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484544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6400800"/>
          </a:xfrm>
        </p:spPr>
        <p:txBody>
          <a:bodyPr>
            <a:normAutofit/>
          </a:bodyPr>
          <a:lstStyle/>
          <a:p>
            <a:pPr marL="0" indent="0">
              <a:buNone/>
            </a:pPr>
            <a:r>
              <a:rPr lang="en-US" sz="3200" dirty="0" smtClean="0">
                <a:latin typeface="Times New Roman" pitchFamily="18" charset="0"/>
                <a:cs typeface="Times New Roman" pitchFamily="18" charset="0"/>
              </a:rPr>
              <a:t>In </a:t>
            </a:r>
            <a:r>
              <a:rPr lang="en-US" sz="3200" dirty="0">
                <a:latin typeface="Times New Roman" pitchFamily="18" charset="0"/>
                <a:cs typeface="Times New Roman" pitchFamily="18" charset="0"/>
              </a:rPr>
              <a:t>addition Cobra and Krait venoms also contain highly neurotoxic non enzymatic components like basic polypeptides, which cause neuromuscular block.</a:t>
            </a:r>
          </a:p>
          <a:p>
            <a:pPr marL="0" indent="0">
              <a:buNone/>
            </a:pPr>
            <a:r>
              <a:rPr lang="en-US" sz="3200" dirty="0" err="1" smtClean="0">
                <a:latin typeface="Times New Roman" pitchFamily="18" charset="0"/>
                <a:cs typeface="Times New Roman" pitchFamily="18" charset="0"/>
              </a:rPr>
              <a:t>Viperine</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venom contains </a:t>
            </a:r>
            <a:r>
              <a:rPr lang="en-US" sz="3200" dirty="0" smtClean="0">
                <a:latin typeface="Times New Roman" pitchFamily="18" charset="0"/>
                <a:cs typeface="Times New Roman" pitchFamily="18" charset="0"/>
              </a:rPr>
              <a:t>hemorrhagic, </a:t>
            </a:r>
            <a:r>
              <a:rPr lang="en-US" sz="3200" dirty="0">
                <a:latin typeface="Times New Roman" pitchFamily="18" charset="0"/>
                <a:cs typeface="Times New Roman" pitchFamily="18" charset="0"/>
              </a:rPr>
              <a:t>necrotic, coagulant and </a:t>
            </a:r>
            <a:r>
              <a:rPr lang="en-US" sz="3200" dirty="0" smtClean="0">
                <a:latin typeface="Times New Roman" pitchFamily="18" charset="0"/>
                <a:cs typeface="Times New Roman" pitchFamily="18" charset="0"/>
              </a:rPr>
              <a:t>hemolytic </a:t>
            </a:r>
            <a:r>
              <a:rPr lang="en-US" sz="3200" dirty="0">
                <a:latin typeface="Times New Roman" pitchFamily="18" charset="0"/>
                <a:cs typeface="Times New Roman" pitchFamily="18" charset="0"/>
              </a:rPr>
              <a:t>substances which lead to extensive </a:t>
            </a:r>
            <a:r>
              <a:rPr lang="en-US" sz="3200" dirty="0" err="1" smtClean="0">
                <a:latin typeface="Times New Roman" pitchFamily="18" charset="0"/>
                <a:cs typeface="Times New Roman" pitchFamily="18" charset="0"/>
              </a:rPr>
              <a:t>necrosis.Lesions</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are due to intravascular </a:t>
            </a:r>
            <a:r>
              <a:rPr lang="en-US" sz="3200" dirty="0" smtClean="0">
                <a:latin typeface="Times New Roman" pitchFamily="18" charset="0"/>
                <a:cs typeface="Times New Roman" pitchFamily="18" charset="0"/>
              </a:rPr>
              <a:t>coagulation</a:t>
            </a:r>
            <a:r>
              <a:rPr lang="en-US" sz="3200" dirty="0">
                <a:latin typeface="Times New Roman" pitchFamily="18" charset="0"/>
                <a:cs typeface="Times New Roman" pitchFamily="18" charset="0"/>
              </a:rPr>
              <a:t>, fibrinolysis, damage to </a:t>
            </a:r>
            <a:r>
              <a:rPr lang="en-US" sz="3200" dirty="0" smtClean="0">
                <a:latin typeface="Times New Roman" pitchFamily="18" charset="0"/>
                <a:cs typeface="Times New Roman" pitchFamily="18" charset="0"/>
              </a:rPr>
              <a:t>vascular </a:t>
            </a:r>
            <a:r>
              <a:rPr lang="en-US" sz="3200" dirty="0">
                <a:latin typeface="Times New Roman" pitchFamily="18" charset="0"/>
                <a:cs typeface="Times New Roman" pitchFamily="18" charset="0"/>
              </a:rPr>
              <a:t>endothelium and extensive necrosis</a:t>
            </a:r>
          </a:p>
          <a:p>
            <a:pPr marL="0" indent="0">
              <a:buNone/>
            </a:pPr>
            <a:r>
              <a:rPr lang="en-US" sz="3200" dirty="0" smtClean="0">
                <a:latin typeface="Times New Roman" pitchFamily="18" charset="0"/>
                <a:cs typeface="Times New Roman" pitchFamily="18" charset="0"/>
              </a:rPr>
              <a:t>Venoms </a:t>
            </a:r>
            <a:r>
              <a:rPr lang="en-US" sz="3200" dirty="0">
                <a:latin typeface="Times New Roman" pitchFamily="18" charset="0"/>
                <a:cs typeface="Times New Roman" pitchFamily="18" charset="0"/>
              </a:rPr>
              <a:t>of Sea snake are neurotoxic. They can also cause extensive tissue</a:t>
            </a:r>
          </a:p>
          <a:p>
            <a:endParaRPr lang="en-US" sz="1600" dirty="0"/>
          </a:p>
        </p:txBody>
      </p:sp>
    </p:spTree>
    <p:extLst>
      <p:ext uri="{BB962C8B-B14F-4D97-AF65-F5344CB8AC3E}">
        <p14:creationId xmlns:p14="http://schemas.microsoft.com/office/powerpoint/2010/main" xmlns="" val="486692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marL="0" indent="0">
              <a:buNone/>
            </a:pPr>
            <a:r>
              <a:rPr lang="en-US" sz="3400" dirty="0" smtClean="0">
                <a:solidFill>
                  <a:srgbClr val="FF0000"/>
                </a:solidFill>
                <a:latin typeface="Times New Roman" pitchFamily="18" charset="0"/>
                <a:cs typeface="Times New Roman" pitchFamily="18" charset="0"/>
              </a:rPr>
              <a:t>SPEED OF ACTION OF VENOM</a:t>
            </a:r>
            <a:r>
              <a:rPr lang="en-US" sz="34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This depends on the site of injection and the amount injected. If the venom directly enters the blood stream, effect may be rapid and lead to sudden death. In most of the cases, the absorption of venom is slower and especially in </a:t>
            </a:r>
            <a:r>
              <a:rPr lang="en-US" sz="3200" dirty="0" err="1">
                <a:latin typeface="Times New Roman" pitchFamily="18" charset="0"/>
                <a:cs typeface="Times New Roman" pitchFamily="18" charset="0"/>
              </a:rPr>
              <a:t>Viperine</a:t>
            </a:r>
            <a:r>
              <a:rPr lang="en-US" sz="3200" dirty="0">
                <a:latin typeface="Times New Roman" pitchFamily="18" charset="0"/>
                <a:cs typeface="Times New Roman" pitchFamily="18" charset="0"/>
              </a:rPr>
              <a:t> bites With extensive local reaction, considerable amount of venom may remain locally which will be absorbed into the circulation in due course.</a:t>
            </a:r>
          </a:p>
          <a:p>
            <a:endParaRPr lang="en-US" dirty="0"/>
          </a:p>
        </p:txBody>
      </p:sp>
    </p:spTree>
    <p:extLst>
      <p:ext uri="{BB962C8B-B14F-4D97-AF65-F5344CB8AC3E}">
        <p14:creationId xmlns:p14="http://schemas.microsoft.com/office/powerpoint/2010/main" xmlns="" val="1725118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lnSpcReduction="10000"/>
          </a:bodyPr>
          <a:lstStyle/>
          <a:p>
            <a:pPr marL="0" indent="0">
              <a:buNone/>
            </a:pPr>
            <a:r>
              <a:rPr lang="en-US" sz="3400" b="1" dirty="0" smtClean="0">
                <a:solidFill>
                  <a:srgbClr val="FF0000"/>
                </a:solidFill>
                <a:latin typeface="Times New Roman" pitchFamily="18" charset="0"/>
                <a:cs typeface="Times New Roman" pitchFamily="18" charset="0"/>
              </a:rPr>
              <a:t>PROPERTIES OF SNAKE POISON</a:t>
            </a:r>
            <a:br>
              <a:rPr lang="en-US" sz="3400" b="1" dirty="0" smtClean="0">
                <a:solidFill>
                  <a:srgbClr val="FF0000"/>
                </a:solidFill>
                <a:latin typeface="Times New Roman" pitchFamily="18" charset="0"/>
                <a:cs typeface="Times New Roman" pitchFamily="18" charset="0"/>
              </a:rPr>
            </a:br>
            <a:r>
              <a:rPr lang="en-US" sz="3400" dirty="0" smtClean="0">
                <a:latin typeface="Times New Roman" pitchFamily="18" charset="0"/>
                <a:cs typeface="Times New Roman" pitchFamily="18" charset="0"/>
              </a:rPr>
              <a:t>Constituents </a:t>
            </a:r>
            <a:r>
              <a:rPr lang="en-US" sz="3400" dirty="0">
                <a:latin typeface="Times New Roman" pitchFamily="18" charset="0"/>
                <a:cs typeface="Times New Roman" pitchFamily="18" charset="0"/>
              </a:rPr>
              <a:t>of Snake poison</a:t>
            </a:r>
          </a:p>
          <a:p>
            <a:pPr marL="0" indent="0">
              <a:buNone/>
            </a:pPr>
            <a:r>
              <a:rPr lang="en-US" sz="3400" dirty="0" err="1">
                <a:latin typeface="Times New Roman" pitchFamily="18" charset="0"/>
                <a:cs typeface="Times New Roman" pitchFamily="18" charset="0"/>
              </a:rPr>
              <a:t>Fibrinolysins</a:t>
            </a:r>
            <a:endParaRPr lang="en-US" sz="3400" dirty="0">
              <a:latin typeface="Times New Roman" pitchFamily="18" charset="0"/>
              <a:cs typeface="Times New Roman" pitchFamily="18" charset="0"/>
            </a:endParaRPr>
          </a:p>
          <a:p>
            <a:pPr marL="0" indent="0">
              <a:buNone/>
            </a:pPr>
            <a:r>
              <a:rPr lang="en-US" sz="3400" dirty="0" err="1">
                <a:latin typeface="Times New Roman" pitchFamily="18" charset="0"/>
                <a:cs typeface="Times New Roman" pitchFamily="18" charset="0"/>
              </a:rPr>
              <a:t>Proteolysins</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Neurotoxins</a:t>
            </a:r>
          </a:p>
          <a:p>
            <a:pPr marL="0" indent="0">
              <a:buNone/>
            </a:pPr>
            <a:r>
              <a:rPr lang="en-US" sz="3400" dirty="0">
                <a:latin typeface="Times New Roman" pitchFamily="18" charset="0"/>
                <a:cs typeface="Times New Roman" pitchFamily="18" charset="0"/>
              </a:rPr>
              <a:t>Cholinesterase (Elapid viper)</a:t>
            </a:r>
          </a:p>
          <a:p>
            <a:pPr marL="0" indent="0">
              <a:buNone/>
            </a:pPr>
            <a:r>
              <a:rPr lang="en-US" sz="3400" dirty="0" err="1">
                <a:latin typeface="Times New Roman" pitchFamily="18" charset="0"/>
                <a:cs typeface="Times New Roman" pitchFamily="18" charset="0"/>
              </a:rPr>
              <a:t>Haemolysins</a:t>
            </a:r>
            <a:r>
              <a:rPr lang="en-US" sz="3400" dirty="0">
                <a:latin typeface="Times New Roman" pitchFamily="18" charset="0"/>
                <a:cs typeface="Times New Roman" pitchFamily="18" charset="0"/>
              </a:rPr>
              <a:t> (Viper venom)</a:t>
            </a:r>
          </a:p>
          <a:p>
            <a:pPr marL="0" indent="0">
              <a:buNone/>
            </a:pPr>
            <a:r>
              <a:rPr lang="en-US" sz="3400" dirty="0" err="1">
                <a:latin typeface="Times New Roman" pitchFamily="18" charset="0"/>
                <a:cs typeface="Times New Roman" pitchFamily="18" charset="0"/>
              </a:rPr>
              <a:t>Thromboplastin</a:t>
            </a:r>
            <a:r>
              <a:rPr lang="en-US" sz="3400" dirty="0">
                <a:latin typeface="Times New Roman" pitchFamily="18" charset="0"/>
                <a:cs typeface="Times New Roman" pitchFamily="18" charset="0"/>
              </a:rPr>
              <a:t> (Viper venom)</a:t>
            </a:r>
          </a:p>
          <a:p>
            <a:pPr marL="0" indent="0">
              <a:buNone/>
            </a:pPr>
            <a:r>
              <a:rPr lang="en-US" sz="3400" dirty="0" err="1">
                <a:latin typeface="Times New Roman" pitchFamily="18" charset="0"/>
                <a:cs typeface="Times New Roman" pitchFamily="18" charset="0"/>
              </a:rPr>
              <a:t>Cardiotoxin</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Coagulase </a:t>
            </a:r>
            <a:r>
              <a:rPr lang="en-US" sz="3400" dirty="0" err="1">
                <a:latin typeface="Times New Roman" pitchFamily="18" charset="0"/>
                <a:cs typeface="Times New Roman" pitchFamily="18" charset="0"/>
              </a:rPr>
              <a:t>hyaluonidase</a:t>
            </a:r>
            <a:r>
              <a:rPr lang="en-US" sz="3400" dirty="0">
                <a:latin typeface="Times New Roman" pitchFamily="18" charset="0"/>
                <a:cs typeface="Times New Roman" pitchFamily="18" charset="0"/>
              </a:rPr>
              <a:t> </a:t>
            </a:r>
            <a:br>
              <a:rPr lang="en-US" sz="3400" dirty="0">
                <a:latin typeface="Times New Roman" pitchFamily="18" charset="0"/>
                <a:cs typeface="Times New Roman" pitchFamily="18" charset="0"/>
              </a:rPr>
            </a:br>
            <a:r>
              <a:rPr lang="en-US" sz="3400" dirty="0">
                <a:latin typeface="Times New Roman" pitchFamily="18" charset="0"/>
                <a:cs typeface="Times New Roman" pitchFamily="18" charset="0"/>
              </a:rPr>
              <a:t>(Helps to spread)</a:t>
            </a:r>
          </a:p>
          <a:p>
            <a:pPr marL="0" indent="0">
              <a:buNone/>
            </a:pPr>
            <a:r>
              <a:rPr lang="en-US" dirty="0"/>
              <a:t/>
            </a:r>
            <a:br>
              <a:rPr lang="en-US" dirty="0"/>
            </a:br>
            <a:endParaRPr lang="en-US" dirty="0"/>
          </a:p>
        </p:txBody>
      </p:sp>
    </p:spTree>
    <p:extLst>
      <p:ext uri="{BB962C8B-B14F-4D97-AF65-F5344CB8AC3E}">
        <p14:creationId xmlns:p14="http://schemas.microsoft.com/office/powerpoint/2010/main" xmlns="" val="1170730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sz="3400" b="1" dirty="0" smtClean="0">
                <a:solidFill>
                  <a:srgbClr val="FF0000"/>
                </a:solidFill>
                <a:latin typeface="Times New Roman" pitchFamily="18" charset="0"/>
                <a:cs typeface="Times New Roman" pitchFamily="18" charset="0"/>
              </a:rPr>
              <a:t>PHYSICAL PROPERTIES</a:t>
            </a:r>
            <a:r>
              <a:rPr lang="en-US" sz="3400" b="1"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It is an odorless and tasteless, viscid fluid of pale yellow </a:t>
            </a:r>
            <a:r>
              <a:rPr lang="en-US" sz="3400" dirty="0" err="1">
                <a:latin typeface="Times New Roman" pitchFamily="18" charset="0"/>
                <a:cs typeface="Times New Roman" pitchFamily="18" charset="0"/>
              </a:rPr>
              <a:t>colour</a:t>
            </a:r>
            <a:r>
              <a:rPr lang="en-US" sz="3400" dirty="0">
                <a:latin typeface="Times New Roman" pitchFamily="18" charset="0"/>
                <a:cs typeface="Times New Roman" pitchFamily="18" charset="0"/>
              </a:rPr>
              <a:t>.</a:t>
            </a:r>
          </a:p>
          <a:p>
            <a:pPr marL="0" indent="0">
              <a:buNone/>
            </a:pPr>
            <a:r>
              <a:rPr lang="en-US" sz="3400" dirty="0">
                <a:latin typeface="Times New Roman" pitchFamily="18" charset="0"/>
                <a:cs typeface="Times New Roman" pitchFamily="18" charset="0"/>
              </a:rPr>
              <a:t>Specific gravity ranges from 1.03 to 1.07.  </a:t>
            </a:r>
          </a:p>
          <a:p>
            <a:pPr marL="0" indent="0">
              <a:buNone/>
            </a:pPr>
            <a:r>
              <a:rPr lang="en-US" sz="3400" b="1" dirty="0" smtClean="0">
                <a:solidFill>
                  <a:srgbClr val="FF0000"/>
                </a:solidFill>
                <a:latin typeface="Times New Roman" pitchFamily="18" charset="0"/>
                <a:cs typeface="Times New Roman" pitchFamily="18" charset="0"/>
              </a:rPr>
              <a:t>CHEMICAL PROPERTIES</a:t>
            </a:r>
            <a:r>
              <a:rPr lang="en-US" sz="3400" b="1"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It contains peptides.</a:t>
            </a:r>
          </a:p>
          <a:p>
            <a:pPr marL="0" indent="0">
              <a:buNone/>
            </a:pPr>
            <a:r>
              <a:rPr lang="en-US" sz="3400" dirty="0">
                <a:latin typeface="Times New Roman" pitchFamily="18" charset="0"/>
                <a:cs typeface="Times New Roman" pitchFamily="18" charset="0"/>
              </a:rPr>
              <a:t>It is acidic to litmus paper.</a:t>
            </a:r>
          </a:p>
          <a:p>
            <a:pPr marL="0" indent="0">
              <a:buNone/>
            </a:pPr>
            <a:r>
              <a:rPr lang="en-US" sz="3400" dirty="0">
                <a:latin typeface="Times New Roman" pitchFamily="18" charset="0"/>
                <a:cs typeface="Times New Roman" pitchFamily="18" charset="0"/>
              </a:rPr>
              <a:t>It also contains inorganic phosphorous and </a:t>
            </a:r>
            <a:r>
              <a:rPr lang="en-US" sz="3400" dirty="0" err="1">
                <a:latin typeface="Times New Roman" pitchFamily="18" charset="0"/>
                <a:cs typeface="Times New Roman" pitchFamily="18" charset="0"/>
              </a:rPr>
              <a:t>metallicions</a:t>
            </a:r>
            <a:r>
              <a:rPr lang="en-US" sz="3400" dirty="0">
                <a:latin typeface="Times New Roman" pitchFamily="18" charset="0"/>
                <a:cs typeface="Times New Roman" pitchFamily="18" charset="0"/>
              </a:rPr>
              <a:t> like Na+, K+, Zn+, </a:t>
            </a:r>
            <a:r>
              <a:rPr lang="en-US" sz="3400" dirty="0" err="1">
                <a:latin typeface="Times New Roman" pitchFamily="18" charset="0"/>
                <a:cs typeface="Times New Roman" pitchFamily="18" charset="0"/>
              </a:rPr>
              <a:t>Ca</a:t>
            </a:r>
            <a:r>
              <a:rPr lang="en-US" sz="3400" dirty="0">
                <a:latin typeface="Times New Roman" pitchFamily="18" charset="0"/>
                <a:cs typeface="Times New Roman" pitchFamily="18" charset="0"/>
              </a:rPr>
              <a:t>+, Mg++, Fe++, and Co++ </a:t>
            </a:r>
            <a:r>
              <a:rPr lang="en-US" sz="3400" dirty="0" err="1">
                <a:latin typeface="Times New Roman" pitchFamily="18" charset="0"/>
                <a:cs typeface="Times New Roman" pitchFamily="18" charset="0"/>
              </a:rPr>
              <a:t>etc</a:t>
            </a:r>
            <a:endParaRPr lang="en-US" sz="3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161170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lnSpcReduction="20000"/>
          </a:bodyPr>
          <a:lstStyle/>
          <a:p>
            <a:pPr marL="0" indent="0">
              <a:buNone/>
            </a:pPr>
            <a:r>
              <a:rPr lang="en-US" sz="3400" b="1" dirty="0" smtClean="0">
                <a:solidFill>
                  <a:srgbClr val="FF0000"/>
                </a:solidFill>
                <a:latin typeface="Times New Roman" pitchFamily="18" charset="0"/>
                <a:cs typeface="Times New Roman" pitchFamily="18" charset="0"/>
              </a:rPr>
              <a:t>MEDICINAL VALUE:</a:t>
            </a:r>
            <a:endParaRPr lang="en-US" sz="3400" dirty="0" smtClean="0">
              <a:solidFill>
                <a:srgbClr val="FF0000"/>
              </a:solidFill>
              <a:latin typeface="Times New Roman" pitchFamily="18" charset="0"/>
              <a:cs typeface="Times New Roman" pitchFamily="18" charset="0"/>
            </a:endParaRPr>
          </a:p>
          <a:p>
            <a:r>
              <a:rPr lang="en-US" sz="3400" dirty="0" smtClean="0">
                <a:latin typeface="Times New Roman" pitchFamily="18" charset="0"/>
                <a:cs typeface="Times New Roman" pitchFamily="18" charset="0"/>
              </a:rPr>
              <a:t>Cobra </a:t>
            </a:r>
            <a:r>
              <a:rPr lang="en-US" sz="3400" dirty="0">
                <a:latin typeface="Times New Roman" pitchFamily="18" charset="0"/>
                <a:cs typeface="Times New Roman" pitchFamily="18" charset="0"/>
              </a:rPr>
              <a:t>poison used to relieve pain due to </a:t>
            </a:r>
            <a:r>
              <a:rPr lang="en-US" sz="3400" dirty="0">
                <a:solidFill>
                  <a:srgbClr val="FF0000"/>
                </a:solidFill>
                <a:latin typeface="Times New Roman" pitchFamily="18" charset="0"/>
                <a:cs typeface="Times New Roman" pitchFamily="18" charset="0"/>
              </a:rPr>
              <a:t>neural leprosy.</a:t>
            </a:r>
          </a:p>
          <a:p>
            <a:r>
              <a:rPr lang="en-US" sz="3400" dirty="0">
                <a:latin typeface="Times New Roman" pitchFamily="18" charset="0"/>
                <a:cs typeface="Times New Roman" pitchFamily="18" charset="0"/>
              </a:rPr>
              <a:t>In </a:t>
            </a:r>
            <a:r>
              <a:rPr lang="en-US" sz="3400" dirty="0" err="1">
                <a:latin typeface="Times New Roman" pitchFamily="18" charset="0"/>
                <a:cs typeface="Times New Roman" pitchFamily="18" charset="0"/>
              </a:rPr>
              <a:t>Ayurvedic</a:t>
            </a:r>
            <a:r>
              <a:rPr lang="en-US" sz="3400" dirty="0">
                <a:latin typeface="Times New Roman" pitchFamily="18" charset="0"/>
                <a:cs typeface="Times New Roman" pitchFamily="18" charset="0"/>
              </a:rPr>
              <a:t> medicine snake venom is used as </a:t>
            </a:r>
            <a:r>
              <a:rPr lang="en-US" sz="3400" dirty="0">
                <a:solidFill>
                  <a:srgbClr val="FF0000"/>
                </a:solidFill>
                <a:latin typeface="Times New Roman" pitchFamily="18" charset="0"/>
                <a:cs typeface="Times New Roman" pitchFamily="18" charset="0"/>
              </a:rPr>
              <a:t>antidote</a:t>
            </a:r>
            <a:r>
              <a:rPr lang="en-US" sz="3400" dirty="0">
                <a:latin typeface="Times New Roman" pitchFamily="18" charset="0"/>
                <a:cs typeface="Times New Roman" pitchFamily="18" charset="0"/>
              </a:rPr>
              <a:t> in the form of certain </a:t>
            </a:r>
            <a:r>
              <a:rPr lang="en-US" sz="3400" dirty="0" err="1">
                <a:latin typeface="Times New Roman" pitchFamily="18" charset="0"/>
                <a:cs typeface="Times New Roman" pitchFamily="18" charset="0"/>
              </a:rPr>
              <a:t>Rasas</a:t>
            </a:r>
            <a:r>
              <a:rPr lang="en-US" sz="3400" dirty="0">
                <a:latin typeface="Times New Roman" pitchFamily="18" charset="0"/>
                <a:cs typeface="Times New Roman" pitchFamily="18" charset="0"/>
              </a:rPr>
              <a:t> against </a:t>
            </a:r>
            <a:r>
              <a:rPr lang="en-US" sz="3400" dirty="0" err="1">
                <a:solidFill>
                  <a:srgbClr val="FF0000"/>
                </a:solidFill>
                <a:latin typeface="Times New Roman" pitchFamily="18" charset="0"/>
                <a:cs typeface="Times New Roman" pitchFamily="18" charset="0"/>
              </a:rPr>
              <a:t>Tuberculsis</a:t>
            </a:r>
            <a:r>
              <a:rPr lang="en-US" sz="3400" dirty="0">
                <a:solidFill>
                  <a:srgbClr val="FF0000"/>
                </a:solidFill>
                <a:latin typeface="Times New Roman" pitchFamily="18" charset="0"/>
                <a:cs typeface="Times New Roman" pitchFamily="18" charset="0"/>
              </a:rPr>
              <a:t>.</a:t>
            </a:r>
          </a:p>
          <a:p>
            <a:r>
              <a:rPr lang="en-US" sz="3400" dirty="0">
                <a:latin typeface="Times New Roman" pitchFamily="18" charset="0"/>
                <a:cs typeface="Times New Roman" pitchFamily="18" charset="0"/>
              </a:rPr>
              <a:t>Viper venom used as hemostat. Used in </a:t>
            </a:r>
            <a:r>
              <a:rPr lang="en-US" sz="3400" dirty="0">
                <a:solidFill>
                  <a:srgbClr val="FF0000"/>
                </a:solidFill>
                <a:latin typeface="Times New Roman" pitchFamily="18" charset="0"/>
                <a:cs typeface="Times New Roman" pitchFamily="18" charset="0"/>
              </a:rPr>
              <a:t>hemophilia</a:t>
            </a:r>
            <a:r>
              <a:rPr lang="en-US" sz="3400" dirty="0">
                <a:latin typeface="Times New Roman" pitchFamily="18" charset="0"/>
                <a:cs typeface="Times New Roman" pitchFamily="18" charset="0"/>
              </a:rPr>
              <a:t>, during major surgery, to stop hemorrhages.</a:t>
            </a:r>
          </a:p>
          <a:p>
            <a:r>
              <a:rPr lang="en-US" sz="3400" dirty="0">
                <a:latin typeface="Times New Roman" pitchFamily="18" charset="0"/>
                <a:cs typeface="Times New Roman" pitchFamily="18" charset="0"/>
              </a:rPr>
              <a:t>Poison of Rattlesnake is used as medicine for </a:t>
            </a:r>
            <a:r>
              <a:rPr lang="en-US" sz="3400" dirty="0">
                <a:solidFill>
                  <a:srgbClr val="FF0000"/>
                </a:solidFill>
                <a:latin typeface="Times New Roman" pitchFamily="18" charset="0"/>
                <a:cs typeface="Times New Roman" pitchFamily="18" charset="0"/>
              </a:rPr>
              <a:t>epilepsy, nerve exhaustion</a:t>
            </a:r>
            <a:r>
              <a:rPr lang="en-US" sz="3400" dirty="0">
                <a:latin typeface="Times New Roman" pitchFamily="18" charset="0"/>
                <a:cs typeface="Times New Roman" pitchFamily="18" charset="0"/>
              </a:rPr>
              <a:t>.</a:t>
            </a:r>
          </a:p>
          <a:p>
            <a:r>
              <a:rPr lang="en-US" sz="3400" dirty="0">
                <a:latin typeface="Times New Roman" pitchFamily="18" charset="0"/>
                <a:cs typeface="Times New Roman" pitchFamily="18" charset="0"/>
              </a:rPr>
              <a:t>Certain snake venoms are used as a local agent to treat </a:t>
            </a:r>
            <a:r>
              <a:rPr lang="en-US" sz="3400" dirty="0">
                <a:solidFill>
                  <a:srgbClr val="FF0000"/>
                </a:solidFill>
                <a:latin typeface="Times New Roman" pitchFamily="18" charset="0"/>
                <a:cs typeface="Times New Roman" pitchFamily="18" charset="0"/>
              </a:rPr>
              <a:t>rheumatism, inflammation of joint and neuralgic condition</a:t>
            </a:r>
            <a:r>
              <a:rPr lang="en-US" sz="34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xmlns="" val="1063896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sz="3400" b="1" dirty="0">
                <a:latin typeface="Times New Roman" pitchFamily="18" charset="0"/>
                <a:cs typeface="Times New Roman" pitchFamily="18" charset="0"/>
              </a:rPr>
              <a:t>Important Homoeopathic Remedies of the Snake Group</a:t>
            </a:r>
            <a:endParaRPr lang="en-US" sz="3400" dirty="0">
              <a:latin typeface="Times New Roman" pitchFamily="18" charset="0"/>
              <a:cs typeface="Times New Roman" pitchFamily="18" charset="0"/>
            </a:endParaRPr>
          </a:p>
          <a:p>
            <a:r>
              <a:rPr lang="en-US" sz="3400" dirty="0" err="1">
                <a:latin typeface="Times New Roman" pitchFamily="18" charset="0"/>
                <a:cs typeface="Times New Roman" pitchFamily="18" charset="0"/>
              </a:rPr>
              <a:t>Lachesis</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trigonocephalus</a:t>
            </a:r>
            <a:r>
              <a:rPr lang="en-US" sz="3400" dirty="0">
                <a:latin typeface="Times New Roman" pitchFamily="18" charset="0"/>
                <a:cs typeface="Times New Roman" pitchFamily="18" charset="0"/>
              </a:rPr>
              <a:t> - </a:t>
            </a:r>
            <a:r>
              <a:rPr lang="en-US" sz="3400" dirty="0" err="1">
                <a:latin typeface="Times New Roman" pitchFamily="18" charset="0"/>
                <a:cs typeface="Times New Roman" pitchFamily="18" charset="0"/>
              </a:rPr>
              <a:t>surukuku</a:t>
            </a:r>
            <a:r>
              <a:rPr lang="en-US" sz="3400" dirty="0">
                <a:latin typeface="Times New Roman" pitchFamily="18" charset="0"/>
                <a:cs typeface="Times New Roman" pitchFamily="18" charset="0"/>
              </a:rPr>
              <a:t> snake</a:t>
            </a:r>
          </a:p>
          <a:p>
            <a:r>
              <a:rPr lang="en-US" sz="3400" dirty="0" err="1">
                <a:latin typeface="Times New Roman" pitchFamily="18" charset="0"/>
                <a:cs typeface="Times New Roman" pitchFamily="18" charset="0"/>
              </a:rPr>
              <a:t>Naja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tripudians</a:t>
            </a:r>
            <a:r>
              <a:rPr lang="en-US" sz="3400" dirty="0">
                <a:latin typeface="Times New Roman" pitchFamily="18" charset="0"/>
                <a:cs typeface="Times New Roman" pitchFamily="18" charset="0"/>
              </a:rPr>
              <a:t> - cobra venom</a:t>
            </a:r>
          </a:p>
          <a:p>
            <a:r>
              <a:rPr lang="en-US" sz="3400" dirty="0" err="1">
                <a:latin typeface="Times New Roman" pitchFamily="18" charset="0"/>
                <a:cs typeface="Times New Roman" pitchFamily="18" charset="0"/>
              </a:rPr>
              <a:t>Elaps</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corrallinus</a:t>
            </a:r>
            <a:r>
              <a:rPr lang="en-US" sz="3400" dirty="0">
                <a:latin typeface="Times New Roman" pitchFamily="18" charset="0"/>
                <a:cs typeface="Times New Roman" pitchFamily="18" charset="0"/>
              </a:rPr>
              <a:t> - coral snake</a:t>
            </a:r>
          </a:p>
          <a:p>
            <a:r>
              <a:rPr lang="en-US" sz="3400" dirty="0" err="1">
                <a:latin typeface="Times New Roman" pitchFamily="18" charset="0"/>
                <a:cs typeface="Times New Roman" pitchFamily="18" charset="0"/>
              </a:rPr>
              <a:t>Crotalus</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horridus</a:t>
            </a:r>
            <a:r>
              <a:rPr lang="en-US" sz="3400" dirty="0">
                <a:latin typeface="Times New Roman" pitchFamily="18" charset="0"/>
                <a:cs typeface="Times New Roman" pitchFamily="18" charset="0"/>
              </a:rPr>
              <a:t> - rattlesnake</a:t>
            </a:r>
          </a:p>
          <a:p>
            <a:r>
              <a:rPr lang="en-US" sz="3400" dirty="0" err="1">
                <a:latin typeface="Times New Roman" pitchFamily="18" charset="0"/>
                <a:cs typeface="Times New Roman" pitchFamily="18" charset="0"/>
              </a:rPr>
              <a:t>Crotalus</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cascavella</a:t>
            </a:r>
            <a:r>
              <a:rPr lang="en-US" sz="3400" dirty="0">
                <a:latin typeface="Times New Roman" pitchFamily="18" charset="0"/>
                <a:cs typeface="Times New Roman" pitchFamily="18" charset="0"/>
              </a:rPr>
              <a:t> - </a:t>
            </a:r>
            <a:r>
              <a:rPr lang="en-US" sz="3400" dirty="0" err="1">
                <a:latin typeface="Times New Roman" pitchFamily="18" charset="0"/>
                <a:cs typeface="Times New Roman" pitchFamily="18" charset="0"/>
              </a:rPr>
              <a:t>brazilian</a:t>
            </a:r>
            <a:r>
              <a:rPr lang="en-US" sz="3400" dirty="0">
                <a:latin typeface="Times New Roman" pitchFamily="18" charset="0"/>
                <a:cs typeface="Times New Roman" pitchFamily="18" charset="0"/>
              </a:rPr>
              <a:t> snake</a:t>
            </a:r>
          </a:p>
          <a:p>
            <a:r>
              <a:rPr lang="en-US" sz="3400" dirty="0" err="1">
                <a:latin typeface="Times New Roman" pitchFamily="18" charset="0"/>
                <a:cs typeface="Times New Roman" pitchFamily="18" charset="0"/>
              </a:rPr>
              <a:t>Cenchris</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contortrix</a:t>
            </a:r>
            <a:r>
              <a:rPr lang="en-US" sz="3400" dirty="0">
                <a:latin typeface="Times New Roman" pitchFamily="18" charset="0"/>
                <a:cs typeface="Times New Roman" pitchFamily="18" charset="0"/>
              </a:rPr>
              <a:t> - copperhead snake</a:t>
            </a:r>
          </a:p>
          <a:p>
            <a:r>
              <a:rPr lang="en-US" sz="3400" dirty="0" err="1">
                <a:latin typeface="Times New Roman" pitchFamily="18" charset="0"/>
                <a:cs typeface="Times New Roman" pitchFamily="18" charset="0"/>
              </a:rPr>
              <a:t>Bothrops</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lanciolatus</a:t>
            </a:r>
            <a:r>
              <a:rPr lang="en-US" sz="3400" dirty="0">
                <a:latin typeface="Times New Roman" pitchFamily="18" charset="0"/>
                <a:cs typeface="Times New Roman" pitchFamily="18" charset="0"/>
              </a:rPr>
              <a:t> - yellow viper</a:t>
            </a:r>
          </a:p>
          <a:p>
            <a:r>
              <a:rPr lang="en-US" sz="3400" dirty="0" err="1">
                <a:latin typeface="Times New Roman" pitchFamily="18" charset="0"/>
                <a:cs typeface="Times New Roman" pitchFamily="18" charset="0"/>
              </a:rPr>
              <a:t>Vipera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berus</a:t>
            </a:r>
            <a:r>
              <a:rPr lang="en-US" sz="3400" dirty="0">
                <a:latin typeface="Times New Roman" pitchFamily="18" charset="0"/>
                <a:cs typeface="Times New Roman" pitchFamily="18" charset="0"/>
              </a:rPr>
              <a:t> - </a:t>
            </a:r>
            <a:r>
              <a:rPr lang="en-US" sz="3400" dirty="0" err="1">
                <a:latin typeface="Times New Roman" pitchFamily="18" charset="0"/>
                <a:cs typeface="Times New Roman" pitchFamily="18" charset="0"/>
              </a:rPr>
              <a:t>german</a:t>
            </a:r>
            <a:r>
              <a:rPr lang="en-US" sz="3400" dirty="0">
                <a:latin typeface="Times New Roman" pitchFamily="18" charset="0"/>
                <a:cs typeface="Times New Roman" pitchFamily="18" charset="0"/>
              </a:rPr>
              <a:t> viper</a:t>
            </a:r>
          </a:p>
          <a:p>
            <a:r>
              <a:rPr lang="en-US" sz="3400" dirty="0" err="1">
                <a:latin typeface="Times New Roman" pitchFamily="18" charset="0"/>
                <a:cs typeface="Times New Roman" pitchFamily="18" charset="0"/>
              </a:rPr>
              <a:t>Hydrophis</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cyanocintus</a:t>
            </a:r>
            <a:r>
              <a:rPr lang="en-US" sz="3400" dirty="0">
                <a:latin typeface="Times New Roman" pitchFamily="18" charset="0"/>
                <a:cs typeface="Times New Roman" pitchFamily="18" charset="0"/>
              </a:rPr>
              <a:t> - sea snake</a:t>
            </a:r>
          </a:p>
          <a:p>
            <a:r>
              <a:rPr lang="en-US" sz="3400" dirty="0" err="1">
                <a:latin typeface="Times New Roman" pitchFamily="18" charset="0"/>
                <a:cs typeface="Times New Roman" pitchFamily="18" charset="0"/>
              </a:rPr>
              <a:t>Toxicophis</a:t>
            </a:r>
            <a:r>
              <a:rPr lang="en-US" sz="3400" dirty="0">
                <a:latin typeface="Times New Roman" pitchFamily="18" charset="0"/>
                <a:cs typeface="Times New Roman" pitchFamily="18" charset="0"/>
              </a:rPr>
              <a:t> - Moccasin snake </a:t>
            </a:r>
          </a:p>
          <a:p>
            <a:endParaRPr lang="en-US" dirty="0"/>
          </a:p>
        </p:txBody>
      </p:sp>
    </p:spTree>
    <p:extLst>
      <p:ext uri="{BB962C8B-B14F-4D97-AF65-F5344CB8AC3E}">
        <p14:creationId xmlns:p14="http://schemas.microsoft.com/office/powerpoint/2010/main" xmlns="" val="2109683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Autofit/>
          </a:bodyPr>
          <a:lstStyle/>
          <a:p>
            <a:pPr marL="0" indent="0">
              <a:buNone/>
            </a:pPr>
            <a:r>
              <a:rPr lang="en-US" sz="3600" dirty="0"/>
              <a:t> </a:t>
            </a:r>
            <a:r>
              <a:rPr lang="en-US" sz="3200" dirty="0">
                <a:latin typeface="Times New Roman" pitchFamily="18" charset="0"/>
                <a:cs typeface="Times New Roman" pitchFamily="18" charset="0"/>
              </a:rPr>
              <a:t>The snake is one of the most ancient and most grandiose mythological characters. The snakes have been playing greater role in medical history and Hindu philosophy since ages. Snakes are a fascinating part of nature. Their </a:t>
            </a:r>
            <a:r>
              <a:rPr lang="en-US" sz="3200" dirty="0" err="1">
                <a:latin typeface="Times New Roman" pitchFamily="18" charset="0"/>
                <a:cs typeface="Times New Roman" pitchFamily="18" charset="0"/>
              </a:rPr>
              <a:t>colour</a:t>
            </a:r>
            <a:r>
              <a:rPr lang="en-US" sz="3200" dirty="0">
                <a:latin typeface="Times New Roman" pitchFamily="18" charset="0"/>
                <a:cs typeface="Times New Roman" pitchFamily="18" charset="0"/>
              </a:rPr>
              <a:t>, movement and secretive habits make them more mysterious than other animals. For people who are especially interested in wild life, snakes are a wonderful introduction to the world of nature</a:t>
            </a:r>
            <a:r>
              <a:rPr lang="en-US" sz="3200" dirty="0"/>
              <a:t>.</a:t>
            </a:r>
          </a:p>
        </p:txBody>
      </p:sp>
    </p:spTree>
    <p:extLst>
      <p:ext uri="{BB962C8B-B14F-4D97-AF65-F5344CB8AC3E}">
        <p14:creationId xmlns:p14="http://schemas.microsoft.com/office/powerpoint/2010/main" xmlns="" val="3463141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10000"/>
          </a:bodyPr>
          <a:lstStyle/>
          <a:p>
            <a:pPr marL="0" indent="0">
              <a:buNone/>
            </a:pPr>
            <a:r>
              <a:rPr lang="en-US" sz="3400" b="1" dirty="0"/>
              <a:t>Doctrine of Signature</a:t>
            </a:r>
            <a:endParaRPr lang="en-US" sz="3400" dirty="0"/>
          </a:p>
          <a:p>
            <a:r>
              <a:rPr lang="en-US" sz="3400" dirty="0"/>
              <a:t>The snake is extremely sensitive </a:t>
            </a:r>
            <a:r>
              <a:rPr lang="en-US" sz="3400" dirty="0">
                <a:solidFill>
                  <a:srgbClr val="FF0000"/>
                </a:solidFill>
              </a:rPr>
              <a:t>to heat, </a:t>
            </a:r>
            <a:r>
              <a:rPr lang="en-US" sz="3400" dirty="0"/>
              <a:t>So It lives in deep burrows where it is cooler. The Patient Of </a:t>
            </a:r>
            <a:r>
              <a:rPr lang="en-US" sz="3400" dirty="0" err="1"/>
              <a:t>Ophidia</a:t>
            </a:r>
            <a:r>
              <a:rPr lang="en-US" sz="3400" dirty="0"/>
              <a:t> Group Is Worse From Hot Weather, By Hot Drinks, By Sun And By Warmth In General.</a:t>
            </a:r>
          </a:p>
          <a:p>
            <a:r>
              <a:rPr lang="en-US" sz="3400" dirty="0"/>
              <a:t>The snake </a:t>
            </a:r>
            <a:r>
              <a:rPr lang="en-US" sz="3400" dirty="0">
                <a:solidFill>
                  <a:srgbClr val="FF0000"/>
                </a:solidFill>
              </a:rPr>
              <a:t>is more ferocious and poisonous when hungry</a:t>
            </a:r>
            <a:r>
              <a:rPr lang="en-US" sz="3400" dirty="0"/>
              <a:t>. The Patient Of </a:t>
            </a:r>
            <a:r>
              <a:rPr lang="en-US" sz="3400" dirty="0" err="1"/>
              <a:t>Ophidia</a:t>
            </a:r>
            <a:r>
              <a:rPr lang="en-US" sz="3400" dirty="0"/>
              <a:t> Group Is &lt; By Fasting And &gt; After Eating.</a:t>
            </a:r>
          </a:p>
          <a:p>
            <a:r>
              <a:rPr lang="en-US" sz="3400" dirty="0"/>
              <a:t>Snakes are poisonous, when we say the mind is poisoned, It means that there is </a:t>
            </a:r>
            <a:r>
              <a:rPr lang="en-US" sz="3400" dirty="0">
                <a:solidFill>
                  <a:srgbClr val="FF0000"/>
                </a:solidFill>
              </a:rPr>
              <a:t>Jealously And suspicion</a:t>
            </a:r>
            <a:r>
              <a:rPr lang="en-US" sz="3400" dirty="0"/>
              <a:t>. Suspicion And Jealousy are the characteristic symptoms of the patients.</a:t>
            </a:r>
          </a:p>
          <a:p>
            <a:endParaRPr lang="en-US" dirty="0"/>
          </a:p>
        </p:txBody>
      </p:sp>
    </p:spTree>
    <p:extLst>
      <p:ext uri="{BB962C8B-B14F-4D97-AF65-F5344CB8AC3E}">
        <p14:creationId xmlns:p14="http://schemas.microsoft.com/office/powerpoint/2010/main" xmlns="" val="1506807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6278563"/>
          </a:xfrm>
        </p:spPr>
        <p:txBody>
          <a:bodyPr>
            <a:normAutofit/>
          </a:bodyPr>
          <a:lstStyle/>
          <a:p>
            <a:r>
              <a:rPr lang="en-US" sz="3400" dirty="0"/>
              <a:t>The snake coils itself from </a:t>
            </a:r>
            <a:r>
              <a:rPr lang="en-US" sz="3400" dirty="0">
                <a:solidFill>
                  <a:srgbClr val="FF0000"/>
                </a:solidFill>
              </a:rPr>
              <a:t>left to right</a:t>
            </a:r>
            <a:r>
              <a:rPr lang="en-US" sz="3400" dirty="0"/>
              <a:t>. Symptoms Of The </a:t>
            </a:r>
            <a:r>
              <a:rPr lang="en-US" sz="3400" dirty="0" err="1"/>
              <a:t>Ophidia</a:t>
            </a:r>
            <a:r>
              <a:rPr lang="en-US" sz="3400" dirty="0"/>
              <a:t> Group are proceeded from Left to Right (Except </a:t>
            </a:r>
            <a:r>
              <a:rPr lang="en-US" sz="3400" dirty="0" err="1"/>
              <a:t>Crotallus</a:t>
            </a:r>
            <a:r>
              <a:rPr lang="en-US" sz="3400" dirty="0"/>
              <a:t> and </a:t>
            </a:r>
            <a:r>
              <a:rPr lang="en-US" sz="3400" dirty="0" err="1"/>
              <a:t>Elaps</a:t>
            </a:r>
            <a:r>
              <a:rPr lang="en-US" sz="3400" dirty="0"/>
              <a:t> as they are Right Sided).</a:t>
            </a:r>
          </a:p>
          <a:p>
            <a:r>
              <a:rPr lang="en-US" sz="3400" dirty="0"/>
              <a:t>Immediately after </a:t>
            </a:r>
            <a:r>
              <a:rPr lang="en-US" sz="3400" dirty="0">
                <a:solidFill>
                  <a:srgbClr val="FF0000"/>
                </a:solidFill>
              </a:rPr>
              <a:t>a snake bite the blood </a:t>
            </a:r>
            <a:r>
              <a:rPr lang="en-US" sz="3400" dirty="0"/>
              <a:t>is let out from that site as a therapeutic measure to limit the extent of damage. General relief from bleeding and any other discharges</a:t>
            </a:r>
          </a:p>
          <a:p>
            <a:r>
              <a:rPr lang="en-US" sz="3400" dirty="0"/>
              <a:t>The snake is very </a:t>
            </a:r>
            <a:r>
              <a:rPr lang="en-US" sz="3400" dirty="0">
                <a:solidFill>
                  <a:srgbClr val="FF0000"/>
                </a:solidFill>
              </a:rPr>
              <a:t>sensitive to touch and vibrations</a:t>
            </a:r>
            <a:r>
              <a:rPr lang="en-US" sz="3400" dirty="0"/>
              <a:t>. Patient is also aggravated by touch and slight sound.</a:t>
            </a:r>
          </a:p>
        </p:txBody>
      </p:sp>
    </p:spTree>
    <p:extLst>
      <p:ext uri="{BB962C8B-B14F-4D97-AF65-F5344CB8AC3E}">
        <p14:creationId xmlns:p14="http://schemas.microsoft.com/office/powerpoint/2010/main" xmlns="" val="158052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Autofit/>
          </a:bodyPr>
          <a:lstStyle/>
          <a:p>
            <a:pPr marL="0" indent="0">
              <a:buNone/>
            </a:pPr>
            <a:r>
              <a:rPr lang="en-US" sz="3200" b="1" dirty="0" smtClean="0">
                <a:solidFill>
                  <a:srgbClr val="FF0000"/>
                </a:solidFill>
              </a:rPr>
              <a:t>CHARACTERISTICS OF OPHIDIA GROUP</a:t>
            </a:r>
            <a:endParaRPr lang="en-US" sz="3200" dirty="0" smtClean="0">
              <a:solidFill>
                <a:srgbClr val="FF0000"/>
              </a:solidFill>
            </a:endParaRPr>
          </a:p>
          <a:p>
            <a:pPr marL="0" indent="0">
              <a:buNone/>
            </a:pPr>
            <a:r>
              <a:rPr lang="en-US" sz="3400" b="1" dirty="0" smtClean="0"/>
              <a:t>Constitution</a:t>
            </a:r>
            <a:r>
              <a:rPr lang="en-US" sz="3400" b="1" dirty="0"/>
              <a:t>:</a:t>
            </a:r>
            <a:r>
              <a:rPr lang="en-US" sz="3400" dirty="0"/>
              <a:t> </a:t>
            </a:r>
            <a:r>
              <a:rPr lang="en-US" sz="3400" dirty="0" err="1"/>
              <a:t>Haemorrhagic</a:t>
            </a:r>
            <a:r>
              <a:rPr lang="en-US" sz="3400" dirty="0"/>
              <a:t> constitution, skin shows purple or </a:t>
            </a:r>
            <a:r>
              <a:rPr lang="en-US" sz="3400" dirty="0" err="1"/>
              <a:t>mattled</a:t>
            </a:r>
            <a:r>
              <a:rPr lang="en-US" sz="3400" dirty="0"/>
              <a:t> appearance. They are very much restless people. Face is sickly, pale, anxious, bloated, dark, red or bluish.</a:t>
            </a:r>
            <a:br>
              <a:rPr lang="en-US" sz="3400" dirty="0"/>
            </a:br>
            <a:r>
              <a:rPr lang="en-US" sz="3400" b="1" dirty="0" err="1"/>
              <a:t>Miasm</a:t>
            </a:r>
            <a:r>
              <a:rPr lang="en-US" sz="3400" b="1" dirty="0"/>
              <a:t>:</a:t>
            </a:r>
            <a:r>
              <a:rPr lang="en-US" sz="3400" dirty="0"/>
              <a:t> Syphilitic &amp; Tubercular background</a:t>
            </a:r>
            <a:br>
              <a:rPr lang="en-US" sz="3400" dirty="0"/>
            </a:br>
            <a:r>
              <a:rPr lang="en-US" sz="3400" b="1" dirty="0"/>
              <a:t>Temperament:</a:t>
            </a:r>
            <a:r>
              <a:rPr lang="en-US" sz="3400" dirty="0"/>
              <a:t> Melancholic</a:t>
            </a:r>
            <a:br>
              <a:rPr lang="en-US" sz="3400" dirty="0"/>
            </a:br>
            <a:r>
              <a:rPr lang="en-US" sz="3400" b="1" dirty="0"/>
              <a:t>Diathesis:</a:t>
            </a:r>
            <a:r>
              <a:rPr lang="en-US" sz="3400" dirty="0"/>
              <a:t> </a:t>
            </a:r>
            <a:r>
              <a:rPr lang="en-US" sz="3400" dirty="0" err="1"/>
              <a:t>Haemorrhagic</a:t>
            </a:r>
            <a:r>
              <a:rPr lang="en-US" sz="3400" dirty="0"/>
              <a:t/>
            </a:r>
            <a:br>
              <a:rPr lang="en-US" sz="3400" dirty="0"/>
            </a:br>
            <a:r>
              <a:rPr lang="en-US" sz="3400" b="1" dirty="0"/>
              <a:t>Thermal relation:</a:t>
            </a:r>
            <a:r>
              <a:rPr lang="en-US" sz="3400" dirty="0"/>
              <a:t> All ophidians are Hot patients (except </a:t>
            </a:r>
            <a:r>
              <a:rPr lang="en-US" sz="3400" dirty="0" err="1"/>
              <a:t>Elaps</a:t>
            </a:r>
            <a:r>
              <a:rPr lang="en-US" sz="3400" dirty="0"/>
              <a:t> &amp; </a:t>
            </a:r>
            <a:r>
              <a:rPr lang="en-US" sz="3400" dirty="0" err="1"/>
              <a:t>Naja</a:t>
            </a:r>
            <a:r>
              <a:rPr lang="en-US" sz="3400" dirty="0"/>
              <a:t> which are chilly)</a:t>
            </a:r>
            <a:br>
              <a:rPr lang="en-US" sz="3400" dirty="0"/>
            </a:br>
            <a:endParaRPr lang="en-US" sz="3400" dirty="0"/>
          </a:p>
        </p:txBody>
      </p:sp>
    </p:spTree>
    <p:extLst>
      <p:ext uri="{BB962C8B-B14F-4D97-AF65-F5344CB8AC3E}">
        <p14:creationId xmlns:p14="http://schemas.microsoft.com/office/powerpoint/2010/main" xmlns="" val="1528613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458200" cy="6019800"/>
          </a:xfrm>
        </p:spPr>
        <p:txBody>
          <a:bodyPr>
            <a:noAutofit/>
          </a:bodyPr>
          <a:lstStyle/>
          <a:p>
            <a:pPr marL="0" indent="0">
              <a:buNone/>
            </a:pPr>
            <a:r>
              <a:rPr lang="en-US" sz="3200" b="1" dirty="0"/>
              <a:t>Ailments from:</a:t>
            </a:r>
            <a:r>
              <a:rPr lang="en-US" sz="3200" dirty="0"/>
              <a:t> Fright, jealousy, alcoholism, Onanism, loss of vital fluids, suppressed menses, physical trauma. Bad effects of poisons, long lasting grief, disappointed love, vexation, summer and spring.</a:t>
            </a:r>
            <a:br>
              <a:rPr lang="en-US" sz="3200" dirty="0"/>
            </a:br>
            <a:r>
              <a:rPr lang="en-US" sz="3200" b="1" dirty="0"/>
              <a:t>Sphere of action:</a:t>
            </a:r>
            <a:r>
              <a:rPr lang="en-US" sz="3200" dirty="0"/>
              <a:t> Nerves esp. </a:t>
            </a:r>
            <a:r>
              <a:rPr lang="en-US" sz="3200" dirty="0" err="1"/>
              <a:t>pneumogastric</a:t>
            </a:r>
            <a:r>
              <a:rPr lang="en-US" sz="3200" dirty="0"/>
              <a:t> and spinal accessory, cellular tissues, skin, circulation, CVS, brain, liver, glands, throat, muscles, </a:t>
            </a:r>
            <a:r>
              <a:rPr lang="en-US" sz="3200" dirty="0" err="1" smtClean="0"/>
              <a:t>etc</a:t>
            </a:r>
            <a:endParaRPr lang="en-US" sz="3200" dirty="0"/>
          </a:p>
        </p:txBody>
      </p:sp>
    </p:spTree>
    <p:extLst>
      <p:ext uri="{BB962C8B-B14F-4D97-AF65-F5344CB8AC3E}">
        <p14:creationId xmlns:p14="http://schemas.microsoft.com/office/powerpoint/2010/main" xmlns="" val="867809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714999"/>
          </a:xfrm>
        </p:spPr>
        <p:txBody>
          <a:bodyPr>
            <a:normAutofit fontScale="92500"/>
          </a:bodyPr>
          <a:lstStyle/>
          <a:p>
            <a:pPr marL="0" indent="0">
              <a:buNone/>
            </a:pPr>
            <a:r>
              <a:rPr lang="en-IN" sz="3400" b="1" dirty="0">
                <a:solidFill>
                  <a:srgbClr val="FF0000"/>
                </a:solidFill>
              </a:rPr>
              <a:t>PATHO-PHYSIOLOGICAL ACTION</a:t>
            </a:r>
            <a:br>
              <a:rPr lang="en-IN" sz="3400" b="1" dirty="0">
                <a:solidFill>
                  <a:srgbClr val="FF0000"/>
                </a:solidFill>
              </a:rPr>
            </a:br>
            <a:endParaRPr lang="en-IN" sz="3400" b="1" dirty="0" smtClean="0">
              <a:solidFill>
                <a:srgbClr val="FF0000"/>
              </a:solidFill>
            </a:endParaRPr>
          </a:p>
          <a:p>
            <a:pPr marL="0" indent="0">
              <a:buNone/>
            </a:pPr>
            <a:r>
              <a:rPr lang="en-IN" sz="3500" b="1" dirty="0" smtClean="0"/>
              <a:t>Neurotoxic </a:t>
            </a:r>
            <a:r>
              <a:rPr lang="en-IN" sz="3500" b="1" dirty="0"/>
              <a:t>venom - </a:t>
            </a:r>
            <a:r>
              <a:rPr lang="en-IN" sz="3500" dirty="0"/>
              <a:t>Muscular weakness and paralysis It acts primarily on the motor nerves.</a:t>
            </a:r>
            <a:br>
              <a:rPr lang="en-IN" sz="3500" dirty="0"/>
            </a:br>
            <a:r>
              <a:rPr lang="en-US" sz="3500" b="1" dirty="0" err="1" smtClean="0"/>
              <a:t>Vasculotoxic</a:t>
            </a:r>
            <a:r>
              <a:rPr lang="en-US" sz="3500" b="1" dirty="0" smtClean="0"/>
              <a:t> </a:t>
            </a:r>
            <a:r>
              <a:rPr lang="en-US" sz="3500" b="1" dirty="0"/>
              <a:t>venom</a:t>
            </a:r>
            <a:r>
              <a:rPr lang="en-US" sz="3500" dirty="0"/>
              <a:t> - Enzymatic destruction of cell walls and coagulation disorders. </a:t>
            </a:r>
            <a:br>
              <a:rPr lang="en-US" sz="3500" dirty="0"/>
            </a:br>
            <a:r>
              <a:rPr lang="en-US" sz="3500" b="1" dirty="0" err="1"/>
              <a:t>Myotoxic</a:t>
            </a:r>
            <a:r>
              <a:rPr lang="en-US" sz="3500" b="1" dirty="0"/>
              <a:t> venom</a:t>
            </a:r>
            <a:r>
              <a:rPr lang="en-US" sz="3500" dirty="0"/>
              <a:t> - Generalized muscle pains followed by </a:t>
            </a:r>
            <a:r>
              <a:rPr lang="en-US" sz="3500" dirty="0" err="1"/>
              <a:t>myoglobinuria</a:t>
            </a:r>
            <a:r>
              <a:rPr lang="en-US" sz="3500" dirty="0"/>
              <a:t>. </a:t>
            </a:r>
            <a:br>
              <a:rPr lang="en-US" sz="3500" dirty="0"/>
            </a:br>
            <a:r>
              <a:rPr lang="en-US" sz="3500" b="1" dirty="0" err="1"/>
              <a:t>Haemolytic</a:t>
            </a:r>
            <a:r>
              <a:rPr lang="en-US" sz="3500" b="1" dirty="0"/>
              <a:t> venom</a:t>
            </a:r>
            <a:r>
              <a:rPr lang="en-US" sz="3500" dirty="0"/>
              <a:t> - Break down of the RBC‘s separating plasma and </a:t>
            </a:r>
            <a:r>
              <a:rPr lang="en-US" sz="3500" dirty="0" err="1"/>
              <a:t>haemoglobin</a:t>
            </a:r>
            <a:endParaRPr lang="en-US" sz="3500" dirty="0"/>
          </a:p>
          <a:p>
            <a:r>
              <a:rPr lang="en-US" dirty="0"/>
              <a:t/>
            </a:r>
            <a:br>
              <a:rPr lang="en-US" dirty="0"/>
            </a:br>
            <a:endParaRPr lang="en-US" dirty="0"/>
          </a:p>
        </p:txBody>
      </p:sp>
    </p:spTree>
    <p:extLst>
      <p:ext uri="{BB962C8B-B14F-4D97-AF65-F5344CB8AC3E}">
        <p14:creationId xmlns:p14="http://schemas.microsoft.com/office/powerpoint/2010/main" xmlns="" val="361336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324600"/>
          </a:xfrm>
        </p:spPr>
        <p:txBody>
          <a:bodyPr>
            <a:normAutofit fontScale="92500" lnSpcReduction="10000"/>
          </a:bodyPr>
          <a:lstStyle/>
          <a:p>
            <a:pPr marL="0" indent="0">
              <a:buNone/>
            </a:pPr>
            <a:r>
              <a:rPr lang="en-US" sz="3400" b="1" dirty="0" smtClean="0">
                <a:solidFill>
                  <a:srgbClr val="FF0000"/>
                </a:solidFill>
              </a:rPr>
              <a:t>CHARACTERISTIC MENTAL SYMPTOMS</a:t>
            </a:r>
            <a:endParaRPr lang="en-US" sz="3400" dirty="0" smtClean="0">
              <a:solidFill>
                <a:srgbClr val="FF0000"/>
              </a:solidFill>
            </a:endParaRPr>
          </a:p>
          <a:p>
            <a:pPr marL="0" indent="0">
              <a:buNone/>
            </a:pPr>
            <a:r>
              <a:rPr lang="en-US" sz="3400" b="1" dirty="0" smtClean="0"/>
              <a:t>Anxiety</a:t>
            </a:r>
            <a:r>
              <a:rPr lang="en-US" sz="3400" b="1" dirty="0"/>
              <a:t>,</a:t>
            </a:r>
            <a:r>
              <a:rPr lang="en-US" sz="3400" dirty="0"/>
              <a:t> mental excitement and fear. Hallucinations are regularly seen.</a:t>
            </a:r>
          </a:p>
          <a:p>
            <a:pPr marL="0" indent="0">
              <a:buNone/>
            </a:pPr>
            <a:r>
              <a:rPr lang="en-US" sz="3400" b="1" dirty="0"/>
              <a:t>Loquacity,</a:t>
            </a:r>
            <a:r>
              <a:rPr lang="en-US" sz="3400" dirty="0"/>
              <a:t> compelled to talk continuously, jump from one topic to the other without any connection.</a:t>
            </a:r>
          </a:p>
          <a:p>
            <a:pPr marL="0" indent="0">
              <a:buNone/>
            </a:pPr>
            <a:r>
              <a:rPr lang="en-US" sz="3400" b="1" dirty="0"/>
              <a:t>Suspicious</a:t>
            </a:r>
            <a:r>
              <a:rPr lang="en-US" sz="3400" dirty="0"/>
              <a:t>, fear of being poisoned, refuse the medicines offered, </a:t>
            </a:r>
            <a:r>
              <a:rPr lang="en-US" sz="3400" dirty="0" smtClean="0"/>
              <a:t>suspicious </a:t>
            </a:r>
            <a:r>
              <a:rPr lang="en-US" sz="3400" dirty="0"/>
              <a:t>because of survival instincts.</a:t>
            </a:r>
          </a:p>
          <a:p>
            <a:pPr marL="0" indent="0">
              <a:buNone/>
            </a:pPr>
            <a:r>
              <a:rPr lang="en-US" sz="3400" b="1" dirty="0"/>
              <a:t>Fear,</a:t>
            </a:r>
            <a:r>
              <a:rPr lang="en-US" sz="3400" dirty="0"/>
              <a:t> of disease and death.</a:t>
            </a:r>
          </a:p>
          <a:p>
            <a:pPr marL="0" indent="0">
              <a:buNone/>
            </a:pPr>
            <a:r>
              <a:rPr lang="en-US" sz="3400" b="1" dirty="0"/>
              <a:t>Religious </a:t>
            </a:r>
            <a:r>
              <a:rPr lang="en-US" sz="3400" b="1" dirty="0" smtClean="0"/>
              <a:t>Insanity,</a:t>
            </a:r>
            <a:r>
              <a:rPr lang="en-US" sz="3400" dirty="0"/>
              <a:t> religious melancholy and clairvoyance.</a:t>
            </a:r>
          </a:p>
          <a:p>
            <a:pPr marL="0" indent="0">
              <a:buNone/>
            </a:pPr>
            <a:r>
              <a:rPr lang="en-US" sz="3400" b="1" dirty="0"/>
              <a:t>Delirium,</a:t>
            </a:r>
            <a:r>
              <a:rPr lang="en-US" sz="3400" dirty="0"/>
              <a:t> muttering like when drunk.</a:t>
            </a:r>
          </a:p>
          <a:p>
            <a:pPr marL="0" indent="0">
              <a:buNone/>
            </a:pPr>
            <a:r>
              <a:rPr lang="en-US" sz="3400" b="1" dirty="0"/>
              <a:t>Fastidious,</a:t>
            </a:r>
            <a:r>
              <a:rPr lang="en-US" sz="3400" dirty="0"/>
              <a:t> hurried tendency</a:t>
            </a:r>
          </a:p>
          <a:p>
            <a:endParaRPr lang="en-US" dirty="0"/>
          </a:p>
        </p:txBody>
      </p:sp>
    </p:spTree>
    <p:extLst>
      <p:ext uri="{BB962C8B-B14F-4D97-AF65-F5344CB8AC3E}">
        <p14:creationId xmlns:p14="http://schemas.microsoft.com/office/powerpoint/2010/main" xmlns="" val="3567124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marL="0" indent="0">
              <a:buNone/>
            </a:pPr>
            <a:r>
              <a:rPr lang="en-US" sz="3200" b="1" dirty="0"/>
              <a:t>Irritable &amp; Quarrelsome</a:t>
            </a:r>
            <a:endParaRPr lang="en-US" sz="3200" dirty="0"/>
          </a:p>
          <a:p>
            <a:pPr marL="0" indent="0">
              <a:buNone/>
            </a:pPr>
            <a:r>
              <a:rPr lang="en-US" sz="3200" b="1" dirty="0" smtClean="0"/>
              <a:t>Competitiveness </a:t>
            </a:r>
            <a:r>
              <a:rPr lang="en-US" sz="3200" b="1" dirty="0"/>
              <a:t>&amp; attractiveness</a:t>
            </a:r>
            <a:endParaRPr lang="en-US" sz="3200" dirty="0"/>
          </a:p>
          <a:p>
            <a:pPr marL="0" indent="0">
              <a:buNone/>
            </a:pPr>
            <a:r>
              <a:rPr lang="en-US" sz="3200" b="1" dirty="0"/>
              <a:t>Double standards,</a:t>
            </a:r>
            <a:r>
              <a:rPr lang="en-US" sz="3200" dirty="0"/>
              <a:t> ophidians are known to have two sets of rules one for themselves and the other for others because of egotism and jealousy.</a:t>
            </a:r>
          </a:p>
          <a:p>
            <a:pPr marL="0" indent="0">
              <a:buNone/>
            </a:pPr>
            <a:r>
              <a:rPr lang="en-US" sz="3200" b="1" dirty="0"/>
              <a:t>Hallucinations,</a:t>
            </a:r>
            <a:r>
              <a:rPr lang="en-US" sz="3200" dirty="0"/>
              <a:t> delusions, insanity, delirium.</a:t>
            </a:r>
          </a:p>
          <a:p>
            <a:pPr marL="0" indent="0">
              <a:buNone/>
            </a:pPr>
            <a:r>
              <a:rPr lang="en-US" sz="3200" b="1" dirty="0"/>
              <a:t>Greedy,</a:t>
            </a:r>
            <a:r>
              <a:rPr lang="en-US" sz="3200" dirty="0"/>
              <a:t> jealous, quarrelsome, malicious, always playing dirty tricks.</a:t>
            </a:r>
          </a:p>
          <a:p>
            <a:pPr marL="0" indent="0">
              <a:buNone/>
            </a:pPr>
            <a:r>
              <a:rPr lang="en-US" sz="3200" dirty="0"/>
              <a:t>Active, Ophidians have an active memory and a very striking nature.</a:t>
            </a:r>
          </a:p>
          <a:p>
            <a:endParaRPr lang="en-US" dirty="0"/>
          </a:p>
        </p:txBody>
      </p:sp>
    </p:spTree>
    <p:extLst>
      <p:ext uri="{BB962C8B-B14F-4D97-AF65-F5344CB8AC3E}">
        <p14:creationId xmlns:p14="http://schemas.microsoft.com/office/powerpoint/2010/main" xmlns="" val="1312044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324600"/>
          </a:xfrm>
        </p:spPr>
        <p:txBody>
          <a:bodyPr>
            <a:noAutofit/>
          </a:bodyPr>
          <a:lstStyle/>
          <a:p>
            <a:pPr marL="0" indent="0">
              <a:buNone/>
            </a:pPr>
            <a:r>
              <a:rPr lang="en-US" sz="3200" b="1" dirty="0" smtClean="0">
                <a:solidFill>
                  <a:srgbClr val="FF0000"/>
                </a:solidFill>
              </a:rPr>
              <a:t>CHARACTERISTIC PHYSICAL SYMPTOMS</a:t>
            </a:r>
            <a:endParaRPr lang="en-US" sz="3200" dirty="0" smtClean="0">
              <a:solidFill>
                <a:srgbClr val="FF0000"/>
              </a:solidFill>
            </a:endParaRPr>
          </a:p>
          <a:p>
            <a:pPr marL="0" indent="0">
              <a:buNone/>
            </a:pPr>
            <a:r>
              <a:rPr lang="en-US" sz="3000" b="1" dirty="0" err="1" smtClean="0"/>
              <a:t>Haemorrhagic</a:t>
            </a:r>
            <a:r>
              <a:rPr lang="en-US" sz="3000" b="1" dirty="0" smtClean="0"/>
              <a:t> diathesis, </a:t>
            </a:r>
            <a:r>
              <a:rPr lang="en-US" sz="3000" dirty="0" smtClean="0"/>
              <a:t>dark red and oozes profusely from every orifice of the body.</a:t>
            </a:r>
          </a:p>
          <a:p>
            <a:pPr marL="0" indent="0">
              <a:buNone/>
            </a:pPr>
            <a:r>
              <a:rPr lang="en-US" sz="3000" b="1" dirty="0" smtClean="0"/>
              <a:t>Dark spots </a:t>
            </a:r>
            <a:r>
              <a:rPr lang="en-US" sz="3000" dirty="0" smtClean="0"/>
              <a:t>appear on the body and blood settles into </a:t>
            </a:r>
            <a:r>
              <a:rPr lang="en-US" sz="3000" dirty="0" err="1" smtClean="0"/>
              <a:t>ecchymoses</a:t>
            </a:r>
            <a:r>
              <a:rPr lang="en-US" sz="3000" dirty="0" smtClean="0"/>
              <a:t>. Thus a mottled, purple appearance.</a:t>
            </a:r>
          </a:p>
          <a:p>
            <a:pPr marL="0" indent="0">
              <a:buNone/>
            </a:pPr>
            <a:r>
              <a:rPr lang="en-US" sz="3000" b="1" dirty="0" smtClean="0"/>
              <a:t>All ophidians are left sided</a:t>
            </a:r>
            <a:r>
              <a:rPr lang="en-US" sz="3000" dirty="0" smtClean="0"/>
              <a:t> (except </a:t>
            </a:r>
            <a:r>
              <a:rPr lang="en-US" sz="3000" dirty="0" err="1" smtClean="0"/>
              <a:t>Crotalus</a:t>
            </a:r>
            <a:r>
              <a:rPr lang="en-US" sz="3000" dirty="0" smtClean="0"/>
              <a:t> &amp; </a:t>
            </a:r>
            <a:r>
              <a:rPr lang="en-US" sz="3000" dirty="0" err="1" smtClean="0"/>
              <a:t>Elaps</a:t>
            </a:r>
            <a:r>
              <a:rPr lang="en-US" sz="3000" dirty="0" smtClean="0"/>
              <a:t>)</a:t>
            </a:r>
          </a:p>
          <a:p>
            <a:pPr marL="0" indent="0">
              <a:buNone/>
            </a:pPr>
            <a:r>
              <a:rPr lang="en-US" sz="3000" b="1" dirty="0" smtClean="0"/>
              <a:t>Pains go from left to right</a:t>
            </a:r>
            <a:r>
              <a:rPr lang="en-US" sz="3000" dirty="0" smtClean="0"/>
              <a:t> (except </a:t>
            </a:r>
            <a:r>
              <a:rPr lang="en-US" sz="3000" dirty="0" err="1" smtClean="0"/>
              <a:t>Crotalus</a:t>
            </a:r>
            <a:r>
              <a:rPr lang="en-US" sz="3000" dirty="0" smtClean="0"/>
              <a:t> &amp; </a:t>
            </a:r>
            <a:r>
              <a:rPr lang="en-US" sz="3000" dirty="0" err="1" smtClean="0"/>
              <a:t>Elaps</a:t>
            </a:r>
            <a:r>
              <a:rPr lang="en-US" sz="3000" dirty="0" smtClean="0"/>
              <a:t>)</a:t>
            </a:r>
          </a:p>
          <a:p>
            <a:pPr marL="0" indent="0">
              <a:buNone/>
            </a:pPr>
            <a:r>
              <a:rPr lang="en-US" sz="3000" b="1" dirty="0" smtClean="0"/>
              <a:t>Gangrene,</a:t>
            </a:r>
            <a:r>
              <a:rPr lang="en-US" sz="3000" dirty="0" smtClean="0"/>
              <a:t> Decomposition of blood with death of tissue.</a:t>
            </a:r>
          </a:p>
          <a:p>
            <a:pPr marL="0" indent="0">
              <a:buNone/>
            </a:pPr>
            <a:r>
              <a:rPr lang="en-US" sz="3000" b="1" dirty="0" smtClean="0"/>
              <a:t>Ulcers bleed black blood,</a:t>
            </a:r>
            <a:r>
              <a:rPr lang="en-US" sz="3000" dirty="0" smtClean="0"/>
              <a:t> which soon coagulates and looks like charred straw.</a:t>
            </a:r>
          </a:p>
          <a:p>
            <a:endParaRPr lang="en-US" sz="3400" dirty="0"/>
          </a:p>
        </p:txBody>
      </p:sp>
    </p:spTree>
    <p:extLst>
      <p:ext uri="{BB962C8B-B14F-4D97-AF65-F5344CB8AC3E}">
        <p14:creationId xmlns:p14="http://schemas.microsoft.com/office/powerpoint/2010/main" xmlns="" val="3988356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6248400"/>
          </a:xfrm>
        </p:spPr>
        <p:txBody>
          <a:bodyPr>
            <a:normAutofit fontScale="92500" lnSpcReduction="20000"/>
          </a:bodyPr>
          <a:lstStyle/>
          <a:p>
            <a:pPr marL="0" indent="0">
              <a:buNone/>
            </a:pPr>
            <a:r>
              <a:rPr lang="en-US" sz="3200" b="1" dirty="0"/>
              <a:t>Congestive</a:t>
            </a:r>
            <a:r>
              <a:rPr lang="en-US" sz="3200" dirty="0"/>
              <a:t> pains are felt in the head. Gums bleed easily and blood is seen around the teeth.</a:t>
            </a:r>
          </a:p>
          <a:p>
            <a:pPr marL="0" indent="0">
              <a:buNone/>
            </a:pPr>
            <a:r>
              <a:rPr lang="en-US" sz="3200" b="1" dirty="0"/>
              <a:t>Hematuria</a:t>
            </a:r>
            <a:r>
              <a:rPr lang="en-US" sz="3200" dirty="0"/>
              <a:t> is very often seen.</a:t>
            </a:r>
          </a:p>
          <a:p>
            <a:pPr marL="0" indent="0">
              <a:buNone/>
            </a:pPr>
            <a:r>
              <a:rPr lang="en-US" sz="3200" b="1" dirty="0"/>
              <a:t>Septicemia,</a:t>
            </a:r>
            <a:r>
              <a:rPr lang="en-US" sz="3200" dirty="0"/>
              <a:t> Patient exhibits symptoms like that of septicemia.</a:t>
            </a:r>
          </a:p>
          <a:p>
            <a:pPr marL="0" indent="0">
              <a:buNone/>
            </a:pPr>
            <a:r>
              <a:rPr lang="en-US" sz="3200" b="1" dirty="0"/>
              <a:t>Hypersensitiveness, </a:t>
            </a:r>
            <a:r>
              <a:rPr lang="en-US" sz="3200" dirty="0"/>
              <a:t>especially of slight noise or touch, to motion to cover. The mere touch of a finger or hand is unbearable, cannot wear tight clothes and tight bandages around neck and waist.</a:t>
            </a:r>
          </a:p>
          <a:p>
            <a:pPr marL="0" indent="0">
              <a:buNone/>
            </a:pPr>
            <a:r>
              <a:rPr lang="en-US" sz="3200" b="1" dirty="0"/>
              <a:t>Debility and prostration</a:t>
            </a:r>
            <a:r>
              <a:rPr lang="en-US" sz="3200" dirty="0"/>
              <a:t> leads to collapse</a:t>
            </a:r>
          </a:p>
          <a:p>
            <a:pPr marL="0" indent="0">
              <a:buNone/>
            </a:pPr>
            <a:r>
              <a:rPr lang="en-US" sz="3200" b="1" dirty="0"/>
              <a:t>Inflammation of cellular tissue,</a:t>
            </a:r>
            <a:r>
              <a:rPr lang="en-US" sz="3200" dirty="0"/>
              <a:t> effusion of inner organs and septicemia</a:t>
            </a:r>
          </a:p>
          <a:p>
            <a:pPr marL="0" indent="0">
              <a:buNone/>
            </a:pPr>
            <a:r>
              <a:rPr lang="en-US" sz="3200" b="1" dirty="0"/>
              <a:t>Paralysis,</a:t>
            </a:r>
            <a:r>
              <a:rPr lang="en-US" sz="3200" dirty="0"/>
              <a:t> There is torpidity, numbness, twitching and fornications.</a:t>
            </a:r>
          </a:p>
          <a:p>
            <a:endParaRPr lang="en-US" dirty="0"/>
          </a:p>
        </p:txBody>
      </p:sp>
    </p:spTree>
    <p:extLst>
      <p:ext uri="{BB962C8B-B14F-4D97-AF65-F5344CB8AC3E}">
        <p14:creationId xmlns:p14="http://schemas.microsoft.com/office/powerpoint/2010/main" xmlns="" val="767097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534400" cy="6324600"/>
          </a:xfrm>
        </p:spPr>
        <p:txBody>
          <a:bodyPr>
            <a:normAutofit/>
          </a:bodyPr>
          <a:lstStyle/>
          <a:p>
            <a:pPr marL="0" indent="0">
              <a:buNone/>
            </a:pPr>
            <a:r>
              <a:rPr lang="en-US" sz="3200" b="1" dirty="0"/>
              <a:t>Constrictiveness,</a:t>
            </a:r>
            <a:r>
              <a:rPr lang="en-US" sz="3200" dirty="0"/>
              <a:t> the ophidians have constrictiveness or choking sensation due to the irritation of </a:t>
            </a:r>
            <a:r>
              <a:rPr lang="en-US" sz="3200" dirty="0" err="1"/>
              <a:t>pneumogastric</a:t>
            </a:r>
            <a:r>
              <a:rPr lang="en-US" sz="3200" dirty="0"/>
              <a:t>.</a:t>
            </a:r>
          </a:p>
          <a:p>
            <a:pPr marL="0" indent="0">
              <a:buNone/>
            </a:pPr>
            <a:r>
              <a:rPr lang="en-US" sz="3200" b="1" dirty="0"/>
              <a:t>Dryness of the skin,</a:t>
            </a:r>
            <a:r>
              <a:rPr lang="en-US" sz="3200" dirty="0"/>
              <a:t> inability to sweat.</a:t>
            </a:r>
          </a:p>
          <a:p>
            <a:pPr marL="0" indent="0">
              <a:buNone/>
            </a:pPr>
            <a:r>
              <a:rPr lang="en-US" sz="3200" b="1" dirty="0"/>
              <a:t>Discharges,</a:t>
            </a:r>
            <a:r>
              <a:rPr lang="en-US" sz="3200" dirty="0"/>
              <a:t> The discharges of ophidians are very offensive, profuse, bloody and dark. Suppression of these discharges gives rise to the complaints.</a:t>
            </a:r>
          </a:p>
          <a:p>
            <a:pPr marL="0" indent="0">
              <a:buNone/>
            </a:pPr>
            <a:r>
              <a:rPr lang="en-US" sz="3200" b="1" dirty="0"/>
              <a:t>Periodicity</a:t>
            </a:r>
            <a:r>
              <a:rPr lang="en-US" sz="3200" dirty="0"/>
              <a:t> of complaints seen during spring, before and after menses.</a:t>
            </a:r>
          </a:p>
          <a:p>
            <a:pPr marL="0" indent="0">
              <a:buNone/>
            </a:pPr>
            <a:r>
              <a:rPr lang="en-US" sz="3200" b="1" dirty="0"/>
              <a:t>Craving</a:t>
            </a:r>
            <a:r>
              <a:rPr lang="en-US" sz="3200" dirty="0"/>
              <a:t> - alcoholic drinks, cold drinks and oysters.</a:t>
            </a:r>
          </a:p>
          <a:p>
            <a:endParaRPr lang="en-US" dirty="0"/>
          </a:p>
        </p:txBody>
      </p:sp>
    </p:spTree>
    <p:extLst>
      <p:ext uri="{BB962C8B-B14F-4D97-AF65-F5344CB8AC3E}">
        <p14:creationId xmlns:p14="http://schemas.microsoft.com/office/powerpoint/2010/main" xmlns="" val="1937150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a:bodyPr>
          <a:lstStyle/>
          <a:p>
            <a:pPr marL="0" indent="0">
              <a:buNone/>
            </a:pPr>
            <a:r>
              <a:rPr lang="en-US" sz="3200" dirty="0">
                <a:latin typeface="Times New Roman" pitchFamily="18" charset="0"/>
                <a:cs typeface="Times New Roman" pitchFamily="18" charset="0"/>
              </a:rPr>
              <a:t>There are more than </a:t>
            </a:r>
            <a:r>
              <a:rPr lang="en-US" sz="3200" dirty="0">
                <a:solidFill>
                  <a:srgbClr val="FF0000"/>
                </a:solidFill>
                <a:latin typeface="Times New Roman" pitchFamily="18" charset="0"/>
                <a:cs typeface="Times New Roman" pitchFamily="18" charset="0"/>
              </a:rPr>
              <a:t>2,600 species </a:t>
            </a:r>
            <a:r>
              <a:rPr lang="en-US" sz="3200" dirty="0">
                <a:latin typeface="Times New Roman" pitchFamily="18" charset="0"/>
                <a:cs typeface="Times New Roman" pitchFamily="18" charset="0"/>
              </a:rPr>
              <a:t>of snakes in the world, of these about </a:t>
            </a:r>
            <a:r>
              <a:rPr lang="en-US" sz="3200" dirty="0">
                <a:solidFill>
                  <a:srgbClr val="FF0000"/>
                </a:solidFill>
                <a:latin typeface="Times New Roman" pitchFamily="18" charset="0"/>
                <a:cs typeface="Times New Roman" pitchFamily="18" charset="0"/>
              </a:rPr>
              <a:t>216 species </a:t>
            </a:r>
            <a:r>
              <a:rPr lang="en-US" sz="3200" dirty="0">
                <a:latin typeface="Times New Roman" pitchFamily="18" charset="0"/>
                <a:cs typeface="Times New Roman" pitchFamily="18" charset="0"/>
              </a:rPr>
              <a:t>are found in India of which </a:t>
            </a:r>
            <a:r>
              <a:rPr lang="en-US" sz="3200" dirty="0">
                <a:solidFill>
                  <a:srgbClr val="FF0000"/>
                </a:solidFill>
                <a:latin typeface="Times New Roman" pitchFamily="18" charset="0"/>
                <a:cs typeface="Times New Roman" pitchFamily="18" charset="0"/>
              </a:rPr>
              <a:t>52 </a:t>
            </a:r>
            <a:r>
              <a:rPr lang="en-US" sz="3200" dirty="0">
                <a:latin typeface="Times New Roman" pitchFamily="18" charset="0"/>
                <a:cs typeface="Times New Roman" pitchFamily="18" charset="0"/>
              </a:rPr>
              <a:t>are poisonous. The snakes are world wide distributed. Majority of snakes inhabit the </a:t>
            </a:r>
            <a:r>
              <a:rPr lang="en-US" sz="3200" dirty="0">
                <a:solidFill>
                  <a:srgbClr val="FF0000"/>
                </a:solidFill>
                <a:latin typeface="Times New Roman" pitchFamily="18" charset="0"/>
                <a:cs typeface="Times New Roman" pitchFamily="18" charset="0"/>
              </a:rPr>
              <a:t>warm parts </a:t>
            </a:r>
            <a:r>
              <a:rPr lang="en-US" sz="3200" dirty="0">
                <a:latin typeface="Times New Roman" pitchFamily="18" charset="0"/>
                <a:cs typeface="Times New Roman" pitchFamily="18" charset="0"/>
              </a:rPr>
              <a:t>of the world. Most of the snakes are non-poisonous and harmless, only few are poisonous. The poisonous snakes cause a major medical problem in the tropical countries like Africa, India, Brazil, Burma, Sri Lanka Pakistan and in Australia.</a:t>
            </a:r>
          </a:p>
        </p:txBody>
      </p:sp>
    </p:spTree>
    <p:extLst>
      <p:ext uri="{BB962C8B-B14F-4D97-AF65-F5344CB8AC3E}">
        <p14:creationId xmlns:p14="http://schemas.microsoft.com/office/powerpoint/2010/main" xmlns="" val="2547285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467600" cy="5714999"/>
          </a:xfrm>
        </p:spPr>
        <p:txBody>
          <a:bodyPr>
            <a:normAutofit/>
          </a:bodyPr>
          <a:lstStyle/>
          <a:p>
            <a:pPr marL="0" indent="0">
              <a:buNone/>
            </a:pPr>
            <a:r>
              <a:rPr lang="en-US" sz="3600" b="1" dirty="0"/>
              <a:t>General Modalities</a:t>
            </a:r>
            <a:endParaRPr lang="en-US" sz="3600" dirty="0"/>
          </a:p>
          <a:p>
            <a:r>
              <a:rPr lang="en-US" sz="3600" b="1" dirty="0"/>
              <a:t>AGGRAVATION: </a:t>
            </a:r>
            <a:r>
              <a:rPr lang="en-US" sz="3600" dirty="0"/>
              <a:t>Morning, asleep, noise, jar, suppression of discharges, summer, touch, night.</a:t>
            </a:r>
            <a:br>
              <a:rPr lang="en-US" sz="3600" dirty="0"/>
            </a:br>
            <a:r>
              <a:rPr lang="en-US" sz="3600" b="1" dirty="0"/>
              <a:t>AMELIORATION: </a:t>
            </a:r>
            <a:r>
              <a:rPr lang="en-US" sz="3600" dirty="0"/>
              <a:t>When awake, cold, appearance of discharges.</a:t>
            </a:r>
          </a:p>
          <a:p>
            <a:endParaRPr lang="en-US" sz="3600" dirty="0"/>
          </a:p>
        </p:txBody>
      </p:sp>
    </p:spTree>
    <p:extLst>
      <p:ext uri="{BB962C8B-B14F-4D97-AF65-F5344CB8AC3E}">
        <p14:creationId xmlns:p14="http://schemas.microsoft.com/office/powerpoint/2010/main" xmlns="" val="3169456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26885289"/>
              </p:ext>
            </p:extLst>
          </p:nvPr>
        </p:nvGraphicFramePr>
        <p:xfrm>
          <a:off x="381000" y="228600"/>
          <a:ext cx="8305800" cy="6400800"/>
        </p:xfrm>
        <a:graphic>
          <a:graphicData uri="http://schemas.openxmlformats.org/drawingml/2006/table">
            <a:tbl>
              <a:tblPr/>
              <a:tblGrid>
                <a:gridCol w="8305800"/>
              </a:tblGrid>
              <a:tr h="5970896">
                <a:tc>
                  <a:txBody>
                    <a:bodyPr/>
                    <a:lstStyle/>
                    <a:p>
                      <a:pPr indent="0" algn="just"/>
                      <a:r>
                        <a:rPr lang="en-US" sz="3200" b="1" dirty="0">
                          <a:solidFill>
                            <a:srgbClr val="000000"/>
                          </a:solidFill>
                          <a:effectLst/>
                          <a:latin typeface="+mn-lt"/>
                        </a:rPr>
                        <a:t>Clinical Conditions</a:t>
                      </a:r>
                      <a:endParaRPr lang="en-US" sz="3200" dirty="0">
                        <a:solidFill>
                          <a:srgbClr val="000000"/>
                        </a:solidFill>
                        <a:effectLst/>
                        <a:latin typeface="+mn-lt"/>
                      </a:endParaRPr>
                    </a:p>
                    <a:p>
                      <a:pPr indent="0" algn="just"/>
                      <a:r>
                        <a:rPr lang="en-US" sz="3200" dirty="0">
                          <a:solidFill>
                            <a:srgbClr val="000000"/>
                          </a:solidFill>
                          <a:effectLst/>
                          <a:latin typeface="+mn-lt"/>
                        </a:rPr>
                        <a:t>Angina, Asthma, Alcoholism, Boils, Carbuncles, Cardiac Asthma, </a:t>
                      </a:r>
                      <a:r>
                        <a:rPr lang="en-US" sz="3200" dirty="0" err="1">
                          <a:solidFill>
                            <a:srgbClr val="000000"/>
                          </a:solidFill>
                          <a:effectLst/>
                          <a:latin typeface="+mn-lt"/>
                        </a:rPr>
                        <a:t>Ciliary</a:t>
                      </a:r>
                      <a:r>
                        <a:rPr lang="en-US" sz="3200" dirty="0">
                          <a:solidFill>
                            <a:srgbClr val="000000"/>
                          </a:solidFill>
                          <a:effectLst/>
                          <a:latin typeface="+mn-lt"/>
                        </a:rPr>
                        <a:t> Neuralgia, Cough, Diphtheria, Endocarditis, Gangrene, </a:t>
                      </a:r>
                      <a:r>
                        <a:rPr lang="en-US" sz="3200" dirty="0" err="1">
                          <a:solidFill>
                            <a:srgbClr val="000000"/>
                          </a:solidFill>
                          <a:effectLst/>
                          <a:latin typeface="+mn-lt"/>
                        </a:rPr>
                        <a:t>Haemorrhage</a:t>
                      </a:r>
                      <a:r>
                        <a:rPr lang="en-US" sz="3200" dirty="0">
                          <a:solidFill>
                            <a:srgbClr val="000000"/>
                          </a:solidFill>
                          <a:effectLst/>
                          <a:latin typeface="+mn-lt"/>
                        </a:rPr>
                        <a:t>, </a:t>
                      </a:r>
                      <a:r>
                        <a:rPr lang="en-US" sz="3200" dirty="0" err="1">
                          <a:solidFill>
                            <a:srgbClr val="000000"/>
                          </a:solidFill>
                          <a:effectLst/>
                          <a:latin typeface="+mn-lt"/>
                        </a:rPr>
                        <a:t>Haemorrhoids</a:t>
                      </a:r>
                      <a:r>
                        <a:rPr lang="en-US" sz="3200" dirty="0">
                          <a:solidFill>
                            <a:srgbClr val="000000"/>
                          </a:solidFill>
                          <a:effectLst/>
                          <a:latin typeface="+mn-lt"/>
                        </a:rPr>
                        <a:t>, Heart Hypertrophy And </a:t>
                      </a:r>
                      <a:r>
                        <a:rPr lang="en-US" sz="3200" dirty="0" err="1">
                          <a:solidFill>
                            <a:srgbClr val="000000"/>
                          </a:solidFill>
                          <a:effectLst/>
                          <a:latin typeface="+mn-lt"/>
                        </a:rPr>
                        <a:t>Valvular</a:t>
                      </a:r>
                      <a:r>
                        <a:rPr lang="en-US" sz="3200" dirty="0">
                          <a:solidFill>
                            <a:srgbClr val="000000"/>
                          </a:solidFill>
                          <a:effectLst/>
                          <a:latin typeface="+mn-lt"/>
                        </a:rPr>
                        <a:t> Affections, Jaundice, Laryngitis, Lockjaw, paralysis, Puerperal Fever, </a:t>
                      </a:r>
                      <a:r>
                        <a:rPr lang="en-US" sz="3200" dirty="0" err="1">
                          <a:solidFill>
                            <a:srgbClr val="000000"/>
                          </a:solidFill>
                          <a:effectLst/>
                          <a:latin typeface="+mn-lt"/>
                        </a:rPr>
                        <a:t>Phlegmasia</a:t>
                      </a:r>
                      <a:r>
                        <a:rPr lang="en-US" sz="3200" dirty="0">
                          <a:solidFill>
                            <a:srgbClr val="000000"/>
                          </a:solidFill>
                          <a:effectLst/>
                          <a:latin typeface="+mn-lt"/>
                        </a:rPr>
                        <a:t> Alba </a:t>
                      </a:r>
                      <a:r>
                        <a:rPr lang="en-US" sz="3200" dirty="0" err="1">
                          <a:solidFill>
                            <a:srgbClr val="000000"/>
                          </a:solidFill>
                          <a:effectLst/>
                          <a:latin typeface="+mn-lt"/>
                        </a:rPr>
                        <a:t>Dolens</a:t>
                      </a:r>
                      <a:r>
                        <a:rPr lang="en-US" sz="3200" dirty="0">
                          <a:solidFill>
                            <a:srgbClr val="000000"/>
                          </a:solidFill>
                          <a:effectLst/>
                          <a:latin typeface="+mn-lt"/>
                        </a:rPr>
                        <a:t>, Polyneuritis, </a:t>
                      </a:r>
                      <a:r>
                        <a:rPr lang="en-US" sz="3200" dirty="0" err="1">
                          <a:solidFill>
                            <a:srgbClr val="000000"/>
                          </a:solidFill>
                          <a:effectLst/>
                          <a:latin typeface="+mn-lt"/>
                        </a:rPr>
                        <a:t>Purpura</a:t>
                      </a:r>
                      <a:r>
                        <a:rPr lang="en-US" sz="3200" dirty="0">
                          <a:solidFill>
                            <a:srgbClr val="000000"/>
                          </a:solidFill>
                          <a:effectLst/>
                          <a:latin typeface="+mn-lt"/>
                        </a:rPr>
                        <a:t>, Quinsy, Skin Affections, Ulcers, Varicose Veins, Vertigo.</a:t>
                      </a:r>
                    </a:p>
                  </a:txBody>
                  <a:tcPr marL="0" marR="0" marT="0" marB="0" anchor="ctr">
                    <a:lnL>
                      <a:noFill/>
                    </a:lnL>
                    <a:lnR>
                      <a:noFill/>
                    </a:lnR>
                    <a:lnT>
                      <a:noFill/>
                    </a:lnT>
                    <a:lnB>
                      <a:noFill/>
                    </a:lnB>
                  </a:tcPr>
                </a:tc>
              </a:tr>
              <a:tr h="429904">
                <a:tc>
                  <a:txBody>
                    <a:bodyPr/>
                    <a:lstStyle/>
                    <a:p>
                      <a:pPr algn="ctr"/>
                      <a:endParaRPr lang="en-US" dirty="0"/>
                    </a:p>
                  </a:txBody>
                  <a:tcPr marL="0" marR="0" marT="0" marB="0" anchor="ctr">
                    <a:lnL>
                      <a:noFill/>
                    </a:lnL>
                    <a:lnR>
                      <a:noFill/>
                    </a:lnR>
                    <a:lnT>
                      <a:noFill/>
                    </a:lnT>
                    <a:lnB>
                      <a:noFill/>
                    </a:lnB>
                  </a:tcPr>
                </a:tc>
              </a:tr>
            </a:tbl>
          </a:graphicData>
        </a:graphic>
      </p:graphicFrame>
      <p:sp>
        <p:nvSpPr>
          <p:cNvPr id="5" name="Rectangle 1"/>
          <p:cNvSpPr>
            <a:spLocks noChangeArrowheads="1"/>
          </p:cNvSpPr>
          <p:nvPr/>
        </p:nvSpPr>
        <p:spPr bwMode="auto">
          <a:xfrm>
            <a:off x="457200" y="18208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3559501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324600"/>
          </a:xfrm>
        </p:spPr>
        <p:txBody>
          <a:bodyPr>
            <a:normAutofit fontScale="92500" lnSpcReduction="20000"/>
          </a:bodyPr>
          <a:lstStyle/>
          <a:p>
            <a:pPr marL="0" indent="0">
              <a:buNone/>
            </a:pPr>
            <a:r>
              <a:rPr lang="en-US" sz="3400" dirty="0" smtClean="0">
                <a:solidFill>
                  <a:srgbClr val="FF0000"/>
                </a:solidFill>
              </a:rPr>
              <a:t>EFFECT OR CLINICAL FEATURES OF SNAKE BITE:-</a:t>
            </a:r>
          </a:p>
          <a:p>
            <a:pPr marL="0" indent="0">
              <a:buNone/>
            </a:pPr>
            <a:r>
              <a:rPr lang="en-US" sz="3400" dirty="0" smtClean="0">
                <a:solidFill>
                  <a:srgbClr val="FF0000"/>
                </a:solidFill>
              </a:rPr>
              <a:t>IMMEDIATE RESPONSE-</a:t>
            </a:r>
          </a:p>
          <a:p>
            <a:pPr marL="0" indent="0">
              <a:buNone/>
            </a:pPr>
            <a:r>
              <a:rPr lang="en-US" sz="3400" dirty="0" smtClean="0"/>
              <a:t>	Seen </a:t>
            </a:r>
            <a:r>
              <a:rPr lang="en-US" sz="3400" dirty="0"/>
              <a:t>in all snake bites. There will be severe fright and mental agitation leading to tachycardia, sweating, hypotension and even vascular collapse.</a:t>
            </a:r>
          </a:p>
          <a:p>
            <a:pPr marL="0" indent="0">
              <a:buNone/>
            </a:pPr>
            <a:r>
              <a:rPr lang="en-US" sz="3400" dirty="0" smtClean="0">
                <a:solidFill>
                  <a:srgbClr val="FF0000"/>
                </a:solidFill>
              </a:rPr>
              <a:t>LOCAL REACTIONS:</a:t>
            </a:r>
          </a:p>
          <a:p>
            <a:pPr marL="0" indent="0">
              <a:buNone/>
            </a:pPr>
            <a:r>
              <a:rPr lang="en-US" sz="3400" dirty="0" smtClean="0"/>
              <a:t>	This </a:t>
            </a:r>
            <a:r>
              <a:rPr lang="en-US" sz="3400" dirty="0"/>
              <a:t>is seen more in </a:t>
            </a:r>
            <a:r>
              <a:rPr lang="en-US" sz="3400" dirty="0" err="1"/>
              <a:t>Viperine</a:t>
            </a:r>
            <a:r>
              <a:rPr lang="en-US" sz="3400" dirty="0"/>
              <a:t> bites than in others. There will be intense pain, swelling and </a:t>
            </a:r>
            <a:r>
              <a:rPr lang="en-US" sz="3400" dirty="0" err="1"/>
              <a:t>violaceous</a:t>
            </a:r>
            <a:r>
              <a:rPr lang="en-US" sz="3400" dirty="0"/>
              <a:t> </a:t>
            </a:r>
            <a:r>
              <a:rPr lang="en-US" sz="3400" dirty="0" smtClean="0"/>
              <a:t>discoloration, </a:t>
            </a:r>
            <a:r>
              <a:rPr lang="en-US" sz="3400" dirty="0"/>
              <a:t>developing within minutes and often a </a:t>
            </a:r>
            <a:r>
              <a:rPr lang="en-US" sz="3400" dirty="0" err="1"/>
              <a:t>sero</a:t>
            </a:r>
            <a:r>
              <a:rPr lang="en-US" sz="3400" dirty="0"/>
              <a:t> </a:t>
            </a:r>
            <a:r>
              <a:rPr lang="en-US" sz="3400" dirty="0" smtClean="0"/>
              <a:t>sanguineous </a:t>
            </a:r>
            <a:r>
              <a:rPr lang="en-US" sz="3400" dirty="0"/>
              <a:t>fluid exudes from the fang marks.</a:t>
            </a:r>
          </a:p>
          <a:p>
            <a:pPr marL="0" indent="0">
              <a:buNone/>
            </a:pPr>
            <a:r>
              <a:rPr lang="en-US" sz="3400" dirty="0" smtClean="0"/>
              <a:t>	</a:t>
            </a:r>
            <a:r>
              <a:rPr lang="en-US" sz="3400" dirty="0" err="1" smtClean="0"/>
              <a:t>Oedema</a:t>
            </a:r>
            <a:r>
              <a:rPr lang="en-US" sz="3400" dirty="0" smtClean="0"/>
              <a:t> </a:t>
            </a:r>
            <a:r>
              <a:rPr lang="en-US" sz="3400" dirty="0"/>
              <a:t>and </a:t>
            </a:r>
            <a:r>
              <a:rPr lang="en-US" sz="3400" dirty="0" smtClean="0"/>
              <a:t>discoloration </a:t>
            </a:r>
            <a:r>
              <a:rPr lang="en-US" sz="3400" dirty="0"/>
              <a:t>spread proximally and in a few hours, vesicles and </a:t>
            </a:r>
            <a:r>
              <a:rPr lang="en-US" sz="3400" dirty="0" smtClean="0"/>
              <a:t>hemorrhagic </a:t>
            </a:r>
            <a:r>
              <a:rPr lang="en-US" sz="3400" dirty="0"/>
              <a:t>blebs may appear.</a:t>
            </a:r>
          </a:p>
          <a:p>
            <a:endParaRPr lang="en-US" dirty="0"/>
          </a:p>
        </p:txBody>
      </p:sp>
    </p:spTree>
    <p:extLst>
      <p:ext uri="{BB962C8B-B14F-4D97-AF65-F5344CB8AC3E}">
        <p14:creationId xmlns:p14="http://schemas.microsoft.com/office/powerpoint/2010/main" xmlns="" val="3976397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534400" cy="6324600"/>
          </a:xfrm>
        </p:spPr>
        <p:txBody>
          <a:bodyPr>
            <a:normAutofit fontScale="92500" lnSpcReduction="20000"/>
          </a:bodyPr>
          <a:lstStyle/>
          <a:p>
            <a:pPr marL="0" indent="0">
              <a:buNone/>
            </a:pPr>
            <a:r>
              <a:rPr lang="en-US" sz="3000" dirty="0" smtClean="0">
                <a:solidFill>
                  <a:srgbClr val="FF0000"/>
                </a:solidFill>
              </a:rPr>
              <a:t>GENERAL EFFECTS:</a:t>
            </a:r>
          </a:p>
          <a:p>
            <a:pPr marL="0" indent="0">
              <a:buNone/>
            </a:pPr>
            <a:r>
              <a:rPr lang="en-US" sz="3000" dirty="0" smtClean="0"/>
              <a:t>	The </a:t>
            </a:r>
            <a:r>
              <a:rPr lang="en-US" sz="3000" dirty="0"/>
              <a:t>general effects vary with the type of snake.</a:t>
            </a:r>
          </a:p>
          <a:p>
            <a:pPr marL="0" indent="0">
              <a:buNone/>
            </a:pPr>
            <a:r>
              <a:rPr lang="en-US" sz="3000" dirty="0"/>
              <a:t>Cobra and sea snake venoms are pre dominantly neurotoxic </a:t>
            </a:r>
            <a:r>
              <a:rPr lang="en-US" sz="3000" dirty="0" err="1"/>
              <a:t>Viperine</a:t>
            </a:r>
            <a:r>
              <a:rPr lang="en-US" sz="3000" dirty="0"/>
              <a:t> venom is </a:t>
            </a:r>
            <a:r>
              <a:rPr lang="en-US" sz="3000" dirty="0" err="1"/>
              <a:t>histotoxic</a:t>
            </a:r>
            <a:r>
              <a:rPr lang="en-US" sz="3000" dirty="0"/>
              <a:t> and </a:t>
            </a:r>
            <a:r>
              <a:rPr lang="en-US" sz="3000" dirty="0" err="1"/>
              <a:t>haemorrahagic</a:t>
            </a:r>
            <a:r>
              <a:rPr lang="en-US" sz="3000" dirty="0"/>
              <a:t>.</a:t>
            </a:r>
          </a:p>
          <a:p>
            <a:pPr marL="0" indent="0">
              <a:buNone/>
            </a:pPr>
            <a:r>
              <a:rPr lang="en-US" sz="3000" dirty="0" smtClean="0"/>
              <a:t>	There </a:t>
            </a:r>
            <a:r>
              <a:rPr lang="en-US" sz="3000" dirty="0"/>
              <a:t>will be some overlapping of the effects during certain seasons.</a:t>
            </a:r>
          </a:p>
          <a:p>
            <a:pPr marL="0" indent="0">
              <a:buNone/>
            </a:pPr>
            <a:r>
              <a:rPr lang="en-US" sz="3000" dirty="0" smtClean="0">
                <a:solidFill>
                  <a:srgbClr val="FF0000"/>
                </a:solidFill>
              </a:rPr>
              <a:t>COBRA AND KRAIT BITES:</a:t>
            </a:r>
          </a:p>
          <a:p>
            <a:pPr marL="0" indent="0">
              <a:buNone/>
            </a:pPr>
            <a:r>
              <a:rPr lang="en-US" sz="3000" dirty="0" smtClean="0"/>
              <a:t>	They </a:t>
            </a:r>
            <a:r>
              <a:rPr lang="en-US" sz="3000" dirty="0"/>
              <a:t>are neurotoxic. Soon after the bite, the patient complains of a sinking feeling, drowsiness, blurring of vision, diplopia, dysphagia and </a:t>
            </a:r>
            <a:r>
              <a:rPr lang="en-US" sz="3000" dirty="0" err="1"/>
              <a:t>dyspnoea</a:t>
            </a:r>
            <a:r>
              <a:rPr lang="en-US" sz="3000" dirty="0"/>
              <a:t>. There will be paralysis of palate, tongue, pharynx and respiratory muscles. There’ll be a flaccid paralysis of the limbs, associated with </a:t>
            </a:r>
            <a:r>
              <a:rPr lang="en-US" sz="3000" dirty="0" err="1"/>
              <a:t>hypotonia</a:t>
            </a:r>
            <a:r>
              <a:rPr lang="en-US" sz="3000" dirty="0"/>
              <a:t> and a diminution in the tendon </a:t>
            </a:r>
            <a:r>
              <a:rPr lang="en-US" sz="3000" dirty="0" err="1"/>
              <a:t>reflexes.Coma</a:t>
            </a:r>
            <a:r>
              <a:rPr lang="en-US" sz="3000" dirty="0"/>
              <a:t> and death can happen due to respiratory failure or shock in 6-48 hrs. Sometimes the symptoms may present as acute </a:t>
            </a:r>
            <a:r>
              <a:rPr lang="en-US" sz="3000" dirty="0" err="1"/>
              <a:t>myasthenic</a:t>
            </a:r>
            <a:r>
              <a:rPr lang="en-US" sz="3000" dirty="0"/>
              <a:t> crisis.</a:t>
            </a:r>
          </a:p>
          <a:p>
            <a:pPr marL="0" indent="0">
              <a:buNone/>
            </a:pPr>
            <a:endParaRPr lang="en-US" dirty="0"/>
          </a:p>
        </p:txBody>
      </p:sp>
    </p:spTree>
    <p:extLst>
      <p:ext uri="{BB962C8B-B14F-4D97-AF65-F5344CB8AC3E}">
        <p14:creationId xmlns:p14="http://schemas.microsoft.com/office/powerpoint/2010/main" xmlns="" val="686239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534400" cy="6629400"/>
          </a:xfrm>
        </p:spPr>
        <p:txBody>
          <a:bodyPr>
            <a:normAutofit/>
          </a:bodyPr>
          <a:lstStyle/>
          <a:p>
            <a:pPr marL="0" indent="0">
              <a:buNone/>
            </a:pPr>
            <a:r>
              <a:rPr lang="en-US" sz="3200" dirty="0" smtClean="0"/>
              <a:t> </a:t>
            </a:r>
            <a:r>
              <a:rPr lang="en-US" sz="3200" dirty="0" smtClean="0">
                <a:solidFill>
                  <a:srgbClr val="FF0000"/>
                </a:solidFill>
              </a:rPr>
              <a:t>VIPERINE BITES:</a:t>
            </a:r>
          </a:p>
          <a:p>
            <a:pPr marL="0" indent="0">
              <a:buNone/>
            </a:pPr>
            <a:r>
              <a:rPr lang="en-US" sz="3200" dirty="0" smtClean="0"/>
              <a:t>	It </a:t>
            </a:r>
            <a:r>
              <a:rPr lang="en-US" sz="3200" dirty="0"/>
              <a:t>is </a:t>
            </a:r>
            <a:r>
              <a:rPr lang="en-US" sz="3200" dirty="0" err="1"/>
              <a:t>histotoxic</a:t>
            </a:r>
            <a:r>
              <a:rPr lang="en-US" sz="3200" dirty="0"/>
              <a:t> and </a:t>
            </a:r>
            <a:r>
              <a:rPr lang="en-US" sz="3200" dirty="0" err="1"/>
              <a:t>haemorrhagic</a:t>
            </a:r>
            <a:r>
              <a:rPr lang="en-US" sz="3200" dirty="0"/>
              <a:t>. Within 3-4 hours of bite there will occur the following features.</a:t>
            </a:r>
          </a:p>
          <a:p>
            <a:pPr marL="0" indent="0">
              <a:buNone/>
            </a:pPr>
            <a:r>
              <a:rPr lang="en-US" sz="3200" dirty="0" smtClean="0"/>
              <a:t>	</a:t>
            </a:r>
            <a:r>
              <a:rPr lang="en-US" sz="3200" dirty="0" err="1" smtClean="0"/>
              <a:t>Haemorrhagic</a:t>
            </a:r>
            <a:r>
              <a:rPr lang="en-US" sz="3200" dirty="0" smtClean="0"/>
              <a:t> </a:t>
            </a:r>
            <a:r>
              <a:rPr lang="en-US" sz="3200" dirty="0"/>
              <a:t>manifestations, which appear as extensive bruises, bleeding from the bitten parts, bleeding from gums, epistaxis, blotchy </a:t>
            </a:r>
            <a:r>
              <a:rPr lang="en-US" sz="3200" dirty="0" err="1"/>
              <a:t>purpura</a:t>
            </a:r>
            <a:r>
              <a:rPr lang="en-US" sz="3200" dirty="0"/>
              <a:t> </a:t>
            </a:r>
            <a:r>
              <a:rPr lang="en-US" sz="3200" dirty="0" err="1"/>
              <a:t>haemorrhagica</a:t>
            </a:r>
            <a:r>
              <a:rPr lang="en-US" sz="3200" dirty="0"/>
              <a:t>, </a:t>
            </a:r>
            <a:r>
              <a:rPr lang="en-US" sz="3200" dirty="0" err="1"/>
              <a:t>haématemesis</a:t>
            </a:r>
            <a:r>
              <a:rPr lang="en-US" sz="3200" dirty="0"/>
              <a:t> and </a:t>
            </a:r>
            <a:r>
              <a:rPr lang="en-US" sz="3200" dirty="0" err="1"/>
              <a:t>malena</a:t>
            </a:r>
            <a:r>
              <a:rPr lang="en-US" sz="3200" dirty="0"/>
              <a:t>. Bleeding can lead to shock.</a:t>
            </a:r>
          </a:p>
          <a:p>
            <a:pPr marL="0" indent="0">
              <a:buNone/>
            </a:pPr>
            <a:r>
              <a:rPr lang="en-US" sz="3200" dirty="0" smtClean="0"/>
              <a:t>	Cardiac </a:t>
            </a:r>
            <a:r>
              <a:rPr lang="en-US" sz="3200" dirty="0"/>
              <a:t>manifestations occur as tachycardia, myocarditis and cardiac failure.</a:t>
            </a:r>
          </a:p>
          <a:p>
            <a:endParaRPr lang="en-US" dirty="0"/>
          </a:p>
        </p:txBody>
      </p:sp>
    </p:spTree>
    <p:extLst>
      <p:ext uri="{BB962C8B-B14F-4D97-AF65-F5344CB8AC3E}">
        <p14:creationId xmlns:p14="http://schemas.microsoft.com/office/powerpoint/2010/main" xmlns="" val="630694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6477000"/>
          </a:xfrm>
        </p:spPr>
        <p:txBody>
          <a:bodyPr>
            <a:normAutofit lnSpcReduction="10000"/>
          </a:bodyPr>
          <a:lstStyle/>
          <a:p>
            <a:pPr marL="0" indent="0">
              <a:buNone/>
            </a:pPr>
            <a:r>
              <a:rPr lang="en-US" sz="3200" dirty="0" smtClean="0"/>
              <a:t>Rarely</a:t>
            </a:r>
            <a:r>
              <a:rPr lang="en-US" sz="3200" dirty="0"/>
              <a:t>, there’ll be optic neuritis lead </a:t>
            </a:r>
            <a:r>
              <a:rPr lang="en-US" sz="3200" dirty="0" err="1"/>
              <a:t>ing</a:t>
            </a:r>
            <a:r>
              <a:rPr lang="en-US" sz="3200" dirty="0"/>
              <a:t> to partial or complete blindness in 2-7 days.</a:t>
            </a:r>
          </a:p>
          <a:p>
            <a:pPr marL="0" indent="0">
              <a:buNone/>
            </a:pPr>
            <a:r>
              <a:rPr lang="en-US" sz="3200" dirty="0"/>
              <a:t>Renal changes occur as proteinuria and </a:t>
            </a:r>
            <a:r>
              <a:rPr lang="en-US" sz="3200" dirty="0" err="1"/>
              <a:t>haematuria</a:t>
            </a:r>
            <a:r>
              <a:rPr lang="en-US" sz="3200" dirty="0"/>
              <a:t>. A dreaded complication due to direct nephrotoxicity is </a:t>
            </a:r>
            <a:r>
              <a:rPr lang="en-US" sz="3200" dirty="0" err="1"/>
              <a:t>anuric</a:t>
            </a:r>
            <a:r>
              <a:rPr lang="en-US" sz="3200" dirty="0"/>
              <a:t> renal failure, the lesions of which are acute </a:t>
            </a:r>
            <a:r>
              <a:rPr lang="en-US" sz="3200" dirty="0" err="1"/>
              <a:t>tubulonecrosis</a:t>
            </a:r>
            <a:r>
              <a:rPr lang="en-US" sz="3200" dirty="0"/>
              <a:t>, </a:t>
            </a:r>
            <a:r>
              <a:rPr lang="en-US" sz="3200" dirty="0" err="1"/>
              <a:t>haemorrhagic</a:t>
            </a:r>
            <a:r>
              <a:rPr lang="en-US" sz="3200" dirty="0"/>
              <a:t> interstitial nephritis and acute glomerulonephritis.</a:t>
            </a:r>
          </a:p>
          <a:p>
            <a:pPr marL="0" indent="0">
              <a:buNone/>
            </a:pPr>
            <a:r>
              <a:rPr lang="en-US" sz="3200" dirty="0"/>
              <a:t>Death in </a:t>
            </a:r>
            <a:r>
              <a:rPr lang="en-US" sz="3200" dirty="0" err="1"/>
              <a:t>Viperine</a:t>
            </a:r>
            <a:r>
              <a:rPr lang="en-US" sz="3200" dirty="0"/>
              <a:t> bite occur due to shock, </a:t>
            </a:r>
            <a:r>
              <a:rPr lang="en-US" sz="3200" dirty="0" err="1"/>
              <a:t>haemorrhages</a:t>
            </a:r>
            <a:r>
              <a:rPr lang="en-US" sz="3200" dirty="0"/>
              <a:t>, secondary infection, renal failure or cardiac failure.</a:t>
            </a:r>
          </a:p>
          <a:p>
            <a:pPr marL="0" indent="0">
              <a:buNone/>
            </a:pPr>
            <a:r>
              <a:rPr lang="en-US" sz="3200" dirty="0" smtClean="0">
                <a:solidFill>
                  <a:srgbClr val="FF0000"/>
                </a:solidFill>
              </a:rPr>
              <a:t>KRAIT VENOM IS NEUROTOXIC.</a:t>
            </a:r>
            <a:r>
              <a:rPr lang="en-US" sz="3200" dirty="0" smtClean="0"/>
              <a:t> </a:t>
            </a:r>
            <a:r>
              <a:rPr lang="en-US" sz="3200" dirty="0"/>
              <a:t>They present with symptoms similar to co bra bite but is most lethal. Local reaction is minimal.</a:t>
            </a:r>
          </a:p>
          <a:p>
            <a:endParaRPr lang="en-US" dirty="0"/>
          </a:p>
        </p:txBody>
      </p:sp>
    </p:spTree>
    <p:extLst>
      <p:ext uri="{BB962C8B-B14F-4D97-AF65-F5344CB8AC3E}">
        <p14:creationId xmlns:p14="http://schemas.microsoft.com/office/powerpoint/2010/main" xmlns="" val="1760567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772400" cy="5714999"/>
          </a:xfrm>
        </p:spPr>
        <p:txBody>
          <a:bodyPr>
            <a:normAutofit/>
          </a:bodyPr>
          <a:lstStyle/>
          <a:p>
            <a:pPr marL="0" indent="0">
              <a:buNone/>
            </a:pPr>
            <a:r>
              <a:rPr lang="en-US" sz="3600" dirty="0" smtClean="0">
                <a:solidFill>
                  <a:srgbClr val="FF0000"/>
                </a:solidFill>
              </a:rPr>
              <a:t>SEA SNAKES</a:t>
            </a:r>
            <a:r>
              <a:rPr lang="en-US" sz="3600" dirty="0" smtClean="0"/>
              <a:t>-Their </a:t>
            </a:r>
            <a:r>
              <a:rPr lang="en-US" sz="3600" dirty="0"/>
              <a:t>venom is neurotoxic and nephrotoxic. There’ll be pain and stiffness of muscles of neck, back and proximal part of limbs. </a:t>
            </a:r>
            <a:r>
              <a:rPr lang="en-US" sz="3600" dirty="0" err="1"/>
              <a:t>Trismus</a:t>
            </a:r>
            <a:r>
              <a:rPr lang="en-US" sz="3600" dirty="0"/>
              <a:t>, ptosis, etc. </a:t>
            </a:r>
            <a:r>
              <a:rPr lang="en-US" sz="3600" dirty="0" err="1"/>
              <a:t>Ophthalmoplegia</a:t>
            </a:r>
            <a:r>
              <a:rPr lang="en-US" sz="3600" dirty="0"/>
              <a:t> and paralysis and the symptoms may lead to respiratory failure. Proteinuria and </a:t>
            </a:r>
            <a:r>
              <a:rPr lang="en-US" sz="3600" dirty="0" err="1"/>
              <a:t>myoglobinuria</a:t>
            </a:r>
            <a:r>
              <a:rPr lang="en-US" sz="3600" dirty="0"/>
              <a:t> occurs. Death is due to respiratory paralysis and renal failure.</a:t>
            </a:r>
          </a:p>
        </p:txBody>
      </p:sp>
    </p:spTree>
    <p:extLst>
      <p:ext uri="{BB962C8B-B14F-4D97-AF65-F5344CB8AC3E}">
        <p14:creationId xmlns:p14="http://schemas.microsoft.com/office/powerpoint/2010/main" xmlns="" val="2716648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rmAutofit fontScale="92500"/>
          </a:bodyPr>
          <a:lstStyle/>
          <a:p>
            <a:pPr marL="0" indent="0">
              <a:buNone/>
            </a:pPr>
            <a:r>
              <a:rPr lang="en-US" sz="3200" dirty="0" smtClean="0"/>
              <a:t>COMMON CHARACTERISTICS OF OPHIDIA</a:t>
            </a:r>
          </a:p>
          <a:p>
            <a:pPr marL="0" indent="0">
              <a:buNone/>
            </a:pPr>
            <a:r>
              <a:rPr lang="en-US" sz="3200" dirty="0" smtClean="0">
                <a:solidFill>
                  <a:srgbClr val="FF0000"/>
                </a:solidFill>
              </a:rPr>
              <a:t>PARALYSIS</a:t>
            </a:r>
          </a:p>
          <a:p>
            <a:pPr marL="0" indent="0">
              <a:buNone/>
            </a:pPr>
            <a:r>
              <a:rPr lang="en-US" sz="3200" dirty="0" smtClean="0"/>
              <a:t>Features </a:t>
            </a:r>
            <a:r>
              <a:rPr lang="en-US" sz="3200" dirty="0"/>
              <a:t>of typical bulbar paralysis occur in </a:t>
            </a:r>
            <a:r>
              <a:rPr lang="en-US" sz="3200" dirty="0" err="1"/>
              <a:t>Naja</a:t>
            </a:r>
            <a:r>
              <a:rPr lang="en-US" sz="3200" dirty="0"/>
              <a:t>.</a:t>
            </a:r>
          </a:p>
          <a:p>
            <a:pPr marL="0" indent="0">
              <a:buNone/>
            </a:pPr>
            <a:r>
              <a:rPr lang="en-US" sz="3200" dirty="0"/>
              <a:t>The paralysis of </a:t>
            </a:r>
            <a:r>
              <a:rPr lang="en-US" sz="3200" dirty="0" err="1"/>
              <a:t>Ophidia</a:t>
            </a:r>
            <a:r>
              <a:rPr lang="en-US" sz="3200" dirty="0"/>
              <a:t> group occur in right side as well as left side.</a:t>
            </a:r>
          </a:p>
          <a:p>
            <a:pPr marL="0" indent="0">
              <a:buNone/>
            </a:pPr>
            <a:r>
              <a:rPr lang="en-US" sz="3200" b="1" i="1" dirty="0">
                <a:solidFill>
                  <a:srgbClr val="FF0000"/>
                </a:solidFill>
              </a:rPr>
              <a:t>Right side</a:t>
            </a:r>
          </a:p>
          <a:p>
            <a:pPr marL="0" indent="0">
              <a:buNone/>
            </a:pPr>
            <a:r>
              <a:rPr lang="en-US" sz="3200" dirty="0"/>
              <a:t>(1) </a:t>
            </a:r>
            <a:r>
              <a:rPr lang="en-US" sz="3200" dirty="0" err="1"/>
              <a:t>Crotalus</a:t>
            </a:r>
            <a:r>
              <a:rPr lang="en-US" sz="3200" dirty="0"/>
              <a:t> </a:t>
            </a:r>
            <a:r>
              <a:rPr lang="en-US" sz="3200" dirty="0" err="1"/>
              <a:t>horridus</a:t>
            </a:r>
            <a:endParaRPr lang="en-US" sz="3200" dirty="0"/>
          </a:p>
          <a:p>
            <a:pPr marL="0" indent="0">
              <a:buNone/>
            </a:pPr>
            <a:r>
              <a:rPr lang="en-US" sz="3200" dirty="0"/>
              <a:t>(2) </a:t>
            </a:r>
            <a:r>
              <a:rPr lang="en-US" sz="3200" dirty="0" err="1"/>
              <a:t>Crotalus</a:t>
            </a:r>
            <a:r>
              <a:rPr lang="en-US" sz="3200" dirty="0"/>
              <a:t> </a:t>
            </a:r>
            <a:r>
              <a:rPr lang="en-US" sz="3200" dirty="0" err="1"/>
              <a:t>cascavella</a:t>
            </a:r>
            <a:r>
              <a:rPr lang="en-US" sz="3200" dirty="0"/>
              <a:t> right sided </a:t>
            </a:r>
            <a:r>
              <a:rPr lang="en-US" sz="3200" dirty="0" err="1"/>
              <a:t>hemiplegia.It</a:t>
            </a:r>
            <a:r>
              <a:rPr lang="en-US" sz="3200" dirty="0"/>
              <a:t> is complementary to </a:t>
            </a:r>
            <a:r>
              <a:rPr lang="en-US" sz="3200" dirty="0" err="1"/>
              <a:t>Lachesis</a:t>
            </a:r>
            <a:r>
              <a:rPr lang="en-US" sz="3200" dirty="0"/>
              <a:t> as it completes the curative action.)</a:t>
            </a:r>
          </a:p>
          <a:p>
            <a:pPr marL="0" indent="0">
              <a:buNone/>
            </a:pPr>
            <a:r>
              <a:rPr lang="en-US" sz="3200" dirty="0"/>
              <a:t>(3) </a:t>
            </a:r>
            <a:r>
              <a:rPr lang="en-US" sz="3200" dirty="0" err="1"/>
              <a:t>Elaps</a:t>
            </a:r>
            <a:r>
              <a:rPr lang="en-US" sz="3200" dirty="0"/>
              <a:t> </a:t>
            </a:r>
            <a:r>
              <a:rPr lang="en-US" sz="3200" dirty="0" err="1"/>
              <a:t>corallinus</a:t>
            </a:r>
            <a:endParaRPr lang="en-US" sz="3200" dirty="0"/>
          </a:p>
          <a:p>
            <a:pPr marL="0" indent="0">
              <a:buNone/>
            </a:pPr>
            <a:r>
              <a:rPr lang="en-US" sz="3200" dirty="0"/>
              <a:t>(4) </a:t>
            </a:r>
            <a:r>
              <a:rPr lang="en-US" sz="3200" dirty="0" err="1"/>
              <a:t>Bothrops-hemiple</a:t>
            </a:r>
            <a:r>
              <a:rPr lang="en-US" sz="3200" dirty="0"/>
              <a:t> </a:t>
            </a:r>
            <a:r>
              <a:rPr lang="en-US" sz="3200" dirty="0" err="1"/>
              <a:t>gia</a:t>
            </a:r>
            <a:r>
              <a:rPr lang="en-US" sz="3200" dirty="0"/>
              <a:t> with </a:t>
            </a:r>
            <a:r>
              <a:rPr lang="en-US" sz="3200" dirty="0" err="1"/>
              <a:t>aphonia</a:t>
            </a:r>
            <a:endParaRPr lang="en-US" sz="3200" dirty="0"/>
          </a:p>
          <a:p>
            <a:endParaRPr lang="en-US" dirty="0"/>
          </a:p>
        </p:txBody>
      </p:sp>
    </p:spTree>
    <p:extLst>
      <p:ext uri="{BB962C8B-B14F-4D97-AF65-F5344CB8AC3E}">
        <p14:creationId xmlns:p14="http://schemas.microsoft.com/office/powerpoint/2010/main" xmlns="" val="3057327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621486" cy="6096000"/>
          </a:xfrm>
        </p:spPr>
        <p:txBody>
          <a:bodyPr>
            <a:normAutofit/>
          </a:bodyPr>
          <a:lstStyle/>
          <a:p>
            <a:pPr marL="0" indent="0">
              <a:buNone/>
            </a:pPr>
            <a:r>
              <a:rPr lang="en-US" sz="3400" b="1" i="1" dirty="0">
                <a:solidFill>
                  <a:srgbClr val="FF0000"/>
                </a:solidFill>
              </a:rPr>
              <a:t>Left Side</a:t>
            </a:r>
          </a:p>
          <a:p>
            <a:pPr marL="0" indent="0">
              <a:buNone/>
            </a:pPr>
            <a:r>
              <a:rPr lang="en-US" sz="3400" dirty="0" err="1" smtClean="0"/>
              <a:t>Lachesis</a:t>
            </a:r>
            <a:r>
              <a:rPr lang="en-US" sz="3400" dirty="0" smtClean="0"/>
              <a:t> </a:t>
            </a:r>
            <a:r>
              <a:rPr lang="en-US" sz="3400" dirty="0"/>
              <a:t>has left sided paralysis especially from </a:t>
            </a:r>
            <a:r>
              <a:rPr lang="en-US" sz="3400" dirty="0" err="1" smtClean="0"/>
              <a:t>apoplexy.There</a:t>
            </a:r>
            <a:r>
              <a:rPr lang="en-US" sz="3400" dirty="0" smtClean="0"/>
              <a:t> </a:t>
            </a:r>
            <a:r>
              <a:rPr lang="en-US" sz="3400" dirty="0"/>
              <a:t>will be extensive paralysis</a:t>
            </a:r>
          </a:p>
          <a:p>
            <a:pPr marL="0" indent="0">
              <a:buNone/>
            </a:pPr>
            <a:r>
              <a:rPr lang="en-US" sz="3400" dirty="0" err="1"/>
              <a:t>Naja</a:t>
            </a:r>
            <a:r>
              <a:rPr lang="en-US" sz="3400" dirty="0"/>
              <a:t>: Bulbar paralysis, sphincter control will be lost.</a:t>
            </a:r>
          </a:p>
          <a:p>
            <a:pPr marL="0" indent="0">
              <a:buNone/>
            </a:pPr>
            <a:r>
              <a:rPr lang="en-US" sz="3400" dirty="0" err="1"/>
              <a:t>Vipera</a:t>
            </a:r>
            <a:r>
              <a:rPr lang="en-US" sz="3400" dirty="0"/>
              <a:t>: Paraplegia of lower extremities, </a:t>
            </a:r>
            <a:r>
              <a:rPr lang="en-US" sz="3400" dirty="0" smtClean="0"/>
              <a:t>                      resembling </a:t>
            </a:r>
            <a:r>
              <a:rPr lang="en-US" sz="3400" dirty="0"/>
              <a:t>acute ascending paralysis of Landry.</a:t>
            </a:r>
          </a:p>
          <a:p>
            <a:pPr marL="0" indent="0">
              <a:buNone/>
            </a:pPr>
            <a:r>
              <a:rPr lang="en-US" sz="3400" dirty="0" err="1"/>
              <a:t>Bangarus</a:t>
            </a:r>
            <a:r>
              <a:rPr lang="en-US" sz="3400" dirty="0"/>
              <a:t> </a:t>
            </a:r>
            <a:r>
              <a:rPr lang="en-US" sz="3400" dirty="0" err="1"/>
              <a:t>fasciatus</a:t>
            </a:r>
            <a:r>
              <a:rPr lang="en-US" sz="3400" dirty="0"/>
              <a:t>: Acute </a:t>
            </a:r>
            <a:r>
              <a:rPr lang="en-US" sz="3400" dirty="0" err="1"/>
              <a:t>polioencephalitis</a:t>
            </a:r>
            <a:r>
              <a:rPr lang="en-US" sz="3400" dirty="0"/>
              <a:t> and myelitis.</a:t>
            </a:r>
          </a:p>
          <a:p>
            <a:endParaRPr lang="en-US" dirty="0"/>
          </a:p>
        </p:txBody>
      </p:sp>
    </p:spTree>
    <p:extLst>
      <p:ext uri="{BB962C8B-B14F-4D97-AF65-F5344CB8AC3E}">
        <p14:creationId xmlns:p14="http://schemas.microsoft.com/office/powerpoint/2010/main" xmlns="" val="1163879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lnSpcReduction="10000"/>
          </a:bodyPr>
          <a:lstStyle/>
          <a:p>
            <a:pPr marL="0" indent="0">
              <a:buNone/>
            </a:pPr>
            <a:r>
              <a:rPr lang="en-US" sz="3400" dirty="0" smtClean="0">
                <a:solidFill>
                  <a:srgbClr val="FF0000"/>
                </a:solidFill>
              </a:rPr>
              <a:t>CONSTRICTION OF THROAT - LARYNX &amp; SPHINCTERS</a:t>
            </a:r>
          </a:p>
          <a:p>
            <a:pPr marL="0" indent="0">
              <a:buNone/>
            </a:pPr>
            <a:r>
              <a:rPr lang="en-US" sz="3400" dirty="0" smtClean="0"/>
              <a:t>(</a:t>
            </a:r>
            <a:r>
              <a:rPr lang="en-US" sz="3400" dirty="0"/>
              <a:t>i)</a:t>
            </a:r>
            <a:r>
              <a:rPr lang="en-US" sz="3400" dirty="0" err="1"/>
              <a:t>Lachesis</a:t>
            </a:r>
            <a:r>
              <a:rPr lang="en-US" sz="3400" dirty="0"/>
              <a:t>: Constriction of throat, larynx and abdomen, with intolerance to least touch or pressure, especially on neck. There’ll be constriction in rectum. Anus will feel tight. There will be dysphagia for liquids as in </a:t>
            </a:r>
            <a:r>
              <a:rPr lang="en-US" sz="3400" dirty="0" err="1"/>
              <a:t>Bothrops</a:t>
            </a:r>
            <a:r>
              <a:rPr lang="en-US" sz="3400" dirty="0"/>
              <a:t>.</a:t>
            </a:r>
          </a:p>
          <a:p>
            <a:pPr marL="0" indent="0">
              <a:buNone/>
            </a:pPr>
            <a:r>
              <a:rPr lang="en-US" sz="3400" dirty="0"/>
              <a:t>(ii) </a:t>
            </a:r>
            <a:r>
              <a:rPr lang="en-US" sz="3400" dirty="0" err="1"/>
              <a:t>Cenchris</a:t>
            </a:r>
            <a:r>
              <a:rPr lang="en-US" sz="3400" dirty="0"/>
              <a:t> </a:t>
            </a:r>
            <a:r>
              <a:rPr lang="en-US" sz="3400" dirty="0" err="1"/>
              <a:t>contortrix</a:t>
            </a:r>
            <a:r>
              <a:rPr lang="en-US" sz="3400" dirty="0"/>
              <a:t>: There’ll be constriction as in </a:t>
            </a:r>
            <a:r>
              <a:rPr lang="en-US" sz="3400" dirty="0" err="1"/>
              <a:t>Lachesis</a:t>
            </a:r>
            <a:r>
              <a:rPr lang="en-US" sz="3400" dirty="0"/>
              <a:t> with the </a:t>
            </a:r>
            <a:r>
              <a:rPr lang="en-US" sz="3400" dirty="0" smtClean="0"/>
              <a:t>necessity </a:t>
            </a:r>
            <a:r>
              <a:rPr lang="en-US" sz="3400" dirty="0"/>
              <a:t>for having the clothes loose. There will be vivid dreams. Like Arsenic </a:t>
            </a:r>
            <a:r>
              <a:rPr lang="en-US" sz="3400" dirty="0" err="1"/>
              <a:t>alb</a:t>
            </a:r>
            <a:r>
              <a:rPr lang="en-US" sz="3400" dirty="0"/>
              <a:t>, there’ll be </a:t>
            </a:r>
            <a:r>
              <a:rPr lang="en-US" sz="3400" dirty="0" smtClean="0"/>
              <a:t>dyspnea; </a:t>
            </a:r>
            <a:r>
              <a:rPr lang="en-US" sz="3400" dirty="0"/>
              <a:t>Mental and physical restlessness; Thirst for small quantities of water.</a:t>
            </a:r>
          </a:p>
          <a:p>
            <a:endParaRPr lang="en-US" dirty="0"/>
          </a:p>
        </p:txBody>
      </p:sp>
    </p:spTree>
    <p:extLst>
      <p:ext uri="{BB962C8B-B14F-4D97-AF65-F5344CB8AC3E}">
        <p14:creationId xmlns:p14="http://schemas.microsoft.com/office/powerpoint/2010/main" xmlns="" val="2415003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Autofit/>
          </a:bodyPr>
          <a:lstStyle/>
          <a:p>
            <a:pPr marL="0" indent="0">
              <a:buNone/>
            </a:pPr>
            <a:r>
              <a:rPr lang="en-US" sz="3200" dirty="0" smtClean="0">
                <a:latin typeface="Times New Roman" pitchFamily="18" charset="0"/>
                <a:cs typeface="Times New Roman" pitchFamily="18" charset="0"/>
              </a:rPr>
              <a:t>According to an estimate by </a:t>
            </a:r>
            <a:r>
              <a:rPr lang="en-US" sz="3200" dirty="0" smtClean="0">
                <a:solidFill>
                  <a:srgbClr val="FF0000"/>
                </a:solidFill>
                <a:latin typeface="Times New Roman" pitchFamily="18" charset="0"/>
                <a:cs typeface="Times New Roman" pitchFamily="18" charset="0"/>
              </a:rPr>
              <a:t>WHO </a:t>
            </a:r>
            <a:r>
              <a:rPr lang="en-US" sz="3200" dirty="0" smtClean="0">
                <a:latin typeface="Times New Roman" pitchFamily="18" charset="0"/>
                <a:cs typeface="Times New Roman" pitchFamily="18" charset="0"/>
              </a:rPr>
              <a:t>about </a:t>
            </a:r>
            <a:r>
              <a:rPr lang="en-US" sz="3200" dirty="0" smtClean="0">
                <a:solidFill>
                  <a:srgbClr val="FF0000"/>
                </a:solidFill>
                <a:latin typeface="Times New Roman" pitchFamily="18" charset="0"/>
                <a:cs typeface="Times New Roman" pitchFamily="18" charset="0"/>
              </a:rPr>
              <a:t>60,000 to 70,000 </a:t>
            </a:r>
            <a:r>
              <a:rPr lang="en-US" sz="3200" dirty="0" smtClean="0">
                <a:latin typeface="Times New Roman" pitchFamily="18" charset="0"/>
                <a:cs typeface="Times New Roman" pitchFamily="18" charset="0"/>
              </a:rPr>
              <a:t>persons die of snakebite every year in the world. In </a:t>
            </a:r>
            <a:r>
              <a:rPr lang="en-US" sz="3200" dirty="0" smtClean="0">
                <a:solidFill>
                  <a:srgbClr val="FF0000"/>
                </a:solidFill>
                <a:latin typeface="Times New Roman" pitchFamily="18" charset="0"/>
                <a:cs typeface="Times New Roman" pitchFamily="18" charset="0"/>
              </a:rPr>
              <a:t>India 18,000 to 20,000</a:t>
            </a:r>
            <a:r>
              <a:rPr lang="en-US" sz="3200" dirty="0" smtClean="0">
                <a:latin typeface="Times New Roman" pitchFamily="18" charset="0"/>
                <a:cs typeface="Times New Roman" pitchFamily="18" charset="0"/>
              </a:rPr>
              <a:t> persons die of snake bite every year. The poisonous snakes are Cobras, Vipers, Kraits, Coral snakes and Sea snakes. Aquatic snakes inhabit sea and fresh water media; terrestrial snakes are generally </a:t>
            </a:r>
            <a:r>
              <a:rPr lang="en-US" sz="3200" dirty="0" err="1" smtClean="0">
                <a:latin typeface="Times New Roman" pitchFamily="18" charset="0"/>
                <a:cs typeface="Times New Roman" pitchFamily="18" charset="0"/>
              </a:rPr>
              <a:t>fossorial</a:t>
            </a:r>
            <a:r>
              <a:rPr lang="en-US" sz="3200" dirty="0" smtClean="0">
                <a:latin typeface="Times New Roman" pitchFamily="18" charset="0"/>
                <a:cs typeface="Times New Roman" pitchFamily="18" charset="0"/>
              </a:rPr>
              <a:t> (living in burrows) while a few are arboreal (living on trees).</a:t>
            </a:r>
            <a:endParaRPr lang="en-US" sz="3200" dirty="0">
              <a:latin typeface="Times New Roman" pitchFamily="18" charset="0"/>
              <a:cs typeface="Times New Roman" pitchFamily="18" charset="0"/>
            </a:endParaRPr>
          </a:p>
          <a:p>
            <a:pPr marL="0" indent="0">
              <a:buNone/>
            </a:pPr>
            <a:r>
              <a:rPr lang="en-US" sz="3600" dirty="0" smtClean="0"/>
              <a:t/>
            </a:r>
            <a:br>
              <a:rPr lang="en-US" sz="3600" dirty="0" smtClean="0"/>
            </a:br>
            <a:endParaRPr lang="en-US" sz="3600" dirty="0"/>
          </a:p>
        </p:txBody>
      </p:sp>
    </p:spTree>
    <p:extLst>
      <p:ext uri="{BB962C8B-B14F-4D97-AF65-F5344CB8AC3E}">
        <p14:creationId xmlns:p14="http://schemas.microsoft.com/office/powerpoint/2010/main" xmlns="" val="452313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26163"/>
          </a:xfrm>
        </p:spPr>
        <p:txBody>
          <a:bodyPr>
            <a:normAutofit fontScale="85000" lnSpcReduction="10000"/>
          </a:bodyPr>
          <a:lstStyle/>
          <a:p>
            <a:pPr marL="0" indent="0">
              <a:buNone/>
            </a:pPr>
            <a:r>
              <a:rPr lang="en-US" sz="3400" dirty="0"/>
              <a:t>(iii) </a:t>
            </a:r>
            <a:r>
              <a:rPr lang="en-US" sz="3400" dirty="0" err="1"/>
              <a:t>Elaps</a:t>
            </a:r>
            <a:r>
              <a:rPr lang="en-US" sz="3400" dirty="0"/>
              <a:t>: There’ll be constriction of pharynx. Food and drinks are suddenly arrested and “ fall heavily into stomach.”</a:t>
            </a:r>
          </a:p>
          <a:p>
            <a:pPr marL="0" indent="0">
              <a:buNone/>
            </a:pPr>
            <a:r>
              <a:rPr lang="en-US" sz="3400" dirty="0"/>
              <a:t>(iv) </a:t>
            </a:r>
            <a:r>
              <a:rPr lang="en-US" sz="3400" dirty="0" err="1"/>
              <a:t>Crotalu</a:t>
            </a:r>
            <a:r>
              <a:rPr lang="en-US" sz="3400" dirty="0"/>
              <a:t> </a:t>
            </a:r>
            <a:r>
              <a:rPr lang="en-US" sz="3400" dirty="0" err="1"/>
              <a:t>horridus</a:t>
            </a:r>
            <a:r>
              <a:rPr lang="en-US" sz="3400" dirty="0"/>
              <a:t>: There’ll be spasms o The patient is not able to swallow any solid substances. There’ll be an intolerance to clothing around stomach.</a:t>
            </a:r>
          </a:p>
          <a:p>
            <a:pPr marL="0" indent="0">
              <a:buNone/>
            </a:pPr>
            <a:r>
              <a:rPr lang="en-US" sz="3400" dirty="0"/>
              <a:t>(v) </a:t>
            </a:r>
            <a:r>
              <a:rPr lang="en-US" sz="3400" dirty="0" err="1"/>
              <a:t>Vipera</a:t>
            </a:r>
            <a:r>
              <a:rPr lang="en-US" sz="3400" dirty="0"/>
              <a:t>: Tears his clothes open due to violent congestion in chest. There’ll be “Cardiac anguish with violent, chest pains.”</a:t>
            </a:r>
          </a:p>
          <a:p>
            <a:pPr marL="0" indent="0">
              <a:buNone/>
            </a:pPr>
            <a:r>
              <a:rPr lang="en-US" sz="3400" dirty="0"/>
              <a:t>(vi) </a:t>
            </a:r>
            <a:r>
              <a:rPr lang="en-US" sz="3400" dirty="0" err="1"/>
              <a:t>Naja</a:t>
            </a:r>
            <a:r>
              <a:rPr lang="en-US" sz="3400" dirty="0"/>
              <a:t>: Grasping throat with a sense of choking. There will be asthmatic constriction in evening.</a:t>
            </a:r>
          </a:p>
          <a:p>
            <a:pPr marL="0" indent="0">
              <a:buNone/>
            </a:pPr>
            <a:r>
              <a:rPr lang="en-US" sz="3400" dirty="0"/>
              <a:t>(vii) </a:t>
            </a:r>
            <a:r>
              <a:rPr lang="en-US" sz="3400" dirty="0" err="1"/>
              <a:t>Bothrops</a:t>
            </a:r>
            <a:r>
              <a:rPr lang="en-US" sz="3400" dirty="0"/>
              <a:t>- There will be constriction in throat with difficulty in swallowing, especially towards liquids.</a:t>
            </a:r>
          </a:p>
          <a:p>
            <a:endParaRPr lang="en-US" dirty="0"/>
          </a:p>
        </p:txBody>
      </p:sp>
    </p:spTree>
    <p:extLst>
      <p:ext uri="{BB962C8B-B14F-4D97-AF65-F5344CB8AC3E}">
        <p14:creationId xmlns:p14="http://schemas.microsoft.com/office/powerpoint/2010/main" xmlns="" val="2005256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534400" cy="5714999"/>
          </a:xfrm>
        </p:spPr>
        <p:txBody>
          <a:bodyPr>
            <a:normAutofit fontScale="85000" lnSpcReduction="20000"/>
          </a:bodyPr>
          <a:lstStyle/>
          <a:p>
            <a:pPr marL="0" indent="0">
              <a:buNone/>
            </a:pPr>
            <a:r>
              <a:rPr lang="en-US" sz="3400" dirty="0" err="1" smtClean="0">
                <a:solidFill>
                  <a:srgbClr val="FF0000"/>
                </a:solidFill>
              </a:rPr>
              <a:t>Haemorrhages</a:t>
            </a:r>
            <a:r>
              <a:rPr lang="en-US" sz="3400" dirty="0" smtClean="0">
                <a:solidFill>
                  <a:srgbClr val="FF0000"/>
                </a:solidFill>
              </a:rPr>
              <a:t> Of Dark, Non-</a:t>
            </a:r>
            <a:r>
              <a:rPr lang="en-US" sz="3400" dirty="0" err="1" smtClean="0">
                <a:solidFill>
                  <a:srgbClr val="FF0000"/>
                </a:solidFill>
              </a:rPr>
              <a:t>coagulable</a:t>
            </a:r>
            <a:r>
              <a:rPr lang="en-US" sz="3400" dirty="0" smtClean="0">
                <a:solidFill>
                  <a:srgbClr val="FF0000"/>
                </a:solidFill>
              </a:rPr>
              <a:t> Decomposed Black Blood Oozing From All Orifices Of The Body With Ecchymosed.</a:t>
            </a:r>
          </a:p>
          <a:p>
            <a:pPr marL="0" indent="0">
              <a:buNone/>
            </a:pPr>
            <a:r>
              <a:rPr lang="en-US" sz="3400" dirty="0" smtClean="0"/>
              <a:t>(</a:t>
            </a:r>
            <a:r>
              <a:rPr lang="en-US" sz="3800" dirty="0"/>
              <a:t>i) </a:t>
            </a:r>
            <a:r>
              <a:rPr lang="en-US" sz="3800" dirty="0" err="1"/>
              <a:t>Lachesis</a:t>
            </a:r>
            <a:r>
              <a:rPr lang="en-US" sz="3800" dirty="0"/>
              <a:t>: Oozing of dark, decomposed blood, </a:t>
            </a:r>
            <a:r>
              <a:rPr lang="en-US" sz="3800" dirty="0" err="1"/>
              <a:t>purpura</a:t>
            </a:r>
            <a:r>
              <a:rPr lang="en-US" sz="3800" dirty="0"/>
              <a:t> with intense prostration, epistaxis, bleeding gums. There will be </a:t>
            </a:r>
            <a:r>
              <a:rPr lang="en-US" sz="3800" dirty="0" err="1"/>
              <a:t>haemorrhages</a:t>
            </a:r>
            <a:r>
              <a:rPr lang="en-US" sz="3800" dirty="0"/>
              <a:t> from bowels like charred straw, black particles. There will be a general relief by menstrual flow.</a:t>
            </a:r>
          </a:p>
          <a:p>
            <a:pPr marL="0" indent="0">
              <a:buNone/>
            </a:pPr>
            <a:r>
              <a:rPr lang="en-US" sz="3800" dirty="0"/>
              <a:t>(ii) </a:t>
            </a:r>
            <a:r>
              <a:rPr lang="en-US" sz="3800" dirty="0" err="1"/>
              <a:t>Crotalus</a:t>
            </a:r>
            <a:r>
              <a:rPr lang="en-US" sz="3800" dirty="0"/>
              <a:t> </a:t>
            </a:r>
            <a:r>
              <a:rPr lang="en-US" sz="3800" dirty="0" err="1"/>
              <a:t>horridus</a:t>
            </a:r>
            <a:r>
              <a:rPr lang="en-US" sz="3800" dirty="0"/>
              <a:t>: Dark non-coagulating blood; </a:t>
            </a:r>
            <a:r>
              <a:rPr lang="en-US" sz="3800" dirty="0" err="1"/>
              <a:t>haemorrhagic</a:t>
            </a:r>
            <a:r>
              <a:rPr lang="en-US" sz="3800" dirty="0"/>
              <a:t> diathesis; retinal </a:t>
            </a:r>
            <a:r>
              <a:rPr lang="en-US" sz="3800" dirty="0" err="1"/>
              <a:t>haemorrhages</a:t>
            </a:r>
            <a:r>
              <a:rPr lang="en-US" sz="3800" dirty="0"/>
              <a:t>. Blood oozes from ears. There’ll be epistaxis where the blood will be black and stringy: persistent </a:t>
            </a:r>
            <a:r>
              <a:rPr lang="en-US" sz="3800" dirty="0" err="1"/>
              <a:t>haemorrhages</a:t>
            </a:r>
            <a:r>
              <a:rPr lang="en-US" sz="3800" dirty="0"/>
              <a:t>; intestinal </a:t>
            </a:r>
            <a:r>
              <a:rPr lang="en-US" sz="3800" dirty="0" err="1"/>
              <a:t>haemorrhage</a:t>
            </a:r>
            <a:r>
              <a:rPr lang="en-US" sz="3800" dirty="0"/>
              <a:t>; bloody urine; </a:t>
            </a:r>
            <a:r>
              <a:rPr lang="en-US" sz="3800" dirty="0" err="1"/>
              <a:t>purpura</a:t>
            </a:r>
            <a:r>
              <a:rPr lang="en-US" sz="3800" dirty="0"/>
              <a:t> </a:t>
            </a:r>
            <a:r>
              <a:rPr lang="en-US" sz="3800" dirty="0" err="1"/>
              <a:t>haemorrhagica</a:t>
            </a:r>
            <a:r>
              <a:rPr lang="en-US" sz="3800" dirty="0"/>
              <a:t>; bloody sweat.</a:t>
            </a:r>
          </a:p>
          <a:p>
            <a:pPr marL="0" indent="0">
              <a:buNone/>
            </a:pPr>
            <a:endParaRPr lang="en-US" dirty="0"/>
          </a:p>
        </p:txBody>
      </p:sp>
    </p:spTree>
    <p:extLst>
      <p:ext uri="{BB962C8B-B14F-4D97-AF65-F5344CB8AC3E}">
        <p14:creationId xmlns:p14="http://schemas.microsoft.com/office/powerpoint/2010/main" xmlns="" val="1192109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714999"/>
          </a:xfrm>
        </p:spPr>
        <p:txBody>
          <a:bodyPr>
            <a:normAutofit fontScale="85000" lnSpcReduction="20000"/>
          </a:bodyPr>
          <a:lstStyle/>
          <a:p>
            <a:pPr marL="0" indent="0">
              <a:buNone/>
            </a:pPr>
            <a:r>
              <a:rPr lang="en-US" dirty="0"/>
              <a:t>(</a:t>
            </a:r>
            <a:r>
              <a:rPr lang="en-US" sz="3600" dirty="0"/>
              <a:t>iii) </a:t>
            </a:r>
            <a:r>
              <a:rPr lang="en-US" sz="3600" dirty="0" err="1"/>
              <a:t>Elaps</a:t>
            </a:r>
            <a:r>
              <a:rPr lang="en-US" sz="3600" dirty="0"/>
              <a:t>: Epistaxis; </a:t>
            </a:r>
            <a:r>
              <a:rPr lang="en-US" sz="3600" dirty="0" err="1"/>
              <a:t>Haemorrhages</a:t>
            </a:r>
            <a:r>
              <a:rPr lang="en-US" sz="3600" dirty="0"/>
              <a:t> from lungs as black ink. Watery </a:t>
            </a:r>
            <a:r>
              <a:rPr lang="en-US" sz="3600" dirty="0" err="1"/>
              <a:t>haemorrhage</a:t>
            </a:r>
            <a:r>
              <a:rPr lang="en-US" sz="3600" dirty="0"/>
              <a:t> with pain in the apex of right lung. There will be cough with expectoration of black blood. Menstrual bleeding is black In typhoid fevers when ulcers have eaten into tissues, there’ll be the discharge of black blood.</a:t>
            </a:r>
          </a:p>
          <a:p>
            <a:pPr marL="0" indent="0">
              <a:buNone/>
            </a:pPr>
            <a:r>
              <a:rPr lang="en-US" sz="3600" dirty="0"/>
              <a:t>(iv) </a:t>
            </a:r>
            <a:r>
              <a:rPr lang="en-US" sz="3600" dirty="0" err="1"/>
              <a:t>Bothrops</a:t>
            </a:r>
            <a:r>
              <a:rPr lang="en-US" sz="3600" dirty="0"/>
              <a:t>: </a:t>
            </a:r>
            <a:r>
              <a:rPr lang="en-US" sz="3600" dirty="0" err="1"/>
              <a:t>Haemcirrhages</a:t>
            </a:r>
            <a:r>
              <a:rPr lang="en-US" sz="3600" dirty="0"/>
              <a:t> from all orifices, b leading to hemiplegia aphasia and dysarthria; </a:t>
            </a:r>
            <a:r>
              <a:rPr lang="en-US" sz="3600" dirty="0" err="1"/>
              <a:t>conjunctival</a:t>
            </a:r>
            <a:r>
              <a:rPr lang="en-US" sz="3600" dirty="0"/>
              <a:t> and retinal </a:t>
            </a:r>
            <a:r>
              <a:rPr lang="en-US" sz="3600" dirty="0" err="1"/>
              <a:t>haemorrage</a:t>
            </a:r>
            <a:r>
              <a:rPr lang="en-US" sz="3600" dirty="0"/>
              <a:t>; bloody stools.</a:t>
            </a:r>
          </a:p>
          <a:p>
            <a:pPr marL="0" indent="0">
              <a:buNone/>
            </a:pPr>
            <a:r>
              <a:rPr lang="en-US" sz="3600" dirty="0"/>
              <a:t>(v) </a:t>
            </a:r>
            <a:r>
              <a:rPr lang="en-US" sz="3600" dirty="0" err="1"/>
              <a:t>Vipera</a:t>
            </a:r>
            <a:r>
              <a:rPr lang="en-US" sz="3600" dirty="0"/>
              <a:t>-Persistent epistaxis; affects especially the veins.</a:t>
            </a:r>
          </a:p>
          <a:p>
            <a:pPr marL="0" indent="0">
              <a:buNone/>
            </a:pPr>
            <a:r>
              <a:rPr lang="en-US" sz="3600" dirty="0" smtClean="0">
                <a:solidFill>
                  <a:srgbClr val="FF0000"/>
                </a:solidFill>
              </a:rPr>
              <a:t>Inflammations And Fevers Of Low Destructive </a:t>
            </a:r>
            <a:r>
              <a:rPr lang="en-US" sz="3600" dirty="0" err="1" smtClean="0">
                <a:solidFill>
                  <a:srgbClr val="FF0000"/>
                </a:solidFill>
              </a:rPr>
              <a:t>Type.Eg</a:t>
            </a:r>
            <a:r>
              <a:rPr lang="en-US" sz="3600" dirty="0" smtClean="0">
                <a:solidFill>
                  <a:srgbClr val="FF0000"/>
                </a:solidFill>
              </a:rPr>
              <a:t>: Gangrene, Cellulitis, Malignant Ulcerations, Diphtheria And Typhoid Etc.</a:t>
            </a:r>
          </a:p>
          <a:p>
            <a:endParaRPr lang="en-US" sz="3500" dirty="0"/>
          </a:p>
        </p:txBody>
      </p:sp>
    </p:spTree>
    <p:extLst>
      <p:ext uri="{BB962C8B-B14F-4D97-AF65-F5344CB8AC3E}">
        <p14:creationId xmlns:p14="http://schemas.microsoft.com/office/powerpoint/2010/main" xmlns="" val="25541891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5714999"/>
          </a:xfrm>
        </p:spPr>
        <p:txBody>
          <a:bodyPr>
            <a:normAutofit fontScale="92500" lnSpcReduction="20000"/>
          </a:bodyPr>
          <a:lstStyle/>
          <a:p>
            <a:pPr marL="0" indent="0">
              <a:buNone/>
            </a:pPr>
            <a:r>
              <a:rPr lang="en-US" sz="3400" dirty="0"/>
              <a:t>(i) </a:t>
            </a:r>
            <a:r>
              <a:rPr lang="en-US" sz="3400" dirty="0" err="1"/>
              <a:t>Lachesis</a:t>
            </a:r>
            <a:r>
              <a:rPr lang="en-US" sz="3400" dirty="0"/>
              <a:t>; Septic states, diphtheria and other low forms of diseases with pro found prostration. There’ll be boils, carbuncles and ulcers with bluish purple surroundings; </a:t>
            </a:r>
            <a:r>
              <a:rPr lang="en-US" sz="3400" dirty="0" err="1"/>
              <a:t>pyaemia</a:t>
            </a:r>
            <a:r>
              <a:rPr lang="en-US" sz="3400" dirty="0"/>
              <a:t>, dissecting </a:t>
            </a:r>
            <a:r>
              <a:rPr lang="en-US" sz="3400" dirty="0" smtClean="0"/>
              <a:t>wounds, bedsore </a:t>
            </a:r>
            <a:r>
              <a:rPr lang="en-US" sz="3400" dirty="0"/>
              <a:t>with black edges. bluish or </a:t>
            </a:r>
            <a:r>
              <a:rPr lang="en-US" sz="3400" dirty="0" err="1"/>
              <a:t>baickish</a:t>
            </a:r>
            <a:r>
              <a:rPr lang="en-US" sz="3400" dirty="0"/>
              <a:t> swellings.</a:t>
            </a:r>
          </a:p>
          <a:p>
            <a:pPr marL="0" indent="0">
              <a:buNone/>
            </a:pPr>
            <a:r>
              <a:rPr lang="en-US" sz="3400" dirty="0"/>
              <a:t>(ii) </a:t>
            </a:r>
            <a:r>
              <a:rPr lang="en-US" sz="3400" dirty="0" err="1"/>
              <a:t>Crotalus</a:t>
            </a:r>
            <a:r>
              <a:rPr lang="en-US" sz="3400" dirty="0"/>
              <a:t> </a:t>
            </a:r>
            <a:r>
              <a:rPr lang="en-US" sz="3400" dirty="0" err="1"/>
              <a:t>horridus</a:t>
            </a:r>
            <a:r>
              <a:rPr lang="en-US" sz="3400" dirty="0"/>
              <a:t>: Low septic states; carbuncles; malignant </a:t>
            </a:r>
            <a:r>
              <a:rPr lang="en-US" sz="3400" dirty="0" err="1"/>
              <a:t>scarlatina</a:t>
            </a:r>
            <a:r>
              <a:rPr lang="en-US" sz="3400" dirty="0"/>
              <a:t>; yellow fever, plague, cholera etc. Boils, carbuncles and eruptions are surrounded by purplish, mottled skin, and </a:t>
            </a:r>
            <a:r>
              <a:rPr lang="en-US" sz="3400" dirty="0" err="1"/>
              <a:t>oedema</a:t>
            </a:r>
            <a:r>
              <a:rPr lang="en-US" sz="3400" dirty="0"/>
              <a:t>; </a:t>
            </a:r>
            <a:r>
              <a:rPr lang="en-US" sz="3400" dirty="0" err="1"/>
              <a:t>lymphangitis</a:t>
            </a:r>
            <a:r>
              <a:rPr lang="en-US" sz="3400" dirty="0"/>
              <a:t>; </a:t>
            </a:r>
            <a:r>
              <a:rPr lang="en-US" sz="3400" dirty="0" err="1"/>
              <a:t>septicaemia</a:t>
            </a:r>
            <a:r>
              <a:rPr lang="en-US" sz="3400" dirty="0"/>
              <a:t>.</a:t>
            </a:r>
          </a:p>
          <a:p>
            <a:pPr marL="0" indent="0">
              <a:buNone/>
            </a:pPr>
            <a:r>
              <a:rPr lang="en-US" sz="3400" dirty="0"/>
              <a:t>(iii) </a:t>
            </a:r>
            <a:r>
              <a:rPr lang="en-US" sz="3400" dirty="0" err="1"/>
              <a:t>Bothrops</a:t>
            </a:r>
            <a:r>
              <a:rPr lang="en-US" sz="3400" dirty="0"/>
              <a:t>: Cold, swollen skin with </a:t>
            </a:r>
            <a:r>
              <a:rPr lang="en-US" sz="3400" dirty="0" smtClean="0"/>
              <a:t>hemorrhagic </a:t>
            </a:r>
            <a:r>
              <a:rPr lang="en-US" sz="3400" dirty="0"/>
              <a:t>infiltrations; gangrene; </a:t>
            </a:r>
            <a:r>
              <a:rPr lang="en-US" sz="3400" dirty="0" err="1"/>
              <a:t>lymphatics</a:t>
            </a:r>
            <a:r>
              <a:rPr lang="en-US" sz="3400" dirty="0"/>
              <a:t> swollen; Anthrax; m erysipelas.</a:t>
            </a:r>
          </a:p>
          <a:p>
            <a:endParaRPr lang="en-US" dirty="0"/>
          </a:p>
        </p:txBody>
      </p:sp>
    </p:spTree>
    <p:extLst>
      <p:ext uri="{BB962C8B-B14F-4D97-AF65-F5344CB8AC3E}">
        <p14:creationId xmlns:p14="http://schemas.microsoft.com/office/powerpoint/2010/main" xmlns="" val="5919972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pPr marL="0" indent="0">
              <a:buNone/>
            </a:pPr>
            <a:r>
              <a:rPr lang="en-US" sz="3400" dirty="0"/>
              <a:t>(iv) </a:t>
            </a:r>
            <a:r>
              <a:rPr lang="en-US" sz="3400" dirty="0" err="1"/>
              <a:t>Vipera</a:t>
            </a:r>
            <a:r>
              <a:rPr lang="en-US" sz="3400" dirty="0"/>
              <a:t>: </a:t>
            </a:r>
            <a:r>
              <a:rPr lang="en-US" sz="3400" dirty="0" err="1"/>
              <a:t>Lymphangioma</a:t>
            </a:r>
            <a:r>
              <a:rPr lang="en-US" sz="3400" dirty="0"/>
              <a:t>, boils, carbuncles with burning sensation, relieved by elevating parts Skin peels off in large plaques.</a:t>
            </a:r>
          </a:p>
          <a:p>
            <a:pPr marL="0" indent="0">
              <a:buNone/>
            </a:pPr>
            <a:r>
              <a:rPr lang="en-US" sz="3400" dirty="0" smtClean="0">
                <a:solidFill>
                  <a:srgbClr val="FF0000"/>
                </a:solidFill>
              </a:rPr>
              <a:t>NERVES, SPECIALLY AFFECTED BY SNAKE POISONS</a:t>
            </a:r>
          </a:p>
          <a:p>
            <a:pPr marL="0" indent="0">
              <a:buNone/>
            </a:pPr>
            <a:r>
              <a:rPr lang="en-US" sz="3400" dirty="0" smtClean="0">
                <a:solidFill>
                  <a:schemeClr val="tx1"/>
                </a:solidFill>
              </a:rPr>
              <a:t>(i) </a:t>
            </a:r>
            <a:r>
              <a:rPr lang="en-US" sz="3400" dirty="0" err="1" smtClean="0">
                <a:solidFill>
                  <a:schemeClr val="tx1"/>
                </a:solidFill>
              </a:rPr>
              <a:t>vagus</a:t>
            </a:r>
            <a:r>
              <a:rPr lang="en-US" sz="3400" dirty="0" smtClean="0">
                <a:solidFill>
                  <a:schemeClr val="tx1"/>
                </a:solidFill>
              </a:rPr>
              <a:t> nerve</a:t>
            </a:r>
          </a:p>
          <a:p>
            <a:pPr marL="0" indent="0">
              <a:buNone/>
            </a:pPr>
            <a:r>
              <a:rPr lang="en-US" sz="3400" dirty="0" smtClean="0"/>
              <a:t>(</a:t>
            </a:r>
            <a:r>
              <a:rPr lang="en-US" sz="3400" dirty="0"/>
              <a:t>ii) Spinal accessory nerve ,So, characteristically we get symptoms of larynx, respiration and heart.</a:t>
            </a:r>
          </a:p>
          <a:p>
            <a:endParaRPr lang="en-US" dirty="0"/>
          </a:p>
        </p:txBody>
      </p:sp>
    </p:spTree>
    <p:extLst>
      <p:ext uri="{BB962C8B-B14F-4D97-AF65-F5344CB8AC3E}">
        <p14:creationId xmlns:p14="http://schemas.microsoft.com/office/powerpoint/2010/main" xmlns="" val="28569334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92500"/>
          </a:bodyPr>
          <a:lstStyle/>
          <a:p>
            <a:pPr marL="0" indent="0">
              <a:buNone/>
            </a:pPr>
            <a:r>
              <a:rPr lang="en-US" sz="3400" dirty="0" err="1"/>
              <a:t>Ophidia</a:t>
            </a:r>
            <a:r>
              <a:rPr lang="en-US" sz="3400" dirty="0"/>
              <a:t> medicines cause choking constrictive sensation due to </a:t>
            </a:r>
            <a:r>
              <a:rPr lang="en-US" sz="3400" dirty="0" err="1"/>
              <a:t>pneumogastric</a:t>
            </a:r>
            <a:r>
              <a:rPr lang="en-US" sz="3400" dirty="0"/>
              <a:t> nerve irritation.</a:t>
            </a:r>
          </a:p>
          <a:p>
            <a:pPr marL="0" indent="0">
              <a:buNone/>
            </a:pPr>
            <a:r>
              <a:rPr lang="en-US" sz="3400" dirty="0"/>
              <a:t>Weak heart, cold feet and trembling.</a:t>
            </a:r>
          </a:p>
          <a:p>
            <a:pPr marL="0" indent="0">
              <a:buNone/>
            </a:pPr>
            <a:r>
              <a:rPr lang="en-US" sz="3400" dirty="0"/>
              <a:t>All the medicines have </a:t>
            </a:r>
            <a:r>
              <a:rPr lang="en-US" sz="3400" dirty="0" err="1"/>
              <a:t>dyspnoea</a:t>
            </a:r>
            <a:r>
              <a:rPr lang="en-US" sz="3400" dirty="0"/>
              <a:t> and cardiac </a:t>
            </a:r>
            <a:r>
              <a:rPr lang="en-US" sz="3400" dirty="0" smtClean="0"/>
              <a:t>symptoms.</a:t>
            </a:r>
          </a:p>
          <a:p>
            <a:pPr marL="0" indent="0">
              <a:buNone/>
            </a:pPr>
            <a:r>
              <a:rPr lang="en-US" sz="3400" dirty="0" smtClean="0">
                <a:solidFill>
                  <a:srgbClr val="FF0000"/>
                </a:solidFill>
              </a:rPr>
              <a:t>YELLOW STAINING OR COLOUR OF SKIN</a:t>
            </a:r>
          </a:p>
          <a:p>
            <a:pPr marL="0" indent="0">
              <a:buNone/>
            </a:pPr>
            <a:r>
              <a:rPr lang="en-US" sz="3400" dirty="0" smtClean="0"/>
              <a:t>Most </a:t>
            </a:r>
            <a:r>
              <a:rPr lang="en-US" sz="3400" dirty="0"/>
              <a:t>marked in </a:t>
            </a:r>
            <a:r>
              <a:rPr lang="en-US" sz="3400" dirty="0" err="1"/>
              <a:t>Cortalus</a:t>
            </a:r>
            <a:r>
              <a:rPr lang="en-US" sz="3400" dirty="0"/>
              <a:t> </a:t>
            </a:r>
            <a:r>
              <a:rPr lang="en-US" sz="3400" dirty="0" err="1"/>
              <a:t>horridus</a:t>
            </a:r>
            <a:r>
              <a:rPr lang="en-US" sz="3400" dirty="0"/>
              <a:t>, less in </a:t>
            </a:r>
            <a:r>
              <a:rPr lang="en-US" sz="3400" dirty="0" err="1"/>
              <a:t>Lachesis</a:t>
            </a:r>
            <a:r>
              <a:rPr lang="en-US" sz="3400" dirty="0"/>
              <a:t> and </a:t>
            </a:r>
            <a:r>
              <a:rPr lang="en-US" sz="3400" dirty="0" err="1"/>
              <a:t>Vipera</a:t>
            </a:r>
            <a:r>
              <a:rPr lang="en-US" sz="3400" dirty="0"/>
              <a:t> </a:t>
            </a:r>
            <a:r>
              <a:rPr lang="en-US" sz="3400" dirty="0" err="1"/>
              <a:t>communis</a:t>
            </a:r>
            <a:r>
              <a:rPr lang="en-US" sz="3400" dirty="0"/>
              <a:t> and </a:t>
            </a:r>
            <a:r>
              <a:rPr lang="en-US" sz="3400" dirty="0" err="1"/>
              <a:t>Vipera</a:t>
            </a:r>
            <a:r>
              <a:rPr lang="en-US" sz="3400" dirty="0"/>
              <a:t> </a:t>
            </a:r>
            <a:r>
              <a:rPr lang="en-US" sz="3400" dirty="0" err="1"/>
              <a:t>torva</a:t>
            </a:r>
            <a:r>
              <a:rPr lang="en-US" sz="3400" dirty="0"/>
              <a:t>.</a:t>
            </a:r>
          </a:p>
          <a:p>
            <a:pPr marL="0" indent="0">
              <a:buNone/>
            </a:pPr>
            <a:r>
              <a:rPr lang="en-US" sz="3400" dirty="0" smtClean="0">
                <a:solidFill>
                  <a:srgbClr val="FF0000"/>
                </a:solidFill>
              </a:rPr>
              <a:t>ACTION ON HEART-PRODUCE PALPITATION, DYSPNOEA AND VALVULAR LESIONS</a:t>
            </a:r>
            <a:r>
              <a:rPr lang="en-US" dirty="0" smtClean="0">
                <a:solidFill>
                  <a:srgbClr val="FF0000"/>
                </a:solidFill>
              </a:rPr>
              <a:t>.</a:t>
            </a:r>
          </a:p>
          <a:p>
            <a:endParaRPr lang="en-US" dirty="0">
              <a:solidFill>
                <a:srgbClr val="FF0000"/>
              </a:solidFill>
            </a:endParaRPr>
          </a:p>
        </p:txBody>
      </p:sp>
    </p:spTree>
    <p:extLst>
      <p:ext uri="{BB962C8B-B14F-4D97-AF65-F5344CB8AC3E}">
        <p14:creationId xmlns:p14="http://schemas.microsoft.com/office/powerpoint/2010/main" xmlns="" val="104048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pPr marL="0" indent="0">
              <a:buNone/>
            </a:pPr>
            <a:r>
              <a:rPr lang="en-US" sz="3200" dirty="0"/>
              <a:t>(i) </a:t>
            </a:r>
            <a:r>
              <a:rPr lang="en-US" sz="3200" dirty="0" err="1"/>
              <a:t>Naja</a:t>
            </a:r>
            <a:r>
              <a:rPr lang="en-US" sz="3200" dirty="0"/>
              <a:t>: Heart rhythm is regular, but the force of c3ntractio1rr indicated in remote effects of advanced </a:t>
            </a:r>
            <a:r>
              <a:rPr lang="en-US" sz="3200" dirty="0" err="1"/>
              <a:t>valvular</a:t>
            </a:r>
            <a:r>
              <a:rPr lang="en-US" sz="3200" dirty="0"/>
              <a:t> lesions. There’s a well marked frontal and temporal headache with the </a:t>
            </a:r>
            <a:r>
              <a:rPr lang="en-US" sz="3200" dirty="0" err="1"/>
              <a:t>cardiac_symptoms</a:t>
            </a:r>
            <a:r>
              <a:rPr lang="en-US" sz="3200" dirty="0"/>
              <a:t>. Patient is always gasping for breath.</a:t>
            </a:r>
          </a:p>
          <a:p>
            <a:pPr marL="0" indent="0">
              <a:buNone/>
            </a:pPr>
            <a:r>
              <a:rPr lang="en-US" sz="3200" dirty="0"/>
              <a:t>(ii) </a:t>
            </a:r>
            <a:r>
              <a:rPr lang="en-US" sz="3200" dirty="0" err="1"/>
              <a:t>Lachesis</a:t>
            </a:r>
            <a:r>
              <a:rPr lang="en-US" sz="3200" dirty="0"/>
              <a:t>: Indicated in the of rheumatic heart diseases. Palpitation with fainting spells especially during the </a:t>
            </a:r>
            <a:r>
              <a:rPr lang="en-US" sz="3200" dirty="0" err="1"/>
              <a:t>clirnacteric</a:t>
            </a:r>
            <a:r>
              <a:rPr lang="en-US" sz="3200" dirty="0"/>
              <a:t> period; Cyanosis.</a:t>
            </a:r>
          </a:p>
          <a:p>
            <a:pPr marL="0" indent="0">
              <a:buNone/>
            </a:pPr>
            <a:r>
              <a:rPr lang="en-US" sz="3200" dirty="0"/>
              <a:t>(iii) </a:t>
            </a:r>
            <a:r>
              <a:rPr lang="en-US" sz="3200" dirty="0" err="1"/>
              <a:t>Crotalus</a:t>
            </a:r>
            <a:r>
              <a:rPr lang="en-US" sz="3200" dirty="0"/>
              <a:t> </a:t>
            </a:r>
            <a:r>
              <a:rPr lang="en-US" sz="3200" dirty="0" err="1"/>
              <a:t>horridus</a:t>
            </a:r>
            <a:r>
              <a:rPr lang="en-US" sz="3200" dirty="0"/>
              <a:t>: </a:t>
            </a:r>
            <a:r>
              <a:rPr lang="en-US" sz="3200" dirty="0" err="1"/>
              <a:t>Palpitation,espe</a:t>
            </a:r>
            <a:r>
              <a:rPr lang="en-US" sz="3200" dirty="0"/>
              <a:t> </a:t>
            </a:r>
            <a:r>
              <a:rPr lang="en-US" sz="3200" dirty="0" err="1"/>
              <a:t>cially</a:t>
            </a:r>
            <a:r>
              <a:rPr lang="en-US" sz="3200" dirty="0"/>
              <a:t> during menses. Heart’s actions feeble.</a:t>
            </a:r>
          </a:p>
          <a:p>
            <a:pPr marL="0" indent="0">
              <a:buNone/>
            </a:pPr>
            <a:r>
              <a:rPr lang="en-US" sz="3200" dirty="0"/>
              <a:t>(iv) </a:t>
            </a:r>
            <a:r>
              <a:rPr lang="en-US" sz="3200" dirty="0" err="1"/>
              <a:t>Vipera</a:t>
            </a:r>
            <a:r>
              <a:rPr lang="en-US" sz="3200" dirty="0"/>
              <a:t>-Cardiac dropsy</a:t>
            </a:r>
          </a:p>
          <a:p>
            <a:endParaRPr lang="en-US" dirty="0"/>
          </a:p>
        </p:txBody>
      </p:sp>
    </p:spTree>
    <p:extLst>
      <p:ext uri="{BB962C8B-B14F-4D97-AF65-F5344CB8AC3E}">
        <p14:creationId xmlns:p14="http://schemas.microsoft.com/office/powerpoint/2010/main" xmlns="" val="28402289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marL="0" indent="0">
              <a:buNone/>
            </a:pPr>
            <a:r>
              <a:rPr lang="en-US" sz="3200" dirty="0" smtClean="0"/>
              <a:t> </a:t>
            </a:r>
            <a:r>
              <a:rPr lang="en-US" sz="3200" dirty="0">
                <a:solidFill>
                  <a:srgbClr val="FF0000"/>
                </a:solidFill>
              </a:rPr>
              <a:t>Appearance of face</a:t>
            </a:r>
          </a:p>
          <a:p>
            <a:pPr marL="0" indent="0">
              <a:buNone/>
            </a:pPr>
            <a:r>
              <a:rPr lang="en-US" sz="3200" dirty="0"/>
              <a:t>Sickly, pale, anxious, bloated swollen, dark red or bluish, especially in </a:t>
            </a:r>
            <a:r>
              <a:rPr lang="en-US" sz="3200" dirty="0" err="1"/>
              <a:t>Lachesis</a:t>
            </a:r>
            <a:r>
              <a:rPr lang="en-US" sz="3200" dirty="0"/>
              <a:t>, </a:t>
            </a:r>
            <a:r>
              <a:rPr lang="en-US" sz="3200" dirty="0" err="1"/>
              <a:t>Bothrops</a:t>
            </a:r>
            <a:r>
              <a:rPr lang="en-US" sz="3200" dirty="0"/>
              <a:t>, </a:t>
            </a:r>
            <a:r>
              <a:rPr lang="en-US" sz="3200" dirty="0" err="1"/>
              <a:t>Vipera</a:t>
            </a:r>
            <a:r>
              <a:rPr lang="en-US" sz="3200" dirty="0"/>
              <a:t>. The face is yellow in </a:t>
            </a:r>
            <a:r>
              <a:rPr lang="en-US" sz="3200" dirty="0" err="1"/>
              <a:t>Lachesis</a:t>
            </a:r>
            <a:r>
              <a:rPr lang="en-US" sz="3200" dirty="0"/>
              <a:t> and </a:t>
            </a:r>
            <a:r>
              <a:rPr lang="en-US" sz="3200" dirty="0" err="1" smtClean="0"/>
              <a:t>Crotalus</a:t>
            </a:r>
            <a:r>
              <a:rPr lang="en-US" sz="3200" dirty="0" smtClean="0"/>
              <a:t>.</a:t>
            </a:r>
          </a:p>
          <a:p>
            <a:pPr marL="0" indent="0">
              <a:buNone/>
            </a:pPr>
            <a:r>
              <a:rPr lang="en-US" sz="3200" dirty="0" smtClean="0">
                <a:solidFill>
                  <a:srgbClr val="FF0000"/>
                </a:solidFill>
              </a:rPr>
              <a:t>Alteration of spinal reflexes-</a:t>
            </a:r>
          </a:p>
          <a:p>
            <a:pPr marL="0" indent="0">
              <a:buNone/>
            </a:pPr>
            <a:r>
              <a:rPr lang="en-US" sz="3200" dirty="0" smtClean="0"/>
              <a:t>Dimness </a:t>
            </a:r>
            <a:r>
              <a:rPr lang="en-US" sz="3200" dirty="0"/>
              <a:t>of vision, excitability of brain or spinal cord resulting in mental restless ness and physical sensitiveness</a:t>
            </a:r>
          </a:p>
          <a:p>
            <a:pPr marL="0" indent="0">
              <a:buNone/>
            </a:pPr>
            <a:r>
              <a:rPr lang="en-US" sz="3200" dirty="0"/>
              <a:t>Torpidity, numbness twitching and formication.</a:t>
            </a:r>
          </a:p>
          <a:p>
            <a:endParaRPr lang="en-US" dirty="0"/>
          </a:p>
        </p:txBody>
      </p:sp>
    </p:spTree>
    <p:extLst>
      <p:ext uri="{BB962C8B-B14F-4D97-AF65-F5344CB8AC3E}">
        <p14:creationId xmlns:p14="http://schemas.microsoft.com/office/powerpoint/2010/main" xmlns="" val="24587344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25000" lnSpcReduction="20000"/>
          </a:bodyPr>
          <a:lstStyle/>
          <a:p>
            <a:pPr marL="0" indent="0">
              <a:buNone/>
            </a:pPr>
            <a:r>
              <a:rPr lang="en-US" sz="13600" dirty="0" smtClean="0"/>
              <a:t> </a:t>
            </a:r>
            <a:r>
              <a:rPr lang="en-US" sz="13600" dirty="0" smtClean="0">
                <a:solidFill>
                  <a:srgbClr val="FF0000"/>
                </a:solidFill>
              </a:rPr>
              <a:t>INITIAL ANXIETY, MENTAL EXCITABILITY AND OVER SENSITIVENESS</a:t>
            </a:r>
          </a:p>
          <a:p>
            <a:pPr marL="0" indent="0">
              <a:buNone/>
            </a:pPr>
            <a:r>
              <a:rPr lang="en-US" sz="13600" dirty="0" smtClean="0"/>
              <a:t>Hallucinations </a:t>
            </a:r>
            <a:r>
              <a:rPr lang="en-US" sz="13600" dirty="0"/>
              <a:t>and fear, followed by nervous depression which varies from debility to confusion, stupor, delirium and paralysis</a:t>
            </a:r>
            <a:r>
              <a:rPr lang="en-US" sz="13600" dirty="0" smtClean="0"/>
              <a:t>. </a:t>
            </a:r>
            <a:r>
              <a:rPr lang="en-US" sz="13600" dirty="0" smtClean="0">
                <a:solidFill>
                  <a:srgbClr val="FF0000"/>
                </a:solidFill>
              </a:rPr>
              <a:t>PERIODICITY:</a:t>
            </a:r>
            <a:endParaRPr lang="en-US" sz="13600" dirty="0">
              <a:solidFill>
                <a:srgbClr val="FF0000"/>
              </a:solidFill>
            </a:endParaRPr>
          </a:p>
          <a:p>
            <a:pPr marL="0" indent="0">
              <a:buNone/>
            </a:pPr>
            <a:r>
              <a:rPr lang="en-US" sz="13600" dirty="0" err="1"/>
              <a:t>Vipera</a:t>
            </a:r>
            <a:r>
              <a:rPr lang="en-US" sz="13600" dirty="0"/>
              <a:t> : Symptoms return </a:t>
            </a:r>
            <a:r>
              <a:rPr lang="en-US" sz="13600" dirty="0" err="1"/>
              <a:t>anually</a:t>
            </a:r>
            <a:r>
              <a:rPr lang="en-US" sz="13600" dirty="0"/>
              <a:t> for years</a:t>
            </a:r>
          </a:p>
          <a:p>
            <a:pPr marL="0" indent="0">
              <a:buNone/>
            </a:pPr>
            <a:r>
              <a:rPr lang="en-US" sz="13600" dirty="0" err="1"/>
              <a:t>Thxicophis</a:t>
            </a:r>
            <a:r>
              <a:rPr lang="en-US" sz="13600" dirty="0"/>
              <a:t>: Pain and fever return an </a:t>
            </a:r>
            <a:r>
              <a:rPr lang="en-US" sz="13600" dirty="0" err="1"/>
              <a:t>nually</a:t>
            </a:r>
            <a:r>
              <a:rPr lang="en-US" sz="13600" dirty="0"/>
              <a:t>, sometimes changing location with disappearance of the first </a:t>
            </a:r>
            <a:r>
              <a:rPr lang="en-US" sz="13600" dirty="0" err="1"/>
              <a:t>symp</a:t>
            </a:r>
            <a:r>
              <a:rPr lang="en-US" sz="13600" dirty="0"/>
              <a:t> toms.</a:t>
            </a:r>
          </a:p>
          <a:p>
            <a:pPr marL="0" indent="0">
              <a:buNone/>
            </a:pPr>
            <a:r>
              <a:rPr lang="en-US" sz="13600" dirty="0" err="1"/>
              <a:t>Lachesis</a:t>
            </a:r>
            <a:r>
              <a:rPr lang="en-US" sz="13600" dirty="0"/>
              <a:t>: Complaints, especially the intermittent fever, returning in every spring.</a:t>
            </a:r>
          </a:p>
          <a:p>
            <a:endParaRPr lang="en-US" dirty="0"/>
          </a:p>
        </p:txBody>
      </p:sp>
    </p:spTree>
    <p:extLst>
      <p:ext uri="{BB962C8B-B14F-4D97-AF65-F5344CB8AC3E}">
        <p14:creationId xmlns:p14="http://schemas.microsoft.com/office/powerpoint/2010/main" xmlns="" val="10102380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lnSpcReduction="10000"/>
          </a:bodyPr>
          <a:lstStyle/>
          <a:p>
            <a:pPr marL="0" indent="0">
              <a:buNone/>
            </a:pPr>
            <a:r>
              <a:rPr lang="en-US" sz="3200" dirty="0" smtClean="0">
                <a:solidFill>
                  <a:srgbClr val="FF0000"/>
                </a:solidFill>
              </a:rPr>
              <a:t> SWELLING</a:t>
            </a:r>
          </a:p>
          <a:p>
            <a:pPr marL="0" indent="0">
              <a:buNone/>
            </a:pPr>
            <a:r>
              <a:rPr lang="en-US" sz="3200" dirty="0" smtClean="0"/>
              <a:t>(</a:t>
            </a:r>
            <a:r>
              <a:rPr lang="en-US" sz="3200" dirty="0"/>
              <a:t>i) </a:t>
            </a:r>
            <a:r>
              <a:rPr lang="en-US" sz="3200" dirty="0" err="1"/>
              <a:t>Clotho</a:t>
            </a:r>
            <a:r>
              <a:rPr lang="en-US" sz="3200" dirty="0"/>
              <a:t> </a:t>
            </a:r>
            <a:r>
              <a:rPr lang="en-US" sz="3200" dirty="0" err="1"/>
              <a:t>arictans</a:t>
            </a:r>
            <a:r>
              <a:rPr lang="en-US" sz="3200" dirty="0"/>
              <a:t>: Excessive swelling is the characteristic feature</a:t>
            </a:r>
          </a:p>
          <a:p>
            <a:pPr marL="0" indent="0">
              <a:buNone/>
            </a:pPr>
            <a:r>
              <a:rPr lang="en-US" sz="3200" dirty="0"/>
              <a:t>(ii) </a:t>
            </a:r>
            <a:r>
              <a:rPr lang="en-US" sz="3200" dirty="0" err="1"/>
              <a:t>Toxicophis</a:t>
            </a:r>
            <a:r>
              <a:rPr lang="en-US" sz="3200" dirty="0"/>
              <a:t>: </a:t>
            </a:r>
            <a:r>
              <a:rPr lang="en-US" sz="3200" dirty="0" err="1"/>
              <a:t>Oedematous</a:t>
            </a:r>
            <a:r>
              <a:rPr lang="en-US" sz="3200" dirty="0"/>
              <a:t> swelling</a:t>
            </a:r>
          </a:p>
          <a:p>
            <a:pPr marL="0" indent="0">
              <a:buNone/>
            </a:pPr>
            <a:r>
              <a:rPr lang="en-US" sz="3200" dirty="0"/>
              <a:t>(iii) </a:t>
            </a:r>
            <a:r>
              <a:rPr lang="en-US" sz="3200" dirty="0" err="1"/>
              <a:t>Naja</a:t>
            </a:r>
            <a:r>
              <a:rPr lang="en-US" sz="3200" dirty="0"/>
              <a:t>: No </a:t>
            </a:r>
            <a:r>
              <a:rPr lang="en-US" sz="3200" dirty="0" err="1"/>
              <a:t>haemorrhage</a:t>
            </a:r>
            <a:r>
              <a:rPr lang="en-US" sz="3200" dirty="0"/>
              <a:t>; only </a:t>
            </a:r>
            <a:r>
              <a:rPr lang="en-US" sz="3200" dirty="0" err="1" smtClean="0"/>
              <a:t>oedema</a:t>
            </a:r>
            <a:r>
              <a:rPr lang="en-US" sz="3200" dirty="0" smtClean="0"/>
              <a:t>.</a:t>
            </a:r>
          </a:p>
          <a:p>
            <a:pPr marL="0" indent="0">
              <a:buNone/>
            </a:pPr>
            <a:r>
              <a:rPr lang="en-US" sz="3200" dirty="0" smtClean="0">
                <a:solidFill>
                  <a:srgbClr val="FF0000"/>
                </a:solidFill>
              </a:rPr>
              <a:t>CLIMACTERIC AILMENTS:</a:t>
            </a:r>
          </a:p>
          <a:p>
            <a:pPr marL="0" indent="0">
              <a:buNone/>
            </a:pPr>
            <a:r>
              <a:rPr lang="en-US" sz="3200" dirty="0" smtClean="0"/>
              <a:t>(</a:t>
            </a:r>
            <a:r>
              <a:rPr lang="en-US" sz="3200" dirty="0"/>
              <a:t>1) </a:t>
            </a:r>
            <a:r>
              <a:rPr lang="en-US" sz="3200" dirty="0" err="1"/>
              <a:t>Lachesis</a:t>
            </a:r>
            <a:r>
              <a:rPr lang="en-US" sz="3200" dirty="0"/>
              <a:t>: </a:t>
            </a:r>
            <a:r>
              <a:rPr lang="en-US" sz="3200" dirty="0" err="1"/>
              <a:t>Haemorrhages</a:t>
            </a:r>
            <a:r>
              <a:rPr lang="en-US" sz="3200" dirty="0"/>
              <a:t>, </a:t>
            </a:r>
            <a:r>
              <a:rPr lang="en-US" sz="3200" dirty="0" err="1"/>
              <a:t>haemorrhoids</a:t>
            </a:r>
            <a:r>
              <a:rPr lang="en-US" sz="3200" dirty="0"/>
              <a:t>; hot flushes, hot per </a:t>
            </a:r>
            <a:r>
              <a:rPr lang="en-US" sz="3200" dirty="0" err="1"/>
              <a:t>spiration</a:t>
            </a:r>
            <a:r>
              <a:rPr lang="en-US" sz="3200" dirty="0"/>
              <a:t>; burning in vertex, headache at or after menopause.</a:t>
            </a:r>
          </a:p>
          <a:p>
            <a:pPr marL="0" indent="0">
              <a:buNone/>
            </a:pPr>
            <a:r>
              <a:rPr lang="en-US" sz="3200" dirty="0"/>
              <a:t>(ii) </a:t>
            </a:r>
            <a:r>
              <a:rPr lang="en-US" sz="3200" dirty="0" err="1"/>
              <a:t>Crotalus</a:t>
            </a:r>
            <a:r>
              <a:rPr lang="en-US" sz="3200" dirty="0"/>
              <a:t> </a:t>
            </a:r>
            <a:r>
              <a:rPr lang="en-US" sz="3200" dirty="0" err="1"/>
              <a:t>horridus</a:t>
            </a:r>
            <a:r>
              <a:rPr lang="en-US" sz="3200" dirty="0"/>
              <a:t>: Intense </a:t>
            </a:r>
            <a:r>
              <a:rPr lang="en-US" sz="3200" dirty="0" err="1"/>
              <a:t>flushings</a:t>
            </a:r>
            <a:r>
              <a:rPr lang="en-US" sz="3200" dirty="0"/>
              <a:t> and drenching perspiration. Profound </a:t>
            </a:r>
            <a:r>
              <a:rPr lang="en-US" sz="3200" dirty="0" err="1"/>
              <a:t>anaemia</a:t>
            </a:r>
            <a:r>
              <a:rPr lang="en-US" sz="3200" dirty="0"/>
              <a:t>. Prolonged </a:t>
            </a:r>
            <a:r>
              <a:rPr lang="en-US" sz="3200" dirty="0" err="1"/>
              <a:t>metrorrhagia</a:t>
            </a:r>
            <a:r>
              <a:rPr lang="en-US" sz="3200" dirty="0"/>
              <a:t>; dark offensive fluid; faintness and sinking at stomach.</a:t>
            </a:r>
          </a:p>
          <a:p>
            <a:endParaRPr lang="en-US" dirty="0"/>
          </a:p>
        </p:txBody>
      </p:sp>
    </p:spTree>
    <p:extLst>
      <p:ext uri="{BB962C8B-B14F-4D97-AF65-F5344CB8AC3E}">
        <p14:creationId xmlns:p14="http://schemas.microsoft.com/office/powerpoint/2010/main" xmlns="" val="323564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lnSpcReduction="10000"/>
          </a:bodyPr>
          <a:lstStyle/>
          <a:p>
            <a:pPr marL="0" indent="0">
              <a:buNone/>
            </a:pPr>
            <a:r>
              <a:rPr lang="en-US" sz="3400" b="1" dirty="0" smtClean="0">
                <a:solidFill>
                  <a:srgbClr val="FF0000"/>
                </a:solidFill>
                <a:latin typeface="Times New Roman" pitchFamily="18" charset="0"/>
                <a:cs typeface="Times New Roman" pitchFamily="18" charset="0"/>
              </a:rPr>
              <a:t>USES OF SNAKES</a:t>
            </a:r>
            <a:endParaRPr lang="en-US" sz="3400" dirty="0" smtClean="0">
              <a:solidFill>
                <a:srgbClr val="FF0000"/>
              </a:solidFill>
              <a:latin typeface="Times New Roman" pitchFamily="18" charset="0"/>
              <a:cs typeface="Times New Roman" pitchFamily="18" charset="0"/>
            </a:endParaRPr>
          </a:p>
          <a:p>
            <a:pPr marL="0" indent="0">
              <a:buNone/>
            </a:pPr>
            <a:r>
              <a:rPr lang="en-US" sz="3400" dirty="0" smtClean="0">
                <a:latin typeface="Times New Roman" pitchFamily="18" charset="0"/>
                <a:cs typeface="Times New Roman" pitchFamily="18" charset="0"/>
              </a:rPr>
              <a:t>Snakes </a:t>
            </a:r>
            <a:r>
              <a:rPr lang="en-US" sz="3400" dirty="0">
                <a:latin typeface="Times New Roman" pitchFamily="18" charset="0"/>
                <a:cs typeface="Times New Roman" pitchFamily="18" charset="0"/>
              </a:rPr>
              <a:t>eat </a:t>
            </a:r>
            <a:r>
              <a:rPr lang="en-US" sz="3400" dirty="0">
                <a:solidFill>
                  <a:srgbClr val="FF0000"/>
                </a:solidFill>
                <a:latin typeface="Times New Roman" pitchFamily="18" charset="0"/>
                <a:cs typeface="Times New Roman" pitchFamily="18" charset="0"/>
              </a:rPr>
              <a:t>rats</a:t>
            </a:r>
            <a:r>
              <a:rPr lang="en-US" sz="3400" dirty="0">
                <a:latin typeface="Times New Roman" pitchFamily="18" charset="0"/>
                <a:cs typeface="Times New Roman" pitchFamily="18" charset="0"/>
              </a:rPr>
              <a:t> and thus prevent spoiling of the crops and grains.</a:t>
            </a:r>
          </a:p>
          <a:p>
            <a:pPr marL="0" indent="0">
              <a:buNone/>
            </a:pPr>
            <a:r>
              <a:rPr lang="en-US" sz="3400" dirty="0">
                <a:latin typeface="Times New Roman" pitchFamily="18" charset="0"/>
                <a:cs typeface="Times New Roman" pitchFamily="18" charset="0"/>
              </a:rPr>
              <a:t>Snake venom has many toxins, proteins, and enzymes. Important use of snake venom is to manufacture </a:t>
            </a:r>
            <a:r>
              <a:rPr lang="en-US" sz="3400" dirty="0">
                <a:solidFill>
                  <a:srgbClr val="FF0000"/>
                </a:solidFill>
                <a:latin typeface="Times New Roman" pitchFamily="18" charset="0"/>
                <a:cs typeface="Times New Roman" pitchFamily="18" charset="0"/>
              </a:rPr>
              <a:t>anti-venom serum</a:t>
            </a:r>
            <a:r>
              <a:rPr lang="en-US" sz="3400" dirty="0">
                <a:latin typeface="Times New Roman" pitchFamily="18" charset="0"/>
                <a:cs typeface="Times New Roman" pitchFamily="18" charset="0"/>
              </a:rPr>
              <a:t>, the remedy for snakebite.</a:t>
            </a:r>
          </a:p>
          <a:p>
            <a:pPr marL="0" indent="0">
              <a:buNone/>
            </a:pPr>
            <a:r>
              <a:rPr lang="en-US" sz="3400" dirty="0">
                <a:latin typeface="Times New Roman" pitchFamily="18" charset="0"/>
                <a:cs typeface="Times New Roman" pitchFamily="18" charset="0"/>
              </a:rPr>
              <a:t>In various cultures snakes are </a:t>
            </a:r>
            <a:r>
              <a:rPr lang="en-US" sz="3400" dirty="0">
                <a:solidFill>
                  <a:srgbClr val="FF0000"/>
                </a:solidFill>
                <a:latin typeface="Times New Roman" pitchFamily="18" charset="0"/>
                <a:cs typeface="Times New Roman" pitchFamily="18" charset="0"/>
              </a:rPr>
              <a:t>eaten for medicinal purposes</a:t>
            </a:r>
            <a:r>
              <a:rPr lang="en-US" sz="3400" dirty="0">
                <a:latin typeface="Times New Roman" pitchFamily="18" charset="0"/>
                <a:cs typeface="Times New Roman" pitchFamily="18" charset="0"/>
              </a:rPr>
              <a:t>, like, to cure gangrene, cholera, tuberculosis, meningitis and in </a:t>
            </a:r>
            <a:r>
              <a:rPr lang="en-US" sz="3400" dirty="0" err="1">
                <a:latin typeface="Times New Roman" pitchFamily="18" charset="0"/>
                <a:cs typeface="Times New Roman" pitchFamily="18" charset="0"/>
              </a:rPr>
              <a:t>haemorrhagic</a:t>
            </a:r>
            <a:r>
              <a:rPr lang="en-US" sz="3400" dirty="0">
                <a:latin typeface="Times New Roman" pitchFamily="18" charset="0"/>
                <a:cs typeface="Times New Roman" pitchFamily="18" charset="0"/>
              </a:rPr>
              <a:t> disorders.</a:t>
            </a:r>
          </a:p>
          <a:p>
            <a:pPr marL="0" indent="0">
              <a:buNone/>
            </a:pPr>
            <a:r>
              <a:rPr lang="en-US" sz="3400" dirty="0">
                <a:solidFill>
                  <a:srgbClr val="FF0000"/>
                </a:solidFill>
                <a:latin typeface="Times New Roman" pitchFamily="18" charset="0"/>
                <a:cs typeface="Times New Roman" pitchFamily="18" charset="0"/>
              </a:rPr>
              <a:t>Snakeskin</a:t>
            </a:r>
            <a:r>
              <a:rPr lang="en-US" sz="3400" dirty="0">
                <a:latin typeface="Times New Roman" pitchFamily="18" charset="0"/>
                <a:cs typeface="Times New Roman" pitchFamily="18" charset="0"/>
              </a:rPr>
              <a:t> has ornamental value.</a:t>
            </a:r>
          </a:p>
          <a:p>
            <a:endParaRPr lang="en-US" dirty="0"/>
          </a:p>
        </p:txBody>
      </p:sp>
    </p:spTree>
    <p:extLst>
      <p:ext uri="{BB962C8B-B14F-4D97-AF65-F5344CB8AC3E}">
        <p14:creationId xmlns:p14="http://schemas.microsoft.com/office/powerpoint/2010/main" xmlns="" val="23286657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3400" dirty="0"/>
              <a:t>(iii) </a:t>
            </a:r>
            <a:r>
              <a:rPr lang="en-US" sz="3400" dirty="0" err="1"/>
              <a:t>Vipera</a:t>
            </a:r>
            <a:r>
              <a:rPr lang="en-US" sz="3400" dirty="0"/>
              <a:t>: Climacteric </a:t>
            </a:r>
            <a:r>
              <a:rPr lang="en-US" sz="3400" dirty="0" smtClean="0"/>
              <a:t>ailments.</a:t>
            </a:r>
          </a:p>
          <a:p>
            <a:pPr marL="0" indent="0">
              <a:buNone/>
            </a:pPr>
            <a:r>
              <a:rPr lang="en-US" sz="3400" dirty="0" smtClean="0">
                <a:solidFill>
                  <a:srgbClr val="FF0000"/>
                </a:solidFill>
              </a:rPr>
              <a:t>MENTAL SYMPTOMS:</a:t>
            </a:r>
          </a:p>
          <a:p>
            <a:pPr marL="0" indent="0">
              <a:buNone/>
            </a:pPr>
            <a:r>
              <a:rPr lang="en-US" sz="3400" dirty="0" smtClean="0"/>
              <a:t>(</a:t>
            </a:r>
            <a:r>
              <a:rPr lang="en-US" sz="3400" dirty="0"/>
              <a:t>i) Fear of rain: </a:t>
            </a:r>
            <a:r>
              <a:rPr lang="en-US" sz="3400" dirty="0" err="1"/>
              <a:t>Elaps</a:t>
            </a:r>
            <a:r>
              <a:rPr lang="en-US" sz="3400" dirty="0"/>
              <a:t>, </a:t>
            </a:r>
            <a:r>
              <a:rPr lang="en-US" sz="3400" dirty="0" err="1"/>
              <a:t>Naja</a:t>
            </a:r>
            <a:endParaRPr lang="en-US" sz="3400" dirty="0"/>
          </a:p>
          <a:p>
            <a:pPr marL="0" indent="0">
              <a:buNone/>
            </a:pPr>
            <a:r>
              <a:rPr lang="en-US" sz="3400" dirty="0"/>
              <a:t>(ii) Dreams of dead persons: </a:t>
            </a:r>
            <a:r>
              <a:rPr lang="en-US" sz="3400" dirty="0" err="1"/>
              <a:t>Elaps</a:t>
            </a:r>
            <a:r>
              <a:rPr lang="en-US" sz="3400" dirty="0"/>
              <a:t>, </a:t>
            </a:r>
            <a:r>
              <a:rPr lang="en-US" sz="3400" dirty="0" err="1"/>
              <a:t>Cro</a:t>
            </a:r>
            <a:r>
              <a:rPr lang="en-US" sz="3400" dirty="0"/>
              <a:t> talus </a:t>
            </a:r>
            <a:r>
              <a:rPr lang="en-US" sz="3400" dirty="0" err="1"/>
              <a:t>horridus</a:t>
            </a:r>
            <a:r>
              <a:rPr lang="en-US" sz="3400" dirty="0"/>
              <a:t>, </a:t>
            </a:r>
            <a:r>
              <a:rPr lang="en-US" sz="3400" dirty="0" err="1"/>
              <a:t>Crotalus</a:t>
            </a:r>
            <a:r>
              <a:rPr lang="en-US" sz="3400" dirty="0"/>
              <a:t> </a:t>
            </a:r>
            <a:r>
              <a:rPr lang="en-US" sz="3400" dirty="0" err="1"/>
              <a:t>cascavella</a:t>
            </a:r>
            <a:endParaRPr lang="en-US" sz="3400" dirty="0"/>
          </a:p>
          <a:p>
            <a:pPr marL="0" indent="0">
              <a:buNone/>
            </a:pPr>
            <a:r>
              <a:rPr lang="en-US" sz="3400" dirty="0"/>
              <a:t>(iii) Dreads to be left alone: </a:t>
            </a:r>
            <a:r>
              <a:rPr lang="en-US" sz="3400" dirty="0" err="1"/>
              <a:t>Elaps</a:t>
            </a:r>
            <a:r>
              <a:rPr lang="en-US" sz="3400" dirty="0"/>
              <a:t>, </a:t>
            </a:r>
            <a:r>
              <a:rPr lang="en-US" sz="3400" dirty="0" err="1"/>
              <a:t>Naja</a:t>
            </a:r>
            <a:endParaRPr lang="en-US" sz="3400" dirty="0"/>
          </a:p>
          <a:p>
            <a:endParaRPr lang="en-US" sz="3400" dirty="0"/>
          </a:p>
        </p:txBody>
      </p:sp>
    </p:spTree>
    <p:extLst>
      <p:ext uri="{BB962C8B-B14F-4D97-AF65-F5344CB8AC3E}">
        <p14:creationId xmlns:p14="http://schemas.microsoft.com/office/powerpoint/2010/main" xmlns="" val="31802192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3200" dirty="0" smtClean="0">
                <a:solidFill>
                  <a:srgbClr val="FF0000"/>
                </a:solidFill>
              </a:rPr>
              <a:t>ACTION ON LIVER –</a:t>
            </a:r>
          </a:p>
          <a:p>
            <a:r>
              <a:rPr lang="en-US" sz="3200" dirty="0" smtClean="0"/>
              <a:t>Hepatomegaly </a:t>
            </a:r>
            <a:r>
              <a:rPr lang="en-US" sz="3200" dirty="0"/>
              <a:t>and Jaundice</a:t>
            </a:r>
          </a:p>
          <a:p>
            <a:r>
              <a:rPr lang="en-US" sz="3200" dirty="0"/>
              <a:t>(i) </a:t>
            </a:r>
            <a:r>
              <a:rPr lang="en-US" sz="3200" dirty="0" err="1"/>
              <a:t>Lachesis</a:t>
            </a:r>
            <a:r>
              <a:rPr lang="en-US" sz="3200" dirty="0"/>
              <a:t>- Liver regions sensitive. Can’t tolerate clothing around waist</a:t>
            </a:r>
          </a:p>
          <a:p>
            <a:r>
              <a:rPr lang="en-US" sz="3200" dirty="0"/>
              <a:t>(ii) </a:t>
            </a:r>
            <a:r>
              <a:rPr lang="en-US" sz="3200" dirty="0" err="1"/>
              <a:t>Crotalus</a:t>
            </a:r>
            <a:r>
              <a:rPr lang="en-US" sz="3200" dirty="0"/>
              <a:t>- </a:t>
            </a:r>
            <a:r>
              <a:rPr lang="en-US" sz="3200" dirty="0" err="1"/>
              <a:t>Haemolytic</a:t>
            </a:r>
            <a:r>
              <a:rPr lang="en-US" sz="3200" dirty="0"/>
              <a:t> jaundice; yellow conjunctiva and skin</a:t>
            </a:r>
          </a:p>
          <a:p>
            <a:r>
              <a:rPr lang="en-US" sz="3200" dirty="0"/>
              <a:t>(iii) </a:t>
            </a:r>
            <a:r>
              <a:rPr lang="en-US" sz="3200" dirty="0" err="1"/>
              <a:t>Vipera</a:t>
            </a:r>
            <a:r>
              <a:rPr lang="en-US" sz="3200" dirty="0"/>
              <a:t>: Violent pain. Enlarged liver with jaundice and fever pains extend to shoulder and hip</a:t>
            </a:r>
          </a:p>
          <a:p>
            <a:endParaRPr lang="en-US" dirty="0"/>
          </a:p>
        </p:txBody>
      </p:sp>
    </p:spTree>
    <p:extLst>
      <p:ext uri="{BB962C8B-B14F-4D97-AF65-F5344CB8AC3E}">
        <p14:creationId xmlns:p14="http://schemas.microsoft.com/office/powerpoint/2010/main" xmlns="" val="1988953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pPr marL="0" indent="0">
              <a:buNone/>
            </a:pPr>
            <a:r>
              <a:rPr lang="en-US" sz="3400" dirty="0" smtClean="0">
                <a:solidFill>
                  <a:srgbClr val="FF0000"/>
                </a:solidFill>
              </a:rPr>
              <a:t>SLEEP AGGRAVATION</a:t>
            </a:r>
          </a:p>
          <a:p>
            <a:r>
              <a:rPr lang="en-US" sz="3400" dirty="0" smtClean="0"/>
              <a:t>(</a:t>
            </a:r>
            <a:r>
              <a:rPr lang="en-US" sz="3400" dirty="0"/>
              <a:t>i) </a:t>
            </a:r>
            <a:r>
              <a:rPr lang="en-US" sz="3400" dirty="0" err="1"/>
              <a:t>Lachesis</a:t>
            </a:r>
            <a:r>
              <a:rPr lang="en-US" sz="3400" dirty="0"/>
              <a:t>: As soon as the patient falls asleep, breathing stops</a:t>
            </a:r>
          </a:p>
          <a:p>
            <a:r>
              <a:rPr lang="en-US" sz="3400" dirty="0"/>
              <a:t>(ii) </a:t>
            </a:r>
            <a:r>
              <a:rPr lang="en-US" sz="3400" dirty="0" err="1"/>
              <a:t>Croralus</a:t>
            </a:r>
            <a:r>
              <a:rPr lang="en-US" sz="3400" dirty="0"/>
              <a:t> </a:t>
            </a:r>
            <a:r>
              <a:rPr lang="en-US" sz="3400" dirty="0" err="1"/>
              <a:t>horridus</a:t>
            </a:r>
            <a:r>
              <a:rPr lang="en-US" sz="3400" dirty="0"/>
              <a:t>: Sleeps into his symptoms</a:t>
            </a:r>
          </a:p>
          <a:p>
            <a:r>
              <a:rPr lang="en-US" sz="3400" dirty="0"/>
              <a:t>(iii) </a:t>
            </a:r>
            <a:r>
              <a:rPr lang="en-US" sz="3400" dirty="0" err="1"/>
              <a:t>Naja</a:t>
            </a:r>
            <a:r>
              <a:rPr lang="en-US" sz="3400" dirty="0"/>
              <a:t>: Suffocative spells after sleeping</a:t>
            </a:r>
          </a:p>
          <a:p>
            <a:endParaRPr lang="en-US" sz="4400" dirty="0"/>
          </a:p>
        </p:txBody>
      </p:sp>
    </p:spTree>
    <p:extLst>
      <p:ext uri="{BB962C8B-B14F-4D97-AF65-F5344CB8AC3E}">
        <p14:creationId xmlns:p14="http://schemas.microsoft.com/office/powerpoint/2010/main" xmlns="" val="40692450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sz="3400" dirty="0" smtClean="0">
                <a:solidFill>
                  <a:srgbClr val="FF0000"/>
                </a:solidFill>
              </a:rPr>
              <a:t>DYSARTHRIA:</a:t>
            </a:r>
          </a:p>
          <a:p>
            <a:r>
              <a:rPr lang="en-US" sz="3400" dirty="0" smtClean="0"/>
              <a:t>(</a:t>
            </a:r>
            <a:r>
              <a:rPr lang="en-US" sz="3400" dirty="0"/>
              <a:t>i) </a:t>
            </a:r>
            <a:r>
              <a:rPr lang="en-US" sz="3400" dirty="0" err="1"/>
              <a:t>Bothmps</a:t>
            </a:r>
            <a:r>
              <a:rPr lang="en-US" sz="3400" dirty="0"/>
              <a:t>: Hemiplegia with aphasia; in ability to articulate without any affect </a:t>
            </a:r>
            <a:r>
              <a:rPr lang="en-US" sz="3400" dirty="0" err="1"/>
              <a:t>tion</a:t>
            </a:r>
            <a:r>
              <a:rPr lang="en-US" sz="3400" dirty="0"/>
              <a:t> to tongue.</a:t>
            </a:r>
          </a:p>
          <a:p>
            <a:r>
              <a:rPr lang="en-US" sz="3400" dirty="0"/>
              <a:t>(ii) </a:t>
            </a:r>
            <a:r>
              <a:rPr lang="en-US" sz="3400" dirty="0" err="1"/>
              <a:t>Vipera</a:t>
            </a:r>
            <a:r>
              <a:rPr lang="en-US" sz="3400" dirty="0"/>
              <a:t>: Speech is difficult</a:t>
            </a:r>
          </a:p>
          <a:p>
            <a:r>
              <a:rPr lang="en-US" sz="3400" dirty="0"/>
              <a:t>(iii) </a:t>
            </a:r>
            <a:r>
              <a:rPr lang="en-US" sz="3400" dirty="0" err="1"/>
              <a:t>Naja</a:t>
            </a:r>
            <a:r>
              <a:rPr lang="en-US" sz="3400" dirty="0"/>
              <a:t>: Blurred speech (bulbar paralysis)</a:t>
            </a:r>
          </a:p>
          <a:p>
            <a:endParaRPr lang="en-US" sz="4000" dirty="0"/>
          </a:p>
        </p:txBody>
      </p:sp>
    </p:spTree>
    <p:extLst>
      <p:ext uri="{BB962C8B-B14F-4D97-AF65-F5344CB8AC3E}">
        <p14:creationId xmlns:p14="http://schemas.microsoft.com/office/powerpoint/2010/main" xmlns="" val="23302877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352800"/>
          </a:xfrm>
        </p:spPr>
        <p:txBody>
          <a:bodyPr>
            <a:normAutofit/>
          </a:bodyPr>
          <a:lstStyle/>
          <a:p>
            <a:r>
              <a:rPr lang="en-US" sz="8800" dirty="0" smtClean="0"/>
              <a:t>THANK YOU</a:t>
            </a:r>
            <a:endParaRPr lang="en-US" sz="8800" dirty="0"/>
          </a:p>
        </p:txBody>
      </p:sp>
    </p:spTree>
    <p:extLst>
      <p:ext uri="{BB962C8B-B14F-4D97-AF65-F5344CB8AC3E}">
        <p14:creationId xmlns:p14="http://schemas.microsoft.com/office/powerpoint/2010/main" xmlns="" val="30242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Autofit/>
          </a:bodyPr>
          <a:lstStyle/>
          <a:p>
            <a:pPr marL="0" indent="0">
              <a:buNone/>
            </a:pPr>
            <a:endParaRPr lang="en-US" sz="2200" dirty="0" smtClean="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MEMBERS OF THE FAMILY OPHIDIA</a:t>
            </a:r>
          </a:p>
          <a:p>
            <a:pPr marL="0" indent="0">
              <a:buNone/>
            </a:pPr>
            <a:r>
              <a:rPr lang="en-US" sz="2800" dirty="0" smtClean="0">
                <a:latin typeface="Times New Roman" pitchFamily="18" charset="0"/>
                <a:cs typeface="Times New Roman" pitchFamily="18" charset="0"/>
              </a:rPr>
              <a:t>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Lachesis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lachesis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lachesis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muta</a:t>
            </a:r>
            <a:r>
              <a:rPr lang="en-US" sz="2800" dirty="0" smtClean="0">
                <a:latin typeface="Times New Roman" pitchFamily="18" charset="0"/>
                <a:cs typeface="Times New Roman" pitchFamily="18" charset="0"/>
              </a:rPr>
              <a:t>, proved by </a:t>
            </a:r>
            <a:r>
              <a:rPr lang="en-US" sz="2800" dirty="0" err="1" smtClean="0">
                <a:latin typeface="Times New Roman" pitchFamily="18" charset="0"/>
                <a:cs typeface="Times New Roman" pitchFamily="18" charset="0"/>
              </a:rPr>
              <a:t>Hering</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Crotalus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horridus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Bush master-proved by </a:t>
            </a:r>
            <a:r>
              <a:rPr lang="en-US" sz="2800" dirty="0" err="1" smtClean="0">
                <a:latin typeface="Times New Roman" pitchFamily="18" charset="0"/>
                <a:cs typeface="Times New Roman" pitchFamily="18" charset="0"/>
              </a:rPr>
              <a:t>Hering</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Crotalus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cascavella</a:t>
            </a:r>
            <a:r>
              <a:rPr lang="en-US" sz="2800" dirty="0">
                <a:latin typeface="Times New Roman" pitchFamily="18" charset="0"/>
                <a:cs typeface="Times New Roman" pitchFamily="18" charset="0"/>
              </a:rPr>
              <a:t> [ rattle snake or pit viper, proved by </a:t>
            </a:r>
            <a:r>
              <a:rPr lang="en-US" sz="2800" dirty="0" err="1">
                <a:latin typeface="Times New Roman" pitchFamily="18" charset="0"/>
                <a:cs typeface="Times New Roman" pitchFamily="18" charset="0"/>
              </a:rPr>
              <a:t>Mure</a:t>
            </a:r>
            <a:r>
              <a:rPr lang="en-US" sz="2800" dirty="0">
                <a:latin typeface="Times New Roman" pitchFamily="18" charset="0"/>
                <a:cs typeface="Times New Roman" pitchFamily="18" charset="0"/>
              </a:rPr>
              <a:t>, comes under the N.O.-</a:t>
            </a:r>
            <a:r>
              <a:rPr lang="en-US" sz="2800" dirty="0" err="1">
                <a:latin typeface="Times New Roman" pitchFamily="18" charset="0"/>
                <a:cs typeface="Times New Roman" pitchFamily="18" charset="0"/>
              </a:rPr>
              <a:t>Crotalidae</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4) </a:t>
            </a:r>
            <a:r>
              <a:rPr lang="en-US" sz="2800" dirty="0" err="1">
                <a:latin typeface="Times New Roman" pitchFamily="18" charset="0"/>
                <a:cs typeface="Times New Roman" pitchFamily="18" charset="0"/>
              </a:rPr>
              <a:t>Naja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tripudiens</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naja</a:t>
            </a:r>
            <a:r>
              <a:rPr lang="en-US" sz="2800" dirty="0">
                <a:latin typeface="Times New Roman" pitchFamily="18" charset="0"/>
                <a:cs typeface="Times New Roman" pitchFamily="18" charset="0"/>
              </a:rPr>
              <a:t>; cobra; </a:t>
            </a:r>
            <a:r>
              <a:rPr lang="en-US" sz="2800" dirty="0" err="1">
                <a:latin typeface="Times New Roman" pitchFamily="18" charset="0"/>
                <a:cs typeface="Times New Roman" pitchFamily="18" charset="0"/>
              </a:rPr>
              <a:t>Elapidae</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5) </a:t>
            </a:r>
            <a:r>
              <a:rPr lang="en-US" sz="2800" dirty="0" err="1">
                <a:latin typeface="Times New Roman" pitchFamily="18" charset="0"/>
                <a:cs typeface="Times New Roman" pitchFamily="18" charset="0"/>
              </a:rPr>
              <a:t>Elaps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corallinus</a:t>
            </a:r>
            <a:r>
              <a:rPr lang="en-US" sz="2800" dirty="0">
                <a:latin typeface="Times New Roman" pitchFamily="18" charset="0"/>
                <a:cs typeface="Times New Roman" pitchFamily="18" charset="0"/>
              </a:rPr>
              <a:t> [ Snake; </a:t>
            </a:r>
            <a:r>
              <a:rPr lang="en-US" sz="2800" dirty="0" err="1">
                <a:latin typeface="Times New Roman" pitchFamily="18" charset="0"/>
                <a:cs typeface="Times New Roman" pitchFamily="18" charset="0"/>
              </a:rPr>
              <a:t>Micru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corallinus</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6) </a:t>
            </a:r>
            <a:r>
              <a:rPr lang="en-US" sz="2800" dirty="0" err="1">
                <a:latin typeface="Times New Roman" pitchFamily="18" charset="0"/>
                <a:cs typeface="Times New Roman" pitchFamily="18" charset="0"/>
              </a:rPr>
              <a:t>Bothrops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lanceolatus</a:t>
            </a:r>
            <a:r>
              <a:rPr lang="en-US" sz="2800" dirty="0">
                <a:latin typeface="Times New Roman" pitchFamily="18" charset="0"/>
                <a:cs typeface="Times New Roman" pitchFamily="18" charset="0"/>
              </a:rPr>
              <a:t> [ viper </a:t>
            </a:r>
            <a:r>
              <a:rPr lang="en-US" sz="2800" dirty="0" err="1">
                <a:latin typeface="Times New Roman" pitchFamily="18" charset="0"/>
                <a:cs typeface="Times New Roman" pitchFamily="18" charset="0"/>
              </a:rPr>
              <a:t>yellow.Lach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lanceolates</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7) </a:t>
            </a:r>
            <a:r>
              <a:rPr lang="en-US" sz="2800" dirty="0" err="1">
                <a:latin typeface="Times New Roman" pitchFamily="18" charset="0"/>
                <a:cs typeface="Times New Roman" pitchFamily="18" charset="0"/>
              </a:rPr>
              <a:t>Vipera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torva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german</a:t>
            </a:r>
            <a:r>
              <a:rPr lang="en-US" sz="2800" dirty="0">
                <a:latin typeface="Times New Roman" pitchFamily="18" charset="0"/>
                <a:cs typeface="Times New Roman" pitchFamily="18" charset="0"/>
              </a:rPr>
              <a:t> viper)</a:t>
            </a:r>
          </a:p>
          <a:p>
            <a:pPr marL="0" indent="0">
              <a:buNone/>
            </a:pPr>
            <a:r>
              <a:rPr lang="en-US" sz="2800" dirty="0">
                <a:latin typeface="Times New Roman" pitchFamily="18" charset="0"/>
                <a:cs typeface="Times New Roman" pitchFamily="18" charset="0"/>
              </a:rPr>
              <a:t>8) </a:t>
            </a:r>
            <a:r>
              <a:rPr lang="en-US" sz="2800" dirty="0" err="1">
                <a:latin typeface="Times New Roman" pitchFamily="18" charset="0"/>
                <a:cs typeface="Times New Roman" pitchFamily="18" charset="0"/>
              </a:rPr>
              <a:t>Vipera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communis</a:t>
            </a:r>
            <a:r>
              <a:rPr lang="en-US" sz="2800" dirty="0">
                <a:latin typeface="Times New Roman" pitchFamily="18" charset="0"/>
                <a:cs typeface="Times New Roman" pitchFamily="18" charset="0"/>
              </a:rPr>
              <a:t>(common viper</a:t>
            </a:r>
            <a:r>
              <a:rPr lang="en-US" sz="2800" dirty="0" smtClean="0">
                <a:latin typeface="Times New Roman" pitchFamily="18" charset="0"/>
                <a:cs typeface="Times New Roman" pitchFamily="18" charset="0"/>
              </a:rPr>
              <a:t>)</a:t>
            </a: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48530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6096000"/>
          </a:xfrm>
        </p:spPr>
        <p:txBody>
          <a:bodyPr>
            <a:normAutofit/>
          </a:bodyPr>
          <a:lstStyle/>
          <a:p>
            <a:pPr marL="0" indent="0">
              <a:buNone/>
            </a:pPr>
            <a:r>
              <a:rPr lang="en-US" sz="2800" dirty="0"/>
              <a:t>9) </a:t>
            </a:r>
            <a:r>
              <a:rPr lang="en-US" sz="2800" dirty="0" err="1"/>
              <a:t>Vipera</a:t>
            </a:r>
            <a:r>
              <a:rPr lang="en-US" sz="2800" dirty="0"/>
              <a:t> </a:t>
            </a:r>
            <a:r>
              <a:rPr lang="en-US" sz="2800" dirty="0" err="1" smtClean="0"/>
              <a:t>redi</a:t>
            </a:r>
            <a:r>
              <a:rPr lang="en-US" sz="2800" dirty="0" smtClean="0"/>
              <a:t>(</a:t>
            </a:r>
            <a:r>
              <a:rPr lang="en-US" sz="2800" dirty="0" err="1" smtClean="0"/>
              <a:t>italian</a:t>
            </a:r>
            <a:r>
              <a:rPr lang="en-US" sz="2800" dirty="0" smtClean="0"/>
              <a:t> viper)</a:t>
            </a:r>
            <a:endParaRPr lang="en-US" sz="2800" dirty="0"/>
          </a:p>
          <a:p>
            <a:pPr marL="0" indent="0">
              <a:buNone/>
            </a:pPr>
            <a:r>
              <a:rPr lang="en-US" sz="2800" dirty="0"/>
              <a:t>10) </a:t>
            </a:r>
            <a:r>
              <a:rPr lang="en-US" sz="2800" dirty="0" err="1"/>
              <a:t>Cenchris</a:t>
            </a:r>
            <a:r>
              <a:rPr lang="en-US" sz="2800" dirty="0"/>
              <a:t> </a:t>
            </a:r>
            <a:r>
              <a:rPr lang="en-US" sz="2800" dirty="0" err="1"/>
              <a:t>contortrix</a:t>
            </a:r>
            <a:r>
              <a:rPr lang="en-US" sz="2800" dirty="0"/>
              <a:t> [ </a:t>
            </a:r>
            <a:r>
              <a:rPr lang="en-US" sz="2800" dirty="0" smtClean="0"/>
              <a:t>copper head snake of south </a:t>
            </a:r>
            <a:r>
              <a:rPr lang="en-US" sz="2800" dirty="0" err="1" smtClean="0"/>
              <a:t>america</a:t>
            </a:r>
            <a:r>
              <a:rPr lang="en-US" sz="2800" dirty="0" smtClean="0"/>
              <a:t>; </a:t>
            </a:r>
            <a:r>
              <a:rPr lang="en-US" sz="2800" dirty="0" err="1"/>
              <a:t>Ancistrodon</a:t>
            </a:r>
            <a:r>
              <a:rPr lang="en-US" sz="2800" dirty="0"/>
              <a:t>]</a:t>
            </a:r>
          </a:p>
          <a:p>
            <a:pPr marL="0" indent="0">
              <a:buNone/>
            </a:pPr>
            <a:r>
              <a:rPr lang="en-US" sz="2800" dirty="0"/>
              <a:t>11) </a:t>
            </a:r>
            <a:r>
              <a:rPr lang="en-US" sz="2800" dirty="0" err="1"/>
              <a:t>Bungarus</a:t>
            </a:r>
            <a:r>
              <a:rPr lang="en-US" sz="2800" dirty="0"/>
              <a:t> </a:t>
            </a:r>
            <a:r>
              <a:rPr lang="en-US" sz="2800" dirty="0" err="1"/>
              <a:t>fasciatus</a:t>
            </a:r>
            <a:r>
              <a:rPr lang="en-US" sz="2800" dirty="0"/>
              <a:t> [ krait]</a:t>
            </a:r>
          </a:p>
          <a:p>
            <a:pPr marL="0" indent="0">
              <a:buNone/>
            </a:pPr>
            <a:r>
              <a:rPr lang="en-US" sz="2800" dirty="0"/>
              <a:t>12) </a:t>
            </a:r>
            <a:r>
              <a:rPr lang="en-US" sz="2800" dirty="0" err="1"/>
              <a:t>Toxicophis</a:t>
            </a:r>
            <a:r>
              <a:rPr lang="en-US" sz="2800" dirty="0"/>
              <a:t> [ snake]</a:t>
            </a:r>
          </a:p>
          <a:p>
            <a:pPr marL="0" indent="0">
              <a:buNone/>
            </a:pPr>
            <a:r>
              <a:rPr lang="en-US" sz="2800" dirty="0"/>
              <a:t>13) </a:t>
            </a:r>
            <a:r>
              <a:rPr lang="en-US" sz="2800" dirty="0" err="1"/>
              <a:t>Hydrophis</a:t>
            </a:r>
            <a:r>
              <a:rPr lang="en-US" sz="2800" dirty="0"/>
              <a:t> </a:t>
            </a:r>
            <a:r>
              <a:rPr lang="en-US" sz="2800" dirty="0" err="1"/>
              <a:t>cyanocinctus</a:t>
            </a:r>
            <a:endParaRPr lang="en-US" sz="2800" dirty="0"/>
          </a:p>
          <a:p>
            <a:pPr marL="0" indent="0">
              <a:buNone/>
            </a:pPr>
            <a:r>
              <a:rPr lang="en-US" sz="2800" dirty="0"/>
              <a:t>14) </a:t>
            </a:r>
            <a:r>
              <a:rPr lang="en-US" sz="2800" dirty="0" err="1"/>
              <a:t>Clotho</a:t>
            </a:r>
            <a:r>
              <a:rPr lang="en-US" sz="2800" dirty="0"/>
              <a:t> </a:t>
            </a:r>
            <a:r>
              <a:rPr lang="en-US" sz="2800" dirty="0" err="1"/>
              <a:t>arictans</a:t>
            </a:r>
            <a:r>
              <a:rPr lang="en-US" sz="2800" dirty="0"/>
              <a:t> [ adder]</a:t>
            </a:r>
          </a:p>
          <a:p>
            <a:pPr marL="0" indent="0">
              <a:buNone/>
            </a:pPr>
            <a:r>
              <a:rPr lang="en-US" sz="2800" dirty="0"/>
              <a:t>15) </a:t>
            </a:r>
            <a:r>
              <a:rPr lang="en-US" sz="2800" dirty="0" err="1"/>
              <a:t>Ophiotoxinum</a:t>
            </a:r>
            <a:endParaRPr lang="en-US" sz="2800" dirty="0"/>
          </a:p>
          <a:p>
            <a:pPr marL="0" indent="0">
              <a:buNone/>
            </a:pPr>
            <a:endParaRPr lang="en-US" sz="3600" dirty="0"/>
          </a:p>
        </p:txBody>
      </p:sp>
    </p:spTree>
    <p:extLst>
      <p:ext uri="{BB962C8B-B14F-4D97-AF65-F5344CB8AC3E}">
        <p14:creationId xmlns:p14="http://schemas.microsoft.com/office/powerpoint/2010/main" xmlns="" val="3843435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marL="0" indent="0">
              <a:buNone/>
            </a:pPr>
            <a:r>
              <a:rPr lang="en-US" sz="3400" b="1" dirty="0" smtClean="0">
                <a:solidFill>
                  <a:srgbClr val="FF0000"/>
                </a:solidFill>
                <a:latin typeface="Times New Roman" pitchFamily="18" charset="0"/>
                <a:cs typeface="Times New Roman" pitchFamily="18" charset="0"/>
              </a:rPr>
              <a:t>SOURCES OF DRUGS:</a:t>
            </a:r>
          </a:p>
          <a:p>
            <a:pPr marL="0" indent="0">
              <a:buNone/>
            </a:pPr>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poison taken from the snakes. Chemically, the snake poisons are </a:t>
            </a:r>
            <a:r>
              <a:rPr lang="en-US" sz="3200" dirty="0" smtClean="0">
                <a:latin typeface="Times New Roman" pitchFamily="18" charset="0"/>
                <a:cs typeface="Times New Roman" pitchFamily="18" charset="0"/>
              </a:rPr>
              <a:t>cyan hydrates </a:t>
            </a:r>
            <a:r>
              <a:rPr lang="en-US" sz="3200" dirty="0">
                <a:latin typeface="Times New Roman" pitchFamily="18" charset="0"/>
                <a:cs typeface="Times New Roman" pitchFamily="18" charset="0"/>
              </a:rPr>
              <a:t>of soda and other salts.</a:t>
            </a:r>
          </a:p>
          <a:p>
            <a:pPr marL="0" indent="0">
              <a:buNone/>
            </a:pPr>
            <a:r>
              <a:rPr lang="en-US" sz="3200" dirty="0">
                <a:latin typeface="Times New Roman" pitchFamily="18" charset="0"/>
                <a:cs typeface="Times New Roman" pitchFamily="18" charset="0"/>
              </a:rPr>
              <a:t>Alcohol is a natural solvent and an antidote for these poisons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66970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ustom 1">
      <a:dk1>
        <a:srgbClr val="1B1C11"/>
      </a:dk1>
      <a:lt1>
        <a:srgbClr val="BCBF96"/>
      </a:lt1>
      <a:dk2>
        <a:srgbClr val="898E56"/>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2713</Words>
  <Application>Microsoft Office PowerPoint</Application>
  <PresentationFormat>On-screen Show (4:3)</PresentationFormat>
  <Paragraphs>258</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Composite</vt:lpstr>
      <vt:lpstr>OPHIDIA</vt:lpstr>
      <vt:lpstr>Slide 2</vt:lpstr>
      <vt:lpstr>Slide 3</vt:lpstr>
      <vt:lpstr>Slide 4</vt:lpstr>
      <vt:lpstr>Slide 5</vt:lpstr>
      <vt:lpstr>Slide 6</vt:lpstr>
      <vt:lpstr>Slide 7</vt:lpstr>
      <vt:lpstr>Slide 8</vt:lpstr>
      <vt:lpstr>Slide 9</vt:lpstr>
      <vt:lpstr>LACHESIS        [ lachesis/ lachesis muta, proved by Hering] </vt:lpstr>
      <vt:lpstr>CROTALUS HORRIDUS                        [ Bush master-proved by Heringwith images</vt:lpstr>
      <vt:lpstr>CROTALUS CASCAVELLA [ rattle snake or pit viper,  proved by Mure, comes under the N.O.-Crotalidae] </vt:lpstr>
      <vt:lpstr>NAJA TRIPUDIENS [ naja; cobra; Elapidae] </vt:lpstr>
      <vt:lpstr>ELAPS CORALLINUS     [ Snake; Micru rus corallinus] </vt:lpstr>
      <vt:lpstr>BOTHROPS LANCEOLATUS                [viper yellow.Lach lanceolates] </vt:lpstr>
      <vt:lpstr>VIPERA TORVA          (german viper) </vt:lpstr>
      <vt:lpstr>VIPERA COMMUNIS (common viper) </vt:lpstr>
      <vt:lpstr>CENCHRIS CONTORTRIX [ head snake; Ancistrodon]  </vt:lpstr>
      <vt:lpstr>BUNGARUS FASCIATUS          [ krait] </vt:lpstr>
      <vt:lpstr>CLOTHO ARICTANS                             [ adder] </vt:lpstr>
      <vt:lpstr>HYDROPHIS CYANOCINCTUS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OPHIDIA</dc:title>
  <dc:creator>Dr. Dhanya Suresh</dc:creator>
  <cp:lastModifiedBy>New</cp:lastModifiedBy>
  <cp:revision>28</cp:revision>
  <dcterms:created xsi:type="dcterms:W3CDTF">2015-05-12T15:50:06Z</dcterms:created>
  <dcterms:modified xsi:type="dcterms:W3CDTF">2019-05-30T06:37:58Z</dcterms:modified>
</cp:coreProperties>
</file>