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71" r:id="rId5"/>
    <p:sldId id="285" r:id="rId6"/>
    <p:sldId id="286" r:id="rId7"/>
    <p:sldId id="272" r:id="rId8"/>
    <p:sldId id="273" r:id="rId9"/>
    <p:sldId id="274" r:id="rId10"/>
    <p:sldId id="275" r:id="rId11"/>
    <p:sldId id="276" r:id="rId12"/>
    <p:sldId id="277" r:id="rId13"/>
    <p:sldId id="287" r:id="rId14"/>
    <p:sldId id="288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D2161A-A838-4932-A57D-44E8FD9EDB46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517E86-3E56-472C-9A4C-DBA5409A91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OPHIOTOXINS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OPHIDIA  =  SNAKE FAMILY</a:t>
            </a:r>
          </a:p>
          <a:p>
            <a:r>
              <a:rPr lang="en-US" b="1" dirty="0" smtClean="0"/>
              <a:t>TOXINS    =  POISONS</a:t>
            </a:r>
          </a:p>
          <a:p>
            <a:pPr algn="just"/>
            <a:r>
              <a:rPr lang="en-US" b="1" dirty="0" smtClean="0"/>
              <a:t>First  medicine proved – </a:t>
            </a:r>
            <a:r>
              <a:rPr lang="en-US" b="1" dirty="0" err="1" smtClean="0"/>
              <a:t>Lachesis</a:t>
            </a:r>
            <a:r>
              <a:rPr lang="en-US" b="1" dirty="0" smtClean="0"/>
              <a:t> </a:t>
            </a:r>
            <a:r>
              <a:rPr lang="en-US" b="1" dirty="0" err="1" smtClean="0"/>
              <a:t>trigonocephalus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 smtClean="0"/>
              <a:t>CN – SURU KUKU  Snake </a:t>
            </a:r>
          </a:p>
          <a:p>
            <a:pPr algn="just"/>
            <a:r>
              <a:rPr lang="en-US" b="1" dirty="0"/>
              <a:t>P</a:t>
            </a:r>
            <a:r>
              <a:rPr lang="en-US" b="1" dirty="0" smtClean="0"/>
              <a:t>roved by  Dr. Constantine  </a:t>
            </a:r>
            <a:r>
              <a:rPr lang="en-US" b="1" dirty="0" err="1" smtClean="0"/>
              <a:t>Hering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 smtClean="0"/>
              <a:t> </a:t>
            </a:r>
            <a:r>
              <a:rPr lang="en-US" b="1" dirty="0" err="1" smtClean="0"/>
              <a:t>Ophidia</a:t>
            </a:r>
            <a:r>
              <a:rPr lang="en-US" b="1" dirty="0" smtClean="0"/>
              <a:t> group consists of medicines taken from snakes  venoms which is  modified saliva</a:t>
            </a:r>
          </a:p>
          <a:p>
            <a:pPr algn="just"/>
            <a:r>
              <a:rPr lang="en-US" b="1" dirty="0" err="1" smtClean="0"/>
              <a:t>Ophidia</a:t>
            </a:r>
            <a:r>
              <a:rPr lang="en-US" b="1" dirty="0" smtClean="0"/>
              <a:t> comes under Class </a:t>
            </a:r>
            <a:r>
              <a:rPr lang="en-US" b="1" dirty="0" err="1" smtClean="0"/>
              <a:t>Reptilia</a:t>
            </a:r>
            <a:r>
              <a:rPr lang="en-US" b="1" dirty="0" smtClean="0"/>
              <a:t>, which comes under Phylum </a:t>
            </a:r>
            <a:r>
              <a:rPr lang="en-US" b="1" dirty="0" err="1" smtClean="0"/>
              <a:t>Chordata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V. </a:t>
            </a:r>
            <a:r>
              <a:rPr lang="en-US" b="1" dirty="0" err="1" smtClean="0">
                <a:solidFill>
                  <a:srgbClr val="C00000"/>
                </a:solidFill>
              </a:rPr>
              <a:t>Viperine</a:t>
            </a:r>
            <a:r>
              <a:rPr lang="en-US" b="1" dirty="0" smtClean="0">
                <a:solidFill>
                  <a:srgbClr val="C00000"/>
                </a:solidFill>
              </a:rPr>
              <a:t> bites: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It is </a:t>
            </a:r>
            <a:r>
              <a:rPr lang="en-US" b="1" dirty="0" err="1" smtClean="0"/>
              <a:t>histotoxic</a:t>
            </a:r>
            <a:r>
              <a:rPr lang="en-US" b="1" dirty="0" smtClean="0"/>
              <a:t> and </a:t>
            </a:r>
            <a:r>
              <a:rPr lang="en-US" b="1" dirty="0" err="1" smtClean="0"/>
              <a:t>haemorrhagic</a:t>
            </a:r>
            <a:r>
              <a:rPr lang="en-US" b="1" dirty="0" smtClean="0"/>
              <a:t>. Within 3-4 hours of bite there will occur the following features.</a:t>
            </a:r>
          </a:p>
          <a:p>
            <a:r>
              <a:rPr lang="en-US" b="1" dirty="0" smtClean="0"/>
              <a:t>(ii) </a:t>
            </a:r>
            <a:r>
              <a:rPr lang="en-US" b="1" dirty="0" err="1" smtClean="0"/>
              <a:t>Haemorrhagic</a:t>
            </a:r>
            <a:r>
              <a:rPr lang="en-US" b="1" dirty="0" smtClean="0"/>
              <a:t> manifestations, which appear as extensive bruises, bleeding from the bitten parts, bleeding from gums, </a:t>
            </a:r>
            <a:r>
              <a:rPr lang="en-US" b="1" dirty="0" err="1" smtClean="0"/>
              <a:t>epistaxis</a:t>
            </a:r>
            <a:r>
              <a:rPr lang="en-US" b="1" dirty="0" smtClean="0"/>
              <a:t>, blotchy </a:t>
            </a:r>
            <a:r>
              <a:rPr lang="en-US" b="1" dirty="0" err="1" smtClean="0"/>
              <a:t>purpura</a:t>
            </a:r>
            <a:r>
              <a:rPr lang="en-US" b="1" dirty="0" smtClean="0"/>
              <a:t> </a:t>
            </a:r>
            <a:r>
              <a:rPr lang="en-US" b="1" dirty="0" err="1" smtClean="0"/>
              <a:t>haemorrhagica</a:t>
            </a:r>
            <a:r>
              <a:rPr lang="en-US" b="1" dirty="0" smtClean="0"/>
              <a:t>, </a:t>
            </a:r>
            <a:r>
              <a:rPr lang="en-US" b="1" dirty="0" err="1" smtClean="0"/>
              <a:t>haématemesis</a:t>
            </a:r>
            <a:r>
              <a:rPr lang="en-US" b="1" dirty="0" smtClean="0"/>
              <a:t> and </a:t>
            </a:r>
            <a:r>
              <a:rPr lang="en-US" b="1" dirty="0" err="1" smtClean="0"/>
              <a:t>malena</a:t>
            </a:r>
            <a:r>
              <a:rPr lang="en-US" b="1" dirty="0" smtClean="0"/>
              <a:t>. Bleeding can lead to shock.</a:t>
            </a:r>
            <a:br>
              <a:rPr lang="en-US" b="1" dirty="0" smtClean="0"/>
            </a:br>
            <a:r>
              <a:rPr lang="en-US" b="1" dirty="0" smtClean="0"/>
              <a:t>Cardiac manifestations occur as tachycardia, </a:t>
            </a:r>
            <a:r>
              <a:rPr lang="en-US" b="1" dirty="0" err="1" smtClean="0"/>
              <a:t>myocarditis</a:t>
            </a:r>
            <a:r>
              <a:rPr lang="en-US" b="1" dirty="0" smtClean="0"/>
              <a:t> and cardiac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(iii) Rarely, there’ll be optic neuritis lead </a:t>
            </a:r>
            <a:r>
              <a:rPr lang="en-US" b="1" dirty="0" err="1" smtClean="0"/>
              <a:t>ing</a:t>
            </a:r>
            <a:r>
              <a:rPr lang="en-US" b="1" dirty="0" smtClean="0"/>
              <a:t> to partial or complete blindness in 2-7 days.</a:t>
            </a:r>
            <a:br>
              <a:rPr lang="en-US" b="1" dirty="0" smtClean="0"/>
            </a:br>
            <a:r>
              <a:rPr lang="en-US" b="1" dirty="0" smtClean="0"/>
              <a:t>Renal changes occur as </a:t>
            </a:r>
            <a:r>
              <a:rPr lang="en-US" b="1" dirty="0" err="1" smtClean="0"/>
              <a:t>proteinuria</a:t>
            </a:r>
            <a:r>
              <a:rPr lang="en-US" b="1" dirty="0" smtClean="0"/>
              <a:t> and </a:t>
            </a:r>
            <a:r>
              <a:rPr lang="en-US" b="1" dirty="0" err="1" smtClean="0"/>
              <a:t>haematuria</a:t>
            </a:r>
            <a:r>
              <a:rPr lang="en-US" b="1" dirty="0" smtClean="0"/>
              <a:t>. A dreaded complication due to direct </a:t>
            </a:r>
            <a:r>
              <a:rPr lang="en-US" b="1" dirty="0" err="1" smtClean="0"/>
              <a:t>nephrotoxicity</a:t>
            </a:r>
            <a:r>
              <a:rPr lang="en-US" b="1" dirty="0" smtClean="0"/>
              <a:t> is </a:t>
            </a:r>
            <a:r>
              <a:rPr lang="en-US" b="1" dirty="0" err="1" smtClean="0"/>
              <a:t>anuric</a:t>
            </a:r>
            <a:r>
              <a:rPr lang="en-US" b="1" dirty="0" smtClean="0"/>
              <a:t> renal failure, the lesions of which are acute </a:t>
            </a:r>
            <a:r>
              <a:rPr lang="en-US" b="1" dirty="0" err="1" smtClean="0"/>
              <a:t>tubulonecrosis</a:t>
            </a:r>
            <a:r>
              <a:rPr lang="en-US" b="1" dirty="0" smtClean="0"/>
              <a:t>, </a:t>
            </a:r>
            <a:r>
              <a:rPr lang="en-US" b="1" dirty="0" err="1" smtClean="0"/>
              <a:t>haemorrhagic</a:t>
            </a:r>
            <a:r>
              <a:rPr lang="en-US" b="1" dirty="0" smtClean="0"/>
              <a:t> interstitial nephritis and acute </a:t>
            </a:r>
            <a:r>
              <a:rPr lang="en-US" b="1" dirty="0" err="1" smtClean="0"/>
              <a:t>glomerulonephritis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Death in </a:t>
            </a:r>
            <a:r>
              <a:rPr lang="en-US" b="1" dirty="0" err="1" smtClean="0"/>
              <a:t>Viperine</a:t>
            </a:r>
            <a:r>
              <a:rPr lang="en-US" b="1" dirty="0" smtClean="0"/>
              <a:t> bite occur due to shock, </a:t>
            </a:r>
            <a:r>
              <a:rPr lang="en-US" b="1" dirty="0" err="1" smtClean="0"/>
              <a:t>haemorrhages</a:t>
            </a:r>
            <a:r>
              <a:rPr lang="en-US" b="1" dirty="0" smtClean="0"/>
              <a:t>, secondary infection, renal failure or cardiac failure.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VI. Krait venom is </a:t>
            </a:r>
            <a:r>
              <a:rPr lang="en-US" b="1" dirty="0" err="1" smtClean="0">
                <a:solidFill>
                  <a:srgbClr val="C00000"/>
                </a:solidFill>
              </a:rPr>
              <a:t>neurotoxic</a:t>
            </a:r>
            <a:r>
              <a:rPr lang="en-US" dirty="0" smtClean="0"/>
              <a:t>. </a:t>
            </a:r>
            <a:r>
              <a:rPr lang="en-US" b="1" dirty="0" smtClean="0"/>
              <a:t>They present with symptoms similar to co bra bite but is most lethal. Local reaction is minimal.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VII. Sea Snakes</a:t>
            </a:r>
            <a:r>
              <a:rPr lang="en-US" dirty="0" smtClean="0"/>
              <a:t>-   </a:t>
            </a:r>
            <a:r>
              <a:rPr lang="en-US" b="1" dirty="0" smtClean="0"/>
              <a:t>Their venom is </a:t>
            </a:r>
            <a:r>
              <a:rPr lang="en-US" b="1" dirty="0" err="1" smtClean="0"/>
              <a:t>neurotoxic</a:t>
            </a:r>
            <a:r>
              <a:rPr lang="en-US" b="1" dirty="0" smtClean="0"/>
              <a:t>   and </a:t>
            </a:r>
            <a:r>
              <a:rPr lang="en-US" b="1" dirty="0" err="1" smtClean="0"/>
              <a:t>nephrotoxic</a:t>
            </a:r>
            <a:r>
              <a:rPr lang="en-US" b="1" dirty="0" smtClean="0"/>
              <a:t>. There’ll be pain and stiffness of muscles of neck, back and proximal part of limbs. </a:t>
            </a:r>
            <a:r>
              <a:rPr lang="en-US" b="1" dirty="0" err="1" smtClean="0"/>
              <a:t>Trismus</a:t>
            </a:r>
            <a:r>
              <a:rPr lang="en-US" b="1" dirty="0" smtClean="0"/>
              <a:t>, </a:t>
            </a:r>
            <a:r>
              <a:rPr lang="en-US" b="1" dirty="0" err="1" smtClean="0"/>
              <a:t>ptosis</a:t>
            </a:r>
            <a:r>
              <a:rPr lang="en-US" b="1" dirty="0" smtClean="0"/>
              <a:t>, etc. </a:t>
            </a:r>
            <a:r>
              <a:rPr lang="en-US" b="1" dirty="0" err="1" smtClean="0"/>
              <a:t>Ophthalmoplegia</a:t>
            </a:r>
            <a:r>
              <a:rPr lang="en-US" b="1" dirty="0" smtClean="0"/>
              <a:t> and paralysis and the symptoms may lead to respiratory failure. </a:t>
            </a:r>
            <a:r>
              <a:rPr lang="en-US" b="1" dirty="0" err="1" smtClean="0"/>
              <a:t>Proteinuria</a:t>
            </a:r>
            <a:r>
              <a:rPr lang="en-US" b="1" dirty="0" smtClean="0"/>
              <a:t> and </a:t>
            </a:r>
            <a:r>
              <a:rPr lang="en-US" b="1" dirty="0" err="1" smtClean="0"/>
              <a:t>myoglobinuria</a:t>
            </a:r>
            <a:r>
              <a:rPr lang="en-US" b="1" dirty="0" smtClean="0"/>
              <a:t> occurs. Death is due to respiratory paralysis and renal failure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PATHOPHYSIOLOGICAL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NEUROTOXIC VENOM – Muscular  weakness and paralysis of muscles of face, throat, respiration. Acts on </a:t>
            </a:r>
            <a:r>
              <a:rPr lang="en-US" b="1" dirty="0" err="1" smtClean="0"/>
              <a:t>pneumogastric</a:t>
            </a:r>
            <a:r>
              <a:rPr lang="en-US" b="1" dirty="0" smtClean="0"/>
              <a:t> nerve producing constriction of throat, bronchus and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VASCULOTOXIC VENOM–Enzymatic destruction of cell walls, coagulation disorders, destruction of endothelium of blood vessels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MYOTOXIC  VENOM – </a:t>
            </a:r>
            <a:r>
              <a:rPr lang="en-US" b="1" dirty="0" err="1" smtClean="0"/>
              <a:t>Generalised</a:t>
            </a:r>
            <a:r>
              <a:rPr lang="en-US" b="1" dirty="0" smtClean="0"/>
              <a:t> muscular pains, </a:t>
            </a:r>
            <a:r>
              <a:rPr lang="en-US" b="1" dirty="0" err="1" smtClean="0"/>
              <a:t>myoglobinuria,respiratory</a:t>
            </a:r>
            <a:r>
              <a:rPr lang="en-US" b="1" dirty="0" smtClean="0"/>
              <a:t> failure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 startAt="4"/>
            </a:pPr>
            <a:r>
              <a:rPr lang="en-US" b="1" dirty="0" smtClean="0"/>
              <a:t>BLOOD – Decomposes blood, produces non </a:t>
            </a:r>
            <a:r>
              <a:rPr lang="en-US" b="1" dirty="0" err="1" smtClean="0"/>
              <a:t>coagulable</a:t>
            </a:r>
            <a:r>
              <a:rPr lang="en-US" b="1" dirty="0" smtClean="0"/>
              <a:t>  fluid blood and hemorrhage</a:t>
            </a:r>
          </a:p>
          <a:p>
            <a:pPr marL="514350" indent="-514350">
              <a:buAutoNum type="arabicPlain" startAt="4"/>
            </a:pPr>
            <a:r>
              <a:rPr lang="en-US" b="1" dirty="0" smtClean="0"/>
              <a:t>HEMOLYTIC  VENOM – Breakdown of RBC, decreased  oxygen carrying capacity of blood, cyanosis and jaundice</a:t>
            </a:r>
          </a:p>
          <a:p>
            <a:pPr marL="514350" indent="-514350">
              <a:buAutoNum type="arabicPlain" startAt="4"/>
            </a:pPr>
            <a:r>
              <a:rPr lang="en-US" b="1" dirty="0" smtClean="0"/>
              <a:t>LOCAL EFFECT – Inflammation, </a:t>
            </a:r>
            <a:r>
              <a:rPr lang="en-US" b="1" dirty="0" err="1" smtClean="0"/>
              <a:t>agonising</a:t>
            </a:r>
            <a:r>
              <a:rPr lang="en-US" b="1" dirty="0" smtClean="0"/>
              <a:t> pain, swelling at the site of injury, gangrene, </a:t>
            </a:r>
            <a:r>
              <a:rPr lang="en-US" b="1" dirty="0" err="1" smtClean="0"/>
              <a:t>cellulitis</a:t>
            </a:r>
            <a:r>
              <a:rPr lang="en-US" b="1" dirty="0" smtClean="0"/>
              <a:t>, </a:t>
            </a:r>
            <a:r>
              <a:rPr lang="en-US" b="1" dirty="0" err="1" smtClean="0"/>
              <a:t>erysepelas</a:t>
            </a:r>
            <a:r>
              <a:rPr lang="en-US" b="1" dirty="0" smtClean="0"/>
              <a:t>, foul ulcers</a:t>
            </a:r>
          </a:p>
          <a:p>
            <a:pPr marL="514350" indent="-514350">
              <a:buAutoNum type="arabicPlain" startAt="4"/>
            </a:pPr>
            <a:r>
              <a:rPr lang="en-US" b="1" dirty="0" smtClean="0"/>
              <a:t>SYSTEMIC EFFECT – Absorption by </a:t>
            </a:r>
            <a:r>
              <a:rPr lang="en-US" b="1" dirty="0" err="1" smtClean="0"/>
              <a:t>lymphatics</a:t>
            </a:r>
            <a:r>
              <a:rPr lang="en-US" b="1" dirty="0" smtClean="0"/>
              <a:t> and veins producing </a:t>
            </a:r>
            <a:r>
              <a:rPr lang="en-US" b="1" dirty="0" err="1" smtClean="0"/>
              <a:t>septaemia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LACHESIS MUTUS</a:t>
            </a:r>
            <a:br>
              <a:rPr lang="en-US" b="1" dirty="0" smtClean="0"/>
            </a:br>
            <a:r>
              <a:rPr lang="en-US" b="1" dirty="0" smtClean="0"/>
              <a:t>(SURUKUKU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Documents and Settings\Hcl\Desktop\LACHE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6324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CROTALUS HORRIDUS</a:t>
            </a:r>
            <a:br>
              <a:rPr lang="en-US" b="1" dirty="0" smtClean="0"/>
            </a:br>
            <a:r>
              <a:rPr lang="en-US" b="1" dirty="0" smtClean="0"/>
              <a:t>(RATTLE SNAKE)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2050" name="Picture 2" descr="C:\Documents and Settings\Hcl\Desktop\CROT HOR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5867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CROTALUS CASCAVELLA</a:t>
            </a:r>
            <a:br>
              <a:rPr lang="en-US" dirty="0" smtClean="0"/>
            </a:br>
            <a:r>
              <a:rPr lang="en-US" dirty="0" smtClean="0"/>
              <a:t>(BRAZILLIAN RATTLE SNAKE)</a:t>
            </a:r>
            <a:endParaRPr lang="en-US" dirty="0"/>
          </a:p>
        </p:txBody>
      </p:sp>
      <p:pic>
        <p:nvPicPr>
          <p:cNvPr id="3074" name="Picture 2" descr="C:\Documents and Settings\Hcl\Desktop\CROT CA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69342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NAJA TRIPUDIANS</a:t>
            </a:r>
            <a:br>
              <a:rPr lang="en-US" b="1" dirty="0" smtClean="0"/>
            </a:br>
            <a:r>
              <a:rPr lang="en-US" b="1" dirty="0" smtClean="0"/>
              <a:t>(COBRA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 descr="C:\Documents and Settings\Hcl\Desktop\NAJA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1" y="2362200"/>
            <a:ext cx="6096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8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ELAPS  CORALLINUS</a:t>
            </a:r>
            <a:br>
              <a:rPr lang="en-US" b="1" dirty="0" smtClean="0"/>
            </a:br>
            <a:r>
              <a:rPr lang="en-US" b="1" dirty="0" smtClean="0"/>
              <a:t>(CORAL SNAKE)</a:t>
            </a:r>
            <a:endParaRPr lang="en-US" b="1" dirty="0"/>
          </a:p>
        </p:txBody>
      </p:sp>
      <p:pic>
        <p:nvPicPr>
          <p:cNvPr id="5122" name="Picture 2" descr="C:\Documents and Settings\Hcl\Desktop\ELAP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438400"/>
            <a:ext cx="6324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MEDICINES  FROM  OPHIOTOXINS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r>
              <a:rPr lang="en-US" b="1" dirty="0" smtClean="0"/>
              <a:t>CROTALUS  HORRIDUS</a:t>
            </a:r>
          </a:p>
          <a:p>
            <a:r>
              <a:rPr lang="en-US" b="1" dirty="0" smtClean="0"/>
              <a:t>CROTALUS CASCAVELLA</a:t>
            </a:r>
          </a:p>
          <a:p>
            <a:r>
              <a:rPr lang="en-US" b="1" dirty="0" smtClean="0"/>
              <a:t>NAJA TRIPUDIANS</a:t>
            </a:r>
          </a:p>
          <a:p>
            <a:r>
              <a:rPr lang="en-US" b="1" dirty="0" smtClean="0"/>
              <a:t>ELAPS CORALLINUS</a:t>
            </a:r>
          </a:p>
          <a:p>
            <a:r>
              <a:rPr lang="en-US" b="1" dirty="0" smtClean="0"/>
              <a:t>BOTHROPS LANCEOLATUS</a:t>
            </a:r>
          </a:p>
          <a:p>
            <a:r>
              <a:rPr lang="en-US" b="1" dirty="0" smtClean="0"/>
              <a:t>CENCHRIS CONTORTRIX</a:t>
            </a:r>
          </a:p>
          <a:p>
            <a:r>
              <a:rPr lang="en-US" b="1" dirty="0" smtClean="0"/>
              <a:t>VIPERA BERUS</a:t>
            </a:r>
          </a:p>
          <a:p>
            <a:r>
              <a:rPr lang="en-US" b="1" dirty="0" smtClean="0"/>
              <a:t>HYDROPHIS CYANOCINCTUS</a:t>
            </a:r>
          </a:p>
          <a:p>
            <a:r>
              <a:rPr lang="en-US" b="1" dirty="0" smtClean="0"/>
              <a:t>TOXICOPHIS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BOTHROPS LANCEOLATUS</a:t>
            </a:r>
            <a:br>
              <a:rPr lang="en-US" b="1" dirty="0" smtClean="0"/>
            </a:br>
            <a:r>
              <a:rPr lang="en-US" b="1" dirty="0" smtClean="0"/>
              <a:t>(YELLOW VIPER)</a:t>
            </a:r>
            <a:endParaRPr lang="en-US" b="1" dirty="0"/>
          </a:p>
        </p:txBody>
      </p:sp>
      <p:pic>
        <p:nvPicPr>
          <p:cNvPr id="6146" name="Picture 2" descr="C:\Documents and Settings\Hcl\Desktop\BOTHROP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1"/>
            <a:ext cx="6705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CENCHRIS CONTORTRIX </a:t>
            </a:r>
            <a:br>
              <a:rPr lang="en-US" b="1" dirty="0" smtClean="0"/>
            </a:br>
            <a:r>
              <a:rPr lang="en-US" b="1" dirty="0" smtClean="0"/>
              <a:t>(COPPER HEAD SNAKE)</a:t>
            </a:r>
            <a:endParaRPr lang="en-US" b="1" dirty="0"/>
          </a:p>
        </p:txBody>
      </p:sp>
      <p:pic>
        <p:nvPicPr>
          <p:cNvPr id="7170" name="Picture 2" descr="C:\Documents and Settings\Hcl\Desktop\CENTR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67818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VIPERA BERUS</a:t>
            </a:r>
            <a:br>
              <a:rPr lang="en-US" b="1" dirty="0" smtClean="0"/>
            </a:br>
            <a:r>
              <a:rPr lang="en-US" b="1" dirty="0" smtClean="0"/>
              <a:t>(GERMAN VIPER)</a:t>
            </a:r>
            <a:endParaRPr lang="en-US" b="1" dirty="0"/>
          </a:p>
        </p:txBody>
      </p:sp>
      <p:pic>
        <p:nvPicPr>
          <p:cNvPr id="8194" name="Picture 2" descr="C:\Documents and Settings\Hcl\Desktop\VIPR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09800"/>
            <a:ext cx="6172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HYDROPHIS CYANOCINCTUS</a:t>
            </a:r>
            <a:br>
              <a:rPr lang="en-US" b="1" dirty="0" smtClean="0"/>
            </a:br>
            <a:r>
              <a:rPr lang="en-US" b="1" dirty="0" smtClean="0"/>
              <a:t>(SEA SNAKE)</a:t>
            </a:r>
            <a:endParaRPr lang="en-US" b="1" dirty="0"/>
          </a:p>
        </p:txBody>
      </p:sp>
      <p:pic>
        <p:nvPicPr>
          <p:cNvPr id="9218" name="Picture 2" descr="C:\Documents and Settings\Hcl\Desktop\iHYDRO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64008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TOXICOPHIS (MOCCASIN SNAKE)</a:t>
            </a:r>
            <a:endParaRPr lang="en-US" b="1" dirty="0"/>
          </a:p>
        </p:txBody>
      </p:sp>
      <p:pic>
        <p:nvPicPr>
          <p:cNvPr id="10242" name="Picture 2" descr="C:\Documents and Settings\Hcl\Desktop\TOX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6172199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COMMON CHARACTERISTICS OF OPHIDIA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I. Paralysis</a:t>
            </a:r>
            <a:br>
              <a:rPr lang="en-US" b="1" dirty="0" smtClean="0"/>
            </a:br>
            <a:r>
              <a:rPr lang="en-US" b="1" dirty="0" smtClean="0"/>
              <a:t>Features of typical bulbar paralysis occur in </a:t>
            </a:r>
            <a:r>
              <a:rPr lang="en-US" b="1" dirty="0" err="1" smtClean="0"/>
              <a:t>Naja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The paralysis of </a:t>
            </a:r>
            <a:r>
              <a:rPr lang="en-US" b="1" dirty="0" err="1" smtClean="0"/>
              <a:t>Ophidia</a:t>
            </a:r>
            <a:r>
              <a:rPr lang="en-US" b="1" dirty="0" smtClean="0"/>
              <a:t> group occur in right side as well as left side.</a:t>
            </a:r>
          </a:p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II. Constriction of throat – larynx &amp; sphincters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III. </a:t>
            </a:r>
            <a:r>
              <a:rPr lang="en-US" b="1" dirty="0" err="1" smtClean="0"/>
              <a:t>Haemorrhages</a:t>
            </a:r>
            <a:r>
              <a:rPr lang="en-US" b="1" dirty="0" smtClean="0"/>
              <a:t> of dark, non-</a:t>
            </a:r>
            <a:r>
              <a:rPr lang="en-US" b="1" dirty="0" err="1" smtClean="0"/>
              <a:t>coagulable</a:t>
            </a:r>
            <a:r>
              <a:rPr lang="en-US" b="1" dirty="0" smtClean="0"/>
              <a:t> decomposed black blood oozing from all orifices of the body with ecchymosed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IV. Inflammations and fevers of low destructive type</a:t>
            </a:r>
            <a:br>
              <a:rPr lang="en-US" b="1" dirty="0" smtClean="0"/>
            </a:br>
            <a:r>
              <a:rPr lang="en-US" dirty="0" err="1" smtClean="0"/>
              <a:t>Eg</a:t>
            </a:r>
            <a:r>
              <a:rPr lang="en-US" dirty="0" smtClean="0"/>
              <a:t>: gangrene, </a:t>
            </a:r>
            <a:r>
              <a:rPr lang="en-US" dirty="0" err="1" smtClean="0"/>
              <a:t>cellulitis</a:t>
            </a:r>
            <a:r>
              <a:rPr lang="en-US" dirty="0" smtClean="0"/>
              <a:t>, malignant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cerations</a:t>
            </a:r>
            <a:r>
              <a:rPr lang="en-US" dirty="0" smtClean="0"/>
              <a:t>, </a:t>
            </a:r>
            <a:r>
              <a:rPr lang="en-US" dirty="0" err="1" smtClean="0"/>
              <a:t>diphtherIa</a:t>
            </a:r>
            <a:r>
              <a:rPr lang="en-US" dirty="0" smtClean="0"/>
              <a:t> and typhoid etc.</a:t>
            </a:r>
            <a:br>
              <a:rPr lang="en-US" dirty="0" smtClean="0"/>
            </a:br>
            <a:r>
              <a:rPr lang="en-US" b="1" dirty="0" smtClean="0"/>
              <a:t>v).Nerves, specially affected by snake poisons</a:t>
            </a:r>
            <a:br>
              <a:rPr lang="en-US" b="1" dirty="0" smtClean="0"/>
            </a:br>
            <a:r>
              <a:rPr lang="en-US" dirty="0" smtClean="0"/>
              <a:t>(I) </a:t>
            </a:r>
            <a:r>
              <a:rPr lang="en-US" dirty="0" err="1" smtClean="0"/>
              <a:t>Vagus</a:t>
            </a:r>
            <a:r>
              <a:rPr lang="en-US" dirty="0" smtClean="0"/>
              <a:t> nerve</a:t>
            </a:r>
            <a:br>
              <a:rPr lang="en-US" dirty="0" smtClean="0"/>
            </a:br>
            <a:r>
              <a:rPr lang="en-US" dirty="0" smtClean="0"/>
              <a:t>(ii) Spinal accessory nerve ,So, characteristically we get symptoms of larynx, respiration and heart.</a:t>
            </a:r>
            <a:br>
              <a:rPr lang="en-US" dirty="0" smtClean="0"/>
            </a:br>
            <a:r>
              <a:rPr lang="en-US" dirty="0" err="1" smtClean="0"/>
              <a:t>Ophidia</a:t>
            </a:r>
            <a:r>
              <a:rPr lang="en-US" dirty="0" smtClean="0"/>
              <a:t> medicines cause choking constrictive sensation due to </a:t>
            </a:r>
            <a:r>
              <a:rPr lang="en-US" dirty="0" err="1" smtClean="0"/>
              <a:t>pneumogastric</a:t>
            </a:r>
            <a:r>
              <a:rPr lang="en-US" dirty="0" smtClean="0"/>
              <a:t> nerve irritation.</a:t>
            </a:r>
            <a:br>
              <a:rPr lang="en-US" dirty="0" smtClean="0"/>
            </a:br>
            <a:r>
              <a:rPr lang="en-US" dirty="0" smtClean="0"/>
              <a:t>Weak heart, cold feet and trembling.</a:t>
            </a:r>
            <a:br>
              <a:rPr lang="en-US" dirty="0" smtClean="0"/>
            </a:br>
            <a:r>
              <a:rPr lang="en-US" dirty="0" smtClean="0"/>
              <a:t>All the medicines have </a:t>
            </a:r>
            <a:r>
              <a:rPr lang="en-US" dirty="0" err="1" smtClean="0"/>
              <a:t>dyspnoea</a:t>
            </a:r>
            <a:r>
              <a:rPr lang="en-US" dirty="0" smtClean="0"/>
              <a:t> and cardiac symptoms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b="1" dirty="0" smtClean="0"/>
              <a:t>VI. Yellow staining or </a:t>
            </a:r>
            <a:r>
              <a:rPr lang="en-US" b="1" dirty="0" err="1" smtClean="0"/>
              <a:t>colour</a:t>
            </a:r>
            <a:r>
              <a:rPr lang="en-US" b="1" dirty="0" smtClean="0"/>
              <a:t> of skin</a:t>
            </a:r>
            <a:br>
              <a:rPr lang="en-US" b="1" dirty="0" smtClean="0"/>
            </a:br>
            <a:r>
              <a:rPr lang="en-US" dirty="0" smtClean="0"/>
              <a:t>Most marked in </a:t>
            </a:r>
            <a:r>
              <a:rPr lang="en-US" dirty="0" err="1" smtClean="0"/>
              <a:t>Cortalus</a:t>
            </a:r>
            <a:r>
              <a:rPr lang="en-US" dirty="0" smtClean="0"/>
              <a:t> </a:t>
            </a:r>
            <a:r>
              <a:rPr lang="en-US" dirty="0" err="1" smtClean="0"/>
              <a:t>horridus</a:t>
            </a:r>
            <a:r>
              <a:rPr lang="en-US" dirty="0" smtClean="0"/>
              <a:t>, less in </a:t>
            </a:r>
            <a:r>
              <a:rPr lang="en-US" dirty="0" err="1" smtClean="0"/>
              <a:t>Lachesis</a:t>
            </a:r>
            <a:r>
              <a:rPr lang="en-US" dirty="0" smtClean="0"/>
              <a:t> and </a:t>
            </a:r>
            <a:r>
              <a:rPr lang="en-US" dirty="0" err="1" smtClean="0"/>
              <a:t>Vipera</a:t>
            </a:r>
            <a:r>
              <a:rPr lang="en-US" dirty="0" smtClean="0"/>
              <a:t> </a:t>
            </a:r>
            <a:r>
              <a:rPr lang="en-US" dirty="0" err="1" smtClean="0"/>
              <a:t>communis</a:t>
            </a:r>
            <a:r>
              <a:rPr lang="en-US" dirty="0" smtClean="0"/>
              <a:t> and </a:t>
            </a:r>
            <a:r>
              <a:rPr lang="en-US" dirty="0" err="1" smtClean="0"/>
              <a:t>Vipera</a:t>
            </a:r>
            <a:r>
              <a:rPr lang="en-US" dirty="0" smtClean="0"/>
              <a:t> </a:t>
            </a:r>
            <a:r>
              <a:rPr lang="en-US" dirty="0" err="1" smtClean="0"/>
              <a:t>torva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VII. Action on heart-Produce palpitation, </a:t>
            </a:r>
            <a:r>
              <a:rPr lang="en-US" b="1" dirty="0" err="1" smtClean="0"/>
              <a:t>dyspnoea</a:t>
            </a:r>
            <a:r>
              <a:rPr lang="en-US" b="1" dirty="0" smtClean="0"/>
              <a:t> and </a:t>
            </a:r>
            <a:r>
              <a:rPr lang="en-US" b="1" dirty="0" err="1" smtClean="0"/>
              <a:t>valvular</a:t>
            </a:r>
            <a:r>
              <a:rPr lang="en-US" b="1" dirty="0" smtClean="0"/>
              <a:t> lesions.</a:t>
            </a:r>
            <a:br>
              <a:rPr lang="en-US" b="1" dirty="0" smtClean="0"/>
            </a:br>
            <a:r>
              <a:rPr lang="en-US" b="1" dirty="0" smtClean="0"/>
              <a:t>VIII. Appearance of face</a:t>
            </a:r>
            <a:br>
              <a:rPr lang="en-US" b="1" dirty="0" smtClean="0"/>
            </a:br>
            <a:r>
              <a:rPr lang="en-US" dirty="0" smtClean="0"/>
              <a:t>Sickly, pale, anxious, bloated swollen, dark red or bluish, especially in </a:t>
            </a:r>
            <a:r>
              <a:rPr lang="en-US" dirty="0" err="1" smtClean="0"/>
              <a:t>Lachesis</a:t>
            </a:r>
            <a:r>
              <a:rPr lang="en-US" dirty="0" smtClean="0"/>
              <a:t>, </a:t>
            </a:r>
            <a:r>
              <a:rPr lang="en-US" dirty="0" err="1" smtClean="0"/>
              <a:t>Bothrops</a:t>
            </a:r>
            <a:r>
              <a:rPr lang="en-US" dirty="0" smtClean="0"/>
              <a:t>, </a:t>
            </a:r>
            <a:r>
              <a:rPr lang="en-US" dirty="0" err="1" smtClean="0"/>
              <a:t>Vipera</a:t>
            </a:r>
            <a:r>
              <a:rPr lang="en-US" dirty="0" smtClean="0"/>
              <a:t>. The face is yellow in </a:t>
            </a:r>
            <a:r>
              <a:rPr lang="en-US" dirty="0" err="1" smtClean="0"/>
              <a:t>Lachesis</a:t>
            </a:r>
            <a:r>
              <a:rPr lang="en-US" dirty="0" smtClean="0"/>
              <a:t> and </a:t>
            </a:r>
            <a:r>
              <a:rPr lang="en-US" dirty="0" err="1" smtClean="0"/>
              <a:t>Crotalus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IX . Alteration of spinal reflexes-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Dimness of vision, excitability of brain or spinal cord resulting in mental restless </a:t>
            </a:r>
            <a:r>
              <a:rPr lang="en-US" dirty="0" err="1" smtClean="0"/>
              <a:t>ness</a:t>
            </a:r>
            <a:r>
              <a:rPr lang="en-US" dirty="0" smtClean="0"/>
              <a:t> and physical sensitiveness</a:t>
            </a:r>
            <a:br>
              <a:rPr lang="en-US" dirty="0" smtClean="0"/>
            </a:br>
            <a:r>
              <a:rPr lang="en-US" dirty="0" smtClean="0"/>
              <a:t>Torpidity, numbness twitching and </a:t>
            </a:r>
            <a:r>
              <a:rPr lang="en-US" dirty="0" err="1" smtClean="0"/>
              <a:t>formication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X. Initial anxiety, mental excitability and over sensitiveness</a:t>
            </a:r>
            <a:br>
              <a:rPr lang="en-US" b="1" dirty="0" smtClean="0"/>
            </a:br>
            <a:r>
              <a:rPr lang="en-US" dirty="0" smtClean="0"/>
              <a:t>Hallucinations and fear, followed by nervous depression which varies from debility to confusion, stupor, delirium and paralysis.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XI. Periodicity:</a:t>
            </a:r>
            <a:br>
              <a:rPr lang="en-US" b="1" dirty="0" smtClean="0"/>
            </a:br>
            <a:r>
              <a:rPr lang="en-US" dirty="0" err="1" smtClean="0"/>
              <a:t>Vipera</a:t>
            </a:r>
            <a:r>
              <a:rPr lang="en-US" dirty="0" smtClean="0"/>
              <a:t> : Symptoms return annually for years</a:t>
            </a:r>
          </a:p>
          <a:p>
            <a:r>
              <a:rPr lang="en-US" b="1" dirty="0" smtClean="0"/>
              <a:t>XII. Swelling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Naja</a:t>
            </a:r>
            <a:r>
              <a:rPr lang="en-US" dirty="0" smtClean="0"/>
              <a:t>: No </a:t>
            </a:r>
            <a:r>
              <a:rPr lang="en-US" dirty="0" err="1" smtClean="0"/>
              <a:t>haemorrhage</a:t>
            </a:r>
            <a:r>
              <a:rPr lang="en-US" dirty="0" smtClean="0"/>
              <a:t>; only </a:t>
            </a:r>
            <a:r>
              <a:rPr lang="en-US" dirty="0" err="1" smtClean="0"/>
              <a:t>oedema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XIII Climacteric ailments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Lachesis</a:t>
            </a:r>
            <a:r>
              <a:rPr lang="en-US" dirty="0" smtClean="0"/>
              <a:t>: </a:t>
            </a:r>
            <a:r>
              <a:rPr lang="en-US" dirty="0" err="1" smtClean="0"/>
              <a:t>Haemorrhages</a:t>
            </a:r>
            <a:r>
              <a:rPr lang="en-US" dirty="0" smtClean="0"/>
              <a:t>, </a:t>
            </a:r>
            <a:r>
              <a:rPr lang="en-US" dirty="0" err="1" smtClean="0"/>
              <a:t>haemorrhoids</a:t>
            </a:r>
            <a:r>
              <a:rPr lang="en-US" dirty="0" smtClean="0"/>
              <a:t>; hot flushes, hot per </a:t>
            </a:r>
            <a:r>
              <a:rPr lang="en-US" dirty="0" err="1" smtClean="0"/>
              <a:t>spiration</a:t>
            </a:r>
            <a:r>
              <a:rPr lang="en-US" dirty="0" smtClean="0"/>
              <a:t>; burning in vertex, headache  at  or after menopause.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SNAKE POISON CONSTITUENTS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FIBRINOLYSIN</a:t>
            </a:r>
          </a:p>
          <a:p>
            <a:r>
              <a:rPr lang="en-US" sz="3200" b="1" dirty="0" smtClean="0"/>
              <a:t>PROTEOLYSIN</a:t>
            </a:r>
          </a:p>
          <a:p>
            <a:r>
              <a:rPr lang="en-US" sz="3200" b="1" dirty="0" smtClean="0"/>
              <a:t>NEUROTOXIN</a:t>
            </a:r>
          </a:p>
          <a:p>
            <a:r>
              <a:rPr lang="en-US" sz="3200" b="1" dirty="0" smtClean="0"/>
              <a:t>CHOLINE ESTERASE</a:t>
            </a:r>
          </a:p>
          <a:p>
            <a:r>
              <a:rPr lang="en-US" sz="3200" b="1" dirty="0" smtClean="0"/>
              <a:t>HEMOLYSIN</a:t>
            </a:r>
          </a:p>
          <a:p>
            <a:r>
              <a:rPr lang="en-US" sz="3200" b="1" dirty="0" smtClean="0"/>
              <a:t>THROMBOPLASTIN</a:t>
            </a:r>
          </a:p>
          <a:p>
            <a:r>
              <a:rPr lang="en-US" sz="3200" b="1" dirty="0" smtClean="0"/>
              <a:t>CARDIOTOXIN</a:t>
            </a:r>
          </a:p>
          <a:p>
            <a:r>
              <a:rPr lang="en-US" sz="3200" b="1" dirty="0" smtClean="0"/>
              <a:t>COAGULASE HYALURONIDASE</a:t>
            </a:r>
            <a:endParaRPr lang="en-US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XIV. Mental Symptoms:</a:t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Fear of rain: </a:t>
            </a:r>
            <a:r>
              <a:rPr lang="en-US" dirty="0" err="1" smtClean="0"/>
              <a:t>Elaps</a:t>
            </a:r>
            <a:r>
              <a:rPr lang="en-US" dirty="0" smtClean="0"/>
              <a:t>, </a:t>
            </a:r>
            <a:r>
              <a:rPr lang="en-US" dirty="0" err="1" smtClean="0"/>
              <a:t>Naja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(ii) Dreams of dead persons: </a:t>
            </a:r>
            <a:r>
              <a:rPr lang="en-US" dirty="0" err="1" smtClean="0"/>
              <a:t>Elaps</a:t>
            </a:r>
            <a:r>
              <a:rPr lang="en-US" dirty="0" smtClean="0"/>
              <a:t>, </a:t>
            </a:r>
            <a:r>
              <a:rPr lang="en-US" dirty="0" err="1" smtClean="0"/>
              <a:t>Cro</a:t>
            </a:r>
            <a:r>
              <a:rPr lang="en-US" dirty="0" smtClean="0"/>
              <a:t> talus </a:t>
            </a:r>
            <a:r>
              <a:rPr lang="en-US" dirty="0" err="1" smtClean="0"/>
              <a:t>horridus</a:t>
            </a:r>
            <a:r>
              <a:rPr lang="en-US" dirty="0" smtClean="0"/>
              <a:t>, </a:t>
            </a:r>
            <a:r>
              <a:rPr lang="en-US" dirty="0" err="1" smtClean="0"/>
              <a:t>Crotalus</a:t>
            </a:r>
            <a:r>
              <a:rPr lang="en-US" dirty="0" smtClean="0"/>
              <a:t> </a:t>
            </a:r>
            <a:r>
              <a:rPr lang="en-US" dirty="0" err="1" smtClean="0"/>
              <a:t>cascavella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(iii) Dreads to be left alone: </a:t>
            </a:r>
            <a:r>
              <a:rPr lang="en-US" dirty="0" err="1" smtClean="0"/>
              <a:t>Elaps</a:t>
            </a:r>
            <a:r>
              <a:rPr lang="en-US" dirty="0" smtClean="0"/>
              <a:t>, </a:t>
            </a:r>
            <a:r>
              <a:rPr lang="en-US" dirty="0" err="1" smtClean="0"/>
              <a:t>Naja</a:t>
            </a:r>
            <a:endParaRPr lang="en-US" dirty="0" smtClean="0"/>
          </a:p>
          <a:p>
            <a:r>
              <a:rPr lang="en-US" b="1" dirty="0" smtClean="0"/>
              <a:t>XV. Action on liver –</a:t>
            </a:r>
            <a:br>
              <a:rPr lang="en-US" b="1" dirty="0" smtClean="0"/>
            </a:br>
            <a:r>
              <a:rPr lang="en-US" dirty="0" smtClean="0"/>
              <a:t> </a:t>
            </a:r>
            <a:r>
              <a:rPr lang="en-US" dirty="0" err="1" smtClean="0"/>
              <a:t>Hepatomegaly</a:t>
            </a:r>
            <a:r>
              <a:rPr lang="en-US" dirty="0" smtClean="0"/>
              <a:t> and Jaundice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Lachesis</a:t>
            </a:r>
            <a:r>
              <a:rPr lang="en-US" dirty="0" smtClean="0"/>
              <a:t>- Liver regions sensitive. Can’t tolerate clothing around waist</a:t>
            </a:r>
            <a:br>
              <a:rPr lang="en-US" dirty="0" smtClean="0"/>
            </a:br>
            <a:r>
              <a:rPr lang="en-US" dirty="0" smtClean="0"/>
              <a:t>(ii) </a:t>
            </a:r>
            <a:r>
              <a:rPr lang="en-US" dirty="0" err="1" smtClean="0"/>
              <a:t>Crotalus</a:t>
            </a:r>
            <a:r>
              <a:rPr lang="en-US" dirty="0" smtClean="0"/>
              <a:t>- </a:t>
            </a:r>
            <a:r>
              <a:rPr lang="en-US" dirty="0" err="1" smtClean="0"/>
              <a:t>Haemolytic</a:t>
            </a:r>
            <a:r>
              <a:rPr lang="en-US" smtClean="0"/>
              <a:t> jaundice; yellow conjunctiva and skin</a:t>
            </a:r>
            <a:br>
              <a:rPr lang="en-US" smtClean="0"/>
            </a:b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XVI. Sleep aggravation</a:t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Lachesis</a:t>
            </a:r>
            <a:r>
              <a:rPr lang="en-US" dirty="0" smtClean="0"/>
              <a:t>: As soon as the patient falls asleep, breathing stops</a:t>
            </a:r>
          </a:p>
          <a:p>
            <a:r>
              <a:rPr lang="en-US" b="1" dirty="0" smtClean="0"/>
              <a:t>XVII. </a:t>
            </a:r>
            <a:r>
              <a:rPr lang="en-US" b="1" dirty="0" err="1" smtClean="0"/>
              <a:t>Dysarthria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Bothrops</a:t>
            </a:r>
            <a:r>
              <a:rPr lang="en-US" dirty="0" smtClean="0"/>
              <a:t>: </a:t>
            </a:r>
            <a:r>
              <a:rPr lang="en-US" dirty="0" err="1" smtClean="0"/>
              <a:t>Hemiplegia</a:t>
            </a:r>
            <a:r>
              <a:rPr lang="en-US" dirty="0" smtClean="0"/>
              <a:t> with aphasia; in ability to articulate without any affect </a:t>
            </a:r>
            <a:r>
              <a:rPr lang="en-US" dirty="0" err="1" smtClean="0"/>
              <a:t>tion</a:t>
            </a:r>
            <a:r>
              <a:rPr lang="en-US" dirty="0" smtClean="0"/>
              <a:t> to tongue.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SNAKE VENOM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Snake Venom is the modified saliva. The venom contains nine enzymes such as</a:t>
            </a:r>
          </a:p>
          <a:p>
            <a:pPr lvl="0"/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 </a:t>
            </a:r>
            <a:r>
              <a:rPr lang="en-US" b="1" dirty="0" err="1" smtClean="0"/>
              <a:t>Phosphatidases</a:t>
            </a:r>
            <a:endParaRPr lang="en-US" b="1" dirty="0" smtClean="0"/>
          </a:p>
          <a:p>
            <a:pPr lvl="0"/>
            <a:r>
              <a:rPr lang="en-US" b="1" dirty="0" smtClean="0"/>
              <a:t>(ii) Proteases</a:t>
            </a:r>
          </a:p>
          <a:p>
            <a:pPr lvl="0"/>
            <a:r>
              <a:rPr lang="en-US" b="1" dirty="0" smtClean="0"/>
              <a:t>(iii) </a:t>
            </a:r>
            <a:r>
              <a:rPr lang="en-US" b="1" dirty="0" err="1" smtClean="0"/>
              <a:t>Cholinesterases</a:t>
            </a:r>
            <a:endParaRPr lang="en-US" b="1" dirty="0" smtClean="0"/>
          </a:p>
          <a:p>
            <a:pPr lvl="0"/>
            <a:r>
              <a:rPr lang="en-US" b="1" dirty="0" smtClean="0"/>
              <a:t>(iv) </a:t>
            </a:r>
            <a:r>
              <a:rPr lang="en-US" b="1" dirty="0" err="1" smtClean="0"/>
              <a:t>Hyaluronidases</a:t>
            </a:r>
            <a:endParaRPr lang="en-US" b="1" dirty="0" smtClean="0"/>
          </a:p>
          <a:p>
            <a:pPr lvl="0"/>
            <a:r>
              <a:rPr lang="en-US" b="1" dirty="0" smtClean="0"/>
              <a:t>(v) </a:t>
            </a:r>
            <a:r>
              <a:rPr lang="en-US" b="1" dirty="0" err="1" smtClean="0"/>
              <a:t>Ribonucleases</a:t>
            </a:r>
            <a:endParaRPr lang="en-US" b="1" dirty="0" smtClean="0"/>
          </a:p>
          <a:p>
            <a:pPr lvl="0"/>
            <a:r>
              <a:rPr lang="en-US" b="1" dirty="0" smtClean="0"/>
              <a:t>(vi) </a:t>
            </a:r>
            <a:r>
              <a:rPr lang="en-US" b="1" dirty="0" err="1" smtClean="0"/>
              <a:t>Deoxyribonucleases</a:t>
            </a:r>
            <a:endParaRPr lang="en-US" b="1" dirty="0" smtClean="0"/>
          </a:p>
          <a:p>
            <a:pPr lvl="0"/>
            <a:r>
              <a:rPr lang="en-US" b="1" dirty="0" smtClean="0"/>
              <a:t>(vii) </a:t>
            </a:r>
            <a:r>
              <a:rPr lang="en-US" b="1" dirty="0" err="1" smtClean="0"/>
              <a:t>Ophioxidase</a:t>
            </a:r>
            <a:endParaRPr lang="en-US" b="1" dirty="0" smtClean="0"/>
          </a:p>
          <a:p>
            <a:pPr lvl="0"/>
            <a:r>
              <a:rPr lang="en-US" b="1" dirty="0" smtClean="0"/>
              <a:t>(viii) </a:t>
            </a:r>
            <a:r>
              <a:rPr lang="en-US" b="1" dirty="0" err="1" smtClean="0"/>
              <a:t>Lecithinase</a:t>
            </a:r>
            <a:endParaRPr lang="en-US" b="1" dirty="0" smtClean="0"/>
          </a:p>
          <a:p>
            <a:pPr lvl="0"/>
            <a:r>
              <a:rPr lang="en-US" b="1" dirty="0" smtClean="0"/>
              <a:t>(ix) </a:t>
            </a:r>
            <a:r>
              <a:rPr lang="en-US" b="1" dirty="0" err="1" smtClean="0"/>
              <a:t>Crepsins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DOCTRINE OF SIGNATURE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Snake extremely sensitive to heat. So lives in deep burrows – </a:t>
            </a:r>
            <a:r>
              <a:rPr lang="en-US" b="1" dirty="0" err="1" smtClean="0"/>
              <a:t>Ophidia</a:t>
            </a:r>
            <a:r>
              <a:rPr lang="en-US" b="1" dirty="0" smtClean="0"/>
              <a:t> patients &lt; warmth, hot drinks</a:t>
            </a:r>
          </a:p>
          <a:p>
            <a:r>
              <a:rPr lang="en-US" b="1" dirty="0" smtClean="0"/>
              <a:t>Mind poisoned                  jealousy and suspicion – 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Jealousy seen in </a:t>
            </a:r>
            <a:r>
              <a:rPr lang="en-US" b="1" dirty="0" err="1" smtClean="0"/>
              <a:t>ophidia</a:t>
            </a:r>
            <a:r>
              <a:rPr lang="en-US" b="1" dirty="0" smtClean="0"/>
              <a:t> patients</a:t>
            </a:r>
          </a:p>
          <a:p>
            <a:endParaRPr lang="en-US" b="1" dirty="0" smtClean="0"/>
          </a:p>
          <a:p>
            <a:r>
              <a:rPr lang="en-US" b="1" dirty="0" smtClean="0"/>
              <a:t>Snake coils from left to right – symptoms shift from left to right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429000" y="2971800"/>
            <a:ext cx="978408" cy="381000"/>
          </a:xfrm>
          <a:prstGeom prst="rightArrow">
            <a:avLst>
              <a:gd name="adj1" fmla="val 50000"/>
              <a:gd name="adj2" fmla="val 55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DOCTRINE OF SIGNATURE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After snake bite blood is let out to get relief – patient &gt; bleeding</a:t>
            </a:r>
          </a:p>
          <a:p>
            <a:r>
              <a:rPr lang="en-US" b="1" dirty="0" smtClean="0"/>
              <a:t>Snake  sensitive to touch and vibrations –</a:t>
            </a:r>
          </a:p>
          <a:p>
            <a:pPr>
              <a:buNone/>
            </a:pPr>
            <a:r>
              <a:rPr lang="en-US" b="1" dirty="0" smtClean="0"/>
              <a:t>	 patient &lt; touch and slight sound</a:t>
            </a:r>
          </a:p>
          <a:p>
            <a:r>
              <a:rPr lang="en-US" b="1" dirty="0" smtClean="0"/>
              <a:t>Snake can swallow large creatures – patient can swallow solids easily than liquids</a:t>
            </a:r>
          </a:p>
          <a:p>
            <a:r>
              <a:rPr lang="en-US" b="1" dirty="0" smtClean="0"/>
              <a:t>Stools of snake is black and offensive – patient discharges are dark and offensive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SNAKE BITE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I. </a:t>
            </a:r>
            <a:r>
              <a:rPr lang="en-US" b="1" dirty="0" smtClean="0">
                <a:solidFill>
                  <a:srgbClr val="C00000"/>
                </a:solidFill>
              </a:rPr>
              <a:t>Immediate response-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Seen in all snake bites. There will be severe fright and mental agitation leading to tachycardia, sweating, hypotension and even vascular collapse.</a:t>
            </a:r>
          </a:p>
          <a:p>
            <a:r>
              <a:rPr lang="en-US" b="1" dirty="0" smtClean="0"/>
              <a:t>II. </a:t>
            </a:r>
            <a:r>
              <a:rPr lang="en-US" b="1" dirty="0" smtClean="0">
                <a:solidFill>
                  <a:srgbClr val="C00000"/>
                </a:solidFill>
              </a:rPr>
              <a:t>Local reactions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This is seen more in </a:t>
            </a:r>
            <a:r>
              <a:rPr lang="en-US" b="1" dirty="0" err="1" smtClean="0"/>
              <a:t>Viperine</a:t>
            </a:r>
            <a:r>
              <a:rPr lang="en-US" b="1" dirty="0" smtClean="0"/>
              <a:t> bites than in others. There will be intense pain, swelling and </a:t>
            </a:r>
            <a:r>
              <a:rPr lang="en-US" b="1" dirty="0" err="1" smtClean="0"/>
              <a:t>violaceous</a:t>
            </a:r>
            <a:r>
              <a:rPr lang="en-US" b="1" dirty="0" smtClean="0"/>
              <a:t> </a:t>
            </a:r>
            <a:r>
              <a:rPr lang="en-US" b="1" dirty="0" err="1" smtClean="0"/>
              <a:t>discolouration</a:t>
            </a:r>
            <a:r>
              <a:rPr lang="en-US" b="1" dirty="0" smtClean="0"/>
              <a:t>, developing within minutes and often a </a:t>
            </a:r>
            <a:r>
              <a:rPr lang="en-US" b="1" dirty="0" err="1" smtClean="0"/>
              <a:t>sero</a:t>
            </a:r>
            <a:r>
              <a:rPr lang="en-US" b="1" dirty="0" smtClean="0"/>
              <a:t> </a:t>
            </a:r>
            <a:r>
              <a:rPr lang="en-US" b="1" dirty="0" err="1" smtClean="0"/>
              <a:t>sanguinous</a:t>
            </a:r>
            <a:r>
              <a:rPr lang="en-US" b="1" dirty="0" smtClean="0"/>
              <a:t> fluid exudes from the fang marks.</a:t>
            </a:r>
            <a:br>
              <a:rPr lang="en-US" b="1" dirty="0" smtClean="0"/>
            </a:br>
            <a:r>
              <a:rPr lang="en-US" b="1" dirty="0" smtClean="0"/>
              <a:t>Oedema and </a:t>
            </a:r>
            <a:r>
              <a:rPr lang="en-US" b="1" dirty="0" err="1" smtClean="0"/>
              <a:t>discolouration</a:t>
            </a:r>
            <a:r>
              <a:rPr lang="en-US" b="1" dirty="0" smtClean="0"/>
              <a:t> spread proximally and in a few hours, vesicles and </a:t>
            </a:r>
            <a:r>
              <a:rPr lang="en-US" b="1" dirty="0" err="1" smtClean="0"/>
              <a:t>haemorrhagic</a:t>
            </a:r>
            <a:r>
              <a:rPr lang="en-US" b="1" dirty="0" smtClean="0"/>
              <a:t> blebs may appear.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General effects: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general effects vary with the type of snake.</a:t>
            </a:r>
            <a:br>
              <a:rPr lang="en-US" b="1" dirty="0" smtClean="0"/>
            </a:br>
            <a:r>
              <a:rPr lang="en-US" b="1" dirty="0" smtClean="0"/>
              <a:t>Cobra and sea snake venoms are pre dominantly </a:t>
            </a:r>
            <a:r>
              <a:rPr lang="en-US" b="1" dirty="0" err="1" smtClean="0"/>
              <a:t>neurotoxic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Viperine</a:t>
            </a:r>
            <a:r>
              <a:rPr lang="en-US" b="1" dirty="0" smtClean="0"/>
              <a:t> venom is </a:t>
            </a:r>
            <a:r>
              <a:rPr lang="en-US" b="1" dirty="0" err="1" smtClean="0"/>
              <a:t>histotoxic</a:t>
            </a:r>
            <a:r>
              <a:rPr lang="en-US" b="1" dirty="0" smtClean="0"/>
              <a:t> and </a:t>
            </a:r>
            <a:r>
              <a:rPr lang="en-US" b="1" dirty="0" err="1" smtClean="0"/>
              <a:t>haemorrahagic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/>
              <a:t>There will be some overlapping of the effects during certain seasons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IV. </a:t>
            </a:r>
            <a:r>
              <a:rPr lang="en-US" b="1" dirty="0" smtClean="0">
                <a:solidFill>
                  <a:srgbClr val="C00000"/>
                </a:solidFill>
              </a:rPr>
              <a:t>Cobra and Krait bites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>They are </a:t>
            </a:r>
            <a:r>
              <a:rPr lang="en-US" b="1" dirty="0" err="1" smtClean="0"/>
              <a:t>neurotoxic</a:t>
            </a:r>
            <a:r>
              <a:rPr lang="en-US" b="1" dirty="0" smtClean="0"/>
              <a:t>. Soon after the bite, the patient complains of a sinking feeling, drowsiness, blurring of vision, </a:t>
            </a:r>
            <a:r>
              <a:rPr lang="en-US" b="1" dirty="0" err="1" smtClean="0"/>
              <a:t>diplopia</a:t>
            </a:r>
            <a:r>
              <a:rPr lang="en-US" b="1" dirty="0" smtClean="0"/>
              <a:t>, </a:t>
            </a:r>
            <a:r>
              <a:rPr lang="en-US" b="1" dirty="0" err="1" smtClean="0"/>
              <a:t>dysphagia</a:t>
            </a:r>
            <a:r>
              <a:rPr lang="en-US" b="1" dirty="0" smtClean="0"/>
              <a:t> and </a:t>
            </a:r>
            <a:r>
              <a:rPr lang="en-US" b="1" dirty="0" err="1" smtClean="0"/>
              <a:t>dyspnoea</a:t>
            </a:r>
            <a:r>
              <a:rPr lang="en-US" b="1" dirty="0" smtClean="0"/>
              <a:t>. There will be paralysis of palate, tongue, pharynx and respiratory muscles. There’ll be a flaccid paralysis of the limbs, associated with </a:t>
            </a:r>
            <a:r>
              <a:rPr lang="en-US" b="1" dirty="0" err="1" smtClean="0"/>
              <a:t>hypotonia</a:t>
            </a:r>
            <a:r>
              <a:rPr lang="en-US" b="1" dirty="0" smtClean="0"/>
              <a:t> and a diminution in the tendon reflexes.  Coma and death can happen due to respiratory failure or shock in 6-48 hrs. 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498</Words>
  <Application>Microsoft Office PowerPoint</Application>
  <PresentationFormat>On-screen Show (4:3)</PresentationFormat>
  <Paragraphs>98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Flow</vt:lpstr>
      <vt:lpstr>OPHIOTOXINS</vt:lpstr>
      <vt:lpstr>MEDICINES  FROM  OPHIOTOXINS</vt:lpstr>
      <vt:lpstr>SNAKE POISON CONSTITUENTS</vt:lpstr>
      <vt:lpstr>SNAKE VENOM</vt:lpstr>
      <vt:lpstr>DOCTRINE OF SIGNATURE</vt:lpstr>
      <vt:lpstr>DOCTRINE OF SIGNATURE</vt:lpstr>
      <vt:lpstr>SNAKE BITE</vt:lpstr>
      <vt:lpstr>Slide 8</vt:lpstr>
      <vt:lpstr>Slide 9</vt:lpstr>
      <vt:lpstr>Slide 10</vt:lpstr>
      <vt:lpstr>Slide 11</vt:lpstr>
      <vt:lpstr>Slide 12</vt:lpstr>
      <vt:lpstr>PATHOPHYSIOLOGICAL ACTION</vt:lpstr>
      <vt:lpstr>Slide 14</vt:lpstr>
      <vt:lpstr>LACHESIS MUTUS (SURUKUKU) </vt:lpstr>
      <vt:lpstr>CROTALUS HORRIDUS (RATTLE SNAKE) </vt:lpstr>
      <vt:lpstr>CROTALUS CASCAVELLA (BRAZILLIAN RATTLE SNAKE)</vt:lpstr>
      <vt:lpstr>NAJA TRIPUDIANS (COBRA)</vt:lpstr>
      <vt:lpstr>ELAPS  CORALLINUS (CORAL SNAKE)</vt:lpstr>
      <vt:lpstr>BOTHROPS LANCEOLATUS (YELLOW VIPER)</vt:lpstr>
      <vt:lpstr>CENCHRIS CONTORTRIX  (COPPER HEAD SNAKE)</vt:lpstr>
      <vt:lpstr>VIPERA BERUS (GERMAN VIPER)</vt:lpstr>
      <vt:lpstr>HYDROPHIS CYANOCINCTUS (SEA SNAKE)</vt:lpstr>
      <vt:lpstr>TOXICOPHIS (MOCCASIN SNAKE)</vt:lpstr>
      <vt:lpstr>COMMON CHARACTERISTICS OF OPHIDIA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OPHIOTOXINS</dc:title>
  <dc:creator>lib-4</dc:creator>
  <cp:lastModifiedBy>lib-4</cp:lastModifiedBy>
  <cp:revision>47</cp:revision>
  <dcterms:created xsi:type="dcterms:W3CDTF">2015-09-01T08:09:28Z</dcterms:created>
  <dcterms:modified xsi:type="dcterms:W3CDTF">2015-09-10T06:54:55Z</dcterms:modified>
</cp:coreProperties>
</file>