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81" r:id="rId2"/>
    <p:sldId id="256" r:id="rId3"/>
    <p:sldId id="257" r:id="rId4"/>
    <p:sldId id="258" r:id="rId5"/>
    <p:sldId id="259" r:id="rId6"/>
    <p:sldId id="260" r:id="rId7"/>
    <p:sldId id="261" r:id="rId8"/>
    <p:sldId id="262" r:id="rId9"/>
    <p:sldId id="263" r:id="rId10"/>
    <p:sldId id="280" r:id="rId11"/>
    <p:sldId id="264" r:id="rId12"/>
    <p:sldId id="265" r:id="rId13"/>
    <p:sldId id="266" r:id="rId14"/>
    <p:sldId id="267" r:id="rId15"/>
    <p:sldId id="276" r:id="rId16"/>
    <p:sldId id="268" r:id="rId17"/>
    <p:sldId id="269" r:id="rId18"/>
    <p:sldId id="270" r:id="rId19"/>
    <p:sldId id="271" r:id="rId20"/>
    <p:sldId id="272" r:id="rId21"/>
    <p:sldId id="273" r:id="rId22"/>
    <p:sldId id="274" r:id="rId23"/>
    <p:sldId id="275" r:id="rId24"/>
    <p:sldId id="277" r:id="rId25"/>
    <p:sldId id="279" r:id="rId26"/>
    <p:sldId id="278" r:id="rId2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Book Antiqua" pitchFamily="18" charset="0"/>
        <a:ea typeface="+mn-ea"/>
        <a:cs typeface="+mn-cs"/>
      </a:defRPr>
    </a:lvl1pPr>
    <a:lvl2pPr marL="457200" algn="l" rtl="0" eaLnBrk="0" fontAlgn="base" hangingPunct="0">
      <a:spcBef>
        <a:spcPct val="0"/>
      </a:spcBef>
      <a:spcAft>
        <a:spcPct val="0"/>
      </a:spcAft>
      <a:defRPr kern="1200">
        <a:solidFill>
          <a:schemeClr val="tx1"/>
        </a:solidFill>
        <a:latin typeface="Book Antiqua" pitchFamily="18" charset="0"/>
        <a:ea typeface="+mn-ea"/>
        <a:cs typeface="+mn-cs"/>
      </a:defRPr>
    </a:lvl2pPr>
    <a:lvl3pPr marL="914400" algn="l" rtl="0" eaLnBrk="0" fontAlgn="base" hangingPunct="0">
      <a:spcBef>
        <a:spcPct val="0"/>
      </a:spcBef>
      <a:spcAft>
        <a:spcPct val="0"/>
      </a:spcAft>
      <a:defRPr kern="1200">
        <a:solidFill>
          <a:schemeClr val="tx1"/>
        </a:solidFill>
        <a:latin typeface="Book Antiqua" pitchFamily="18" charset="0"/>
        <a:ea typeface="+mn-ea"/>
        <a:cs typeface="+mn-cs"/>
      </a:defRPr>
    </a:lvl3pPr>
    <a:lvl4pPr marL="1371600" algn="l" rtl="0" eaLnBrk="0" fontAlgn="base" hangingPunct="0">
      <a:spcBef>
        <a:spcPct val="0"/>
      </a:spcBef>
      <a:spcAft>
        <a:spcPct val="0"/>
      </a:spcAft>
      <a:defRPr kern="1200">
        <a:solidFill>
          <a:schemeClr val="tx1"/>
        </a:solidFill>
        <a:latin typeface="Book Antiqua" pitchFamily="18" charset="0"/>
        <a:ea typeface="+mn-ea"/>
        <a:cs typeface="+mn-cs"/>
      </a:defRPr>
    </a:lvl4pPr>
    <a:lvl5pPr marL="1828800" algn="l" rtl="0" eaLnBrk="0" fontAlgn="base" hangingPunct="0">
      <a:spcBef>
        <a:spcPct val="0"/>
      </a:spcBef>
      <a:spcAft>
        <a:spcPct val="0"/>
      </a:spcAft>
      <a:defRPr kern="1200">
        <a:solidFill>
          <a:schemeClr val="tx1"/>
        </a:solidFill>
        <a:latin typeface="Book Antiqua" pitchFamily="18" charset="0"/>
        <a:ea typeface="+mn-ea"/>
        <a:cs typeface="+mn-cs"/>
      </a:defRPr>
    </a:lvl5pPr>
    <a:lvl6pPr marL="2286000" algn="l" defTabSz="914400" rtl="0" eaLnBrk="1" latinLnBrk="0" hangingPunct="1">
      <a:defRPr kern="1200">
        <a:solidFill>
          <a:schemeClr val="tx1"/>
        </a:solidFill>
        <a:latin typeface="Book Antiqua" pitchFamily="18" charset="0"/>
        <a:ea typeface="+mn-ea"/>
        <a:cs typeface="+mn-cs"/>
      </a:defRPr>
    </a:lvl6pPr>
    <a:lvl7pPr marL="2743200" algn="l" defTabSz="914400" rtl="0" eaLnBrk="1" latinLnBrk="0" hangingPunct="1">
      <a:defRPr kern="1200">
        <a:solidFill>
          <a:schemeClr val="tx1"/>
        </a:solidFill>
        <a:latin typeface="Book Antiqua" pitchFamily="18" charset="0"/>
        <a:ea typeface="+mn-ea"/>
        <a:cs typeface="+mn-cs"/>
      </a:defRPr>
    </a:lvl7pPr>
    <a:lvl8pPr marL="3200400" algn="l" defTabSz="914400" rtl="0" eaLnBrk="1" latinLnBrk="0" hangingPunct="1">
      <a:defRPr kern="1200">
        <a:solidFill>
          <a:schemeClr val="tx1"/>
        </a:solidFill>
        <a:latin typeface="Book Antiqua" pitchFamily="18" charset="0"/>
        <a:ea typeface="+mn-ea"/>
        <a:cs typeface="+mn-cs"/>
      </a:defRPr>
    </a:lvl8pPr>
    <a:lvl9pPr marL="3657600" algn="l" defTabSz="914400" rtl="0" eaLnBrk="1" latinLnBrk="0" hangingPunct="1">
      <a:defRPr kern="1200">
        <a:solidFill>
          <a:schemeClr val="tx1"/>
        </a:solidFill>
        <a:latin typeface="Book Antiqua"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379"/>
    <a:srgbClr val="FF0066"/>
    <a:srgbClr val="66FF99"/>
    <a:srgbClr val="FF3300"/>
    <a:srgbClr val="990000"/>
    <a:srgbClr val="532303"/>
    <a:srgbClr val="008000"/>
    <a:srgbClr val="3600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35842" name="Group 2"/>
          <p:cNvGrpSpPr>
            <a:grpSpLocks/>
          </p:cNvGrpSpPr>
          <p:nvPr/>
        </p:nvGrpSpPr>
        <p:grpSpPr bwMode="auto">
          <a:xfrm>
            <a:off x="2166938" y="563563"/>
            <a:ext cx="4800600" cy="6151562"/>
            <a:chOff x="1365" y="355"/>
            <a:chExt cx="3024" cy="3875"/>
          </a:xfrm>
        </p:grpSpPr>
        <p:sp>
          <p:nvSpPr>
            <p:cNvPr id="35843" name="Freeform 3"/>
            <p:cNvSpPr>
              <a:spLocks/>
            </p:cNvSpPr>
            <p:nvPr/>
          </p:nvSpPr>
          <p:spPr bwMode="auto">
            <a:xfrm>
              <a:off x="2835" y="586"/>
              <a:ext cx="88" cy="1121"/>
            </a:xfrm>
            <a:custGeom>
              <a:avLst/>
              <a:gdLst/>
              <a:ahLst/>
              <a:cxnLst>
                <a:cxn ang="0">
                  <a:pos x="0" y="1120"/>
                </a:cxn>
                <a:cxn ang="0">
                  <a:pos x="0" y="0"/>
                </a:cxn>
                <a:cxn ang="0">
                  <a:pos x="87" y="0"/>
                </a:cxn>
                <a:cxn ang="0">
                  <a:pos x="87" y="1085"/>
                </a:cxn>
                <a:cxn ang="0">
                  <a:pos x="0" y="1120"/>
                </a:cxn>
              </a:cxnLst>
              <a:rect l="0" t="0" r="r" b="b"/>
              <a:pathLst>
                <a:path w="88" h="1121">
                  <a:moveTo>
                    <a:pt x="0" y="1120"/>
                  </a:moveTo>
                  <a:lnTo>
                    <a:pt x="0" y="0"/>
                  </a:lnTo>
                  <a:lnTo>
                    <a:pt x="87" y="0"/>
                  </a:lnTo>
                  <a:lnTo>
                    <a:pt x="87" y="1085"/>
                  </a:lnTo>
                  <a:lnTo>
                    <a:pt x="0" y="1120"/>
                  </a:lnTo>
                </a:path>
              </a:pathLst>
            </a:custGeom>
            <a:solidFill>
              <a:schemeClr val="bg1"/>
            </a:solidFill>
            <a:ln w="9525" cap="rnd">
              <a:noFill/>
              <a:round/>
              <a:headEnd/>
              <a:tailEnd/>
            </a:ln>
            <a:effectLst/>
          </p:spPr>
          <p:txBody>
            <a:bodyPr/>
            <a:lstStyle/>
            <a:p>
              <a:endParaRPr lang="en-US"/>
            </a:p>
          </p:txBody>
        </p:sp>
        <p:sp>
          <p:nvSpPr>
            <p:cNvPr id="35844" name="Freeform 4"/>
            <p:cNvSpPr>
              <a:spLocks/>
            </p:cNvSpPr>
            <p:nvPr/>
          </p:nvSpPr>
          <p:spPr bwMode="auto">
            <a:xfrm>
              <a:off x="2834" y="1900"/>
              <a:ext cx="84" cy="363"/>
            </a:xfrm>
            <a:custGeom>
              <a:avLst/>
              <a:gdLst/>
              <a:ahLst/>
              <a:cxnLst>
                <a:cxn ang="0">
                  <a:pos x="0" y="29"/>
                </a:cxn>
                <a:cxn ang="0">
                  <a:pos x="83" y="0"/>
                </a:cxn>
                <a:cxn ang="0">
                  <a:pos x="74" y="329"/>
                </a:cxn>
                <a:cxn ang="0">
                  <a:pos x="0" y="362"/>
                </a:cxn>
                <a:cxn ang="0">
                  <a:pos x="0" y="29"/>
                </a:cxn>
              </a:cxnLst>
              <a:rect l="0" t="0" r="r" b="b"/>
              <a:pathLst>
                <a:path w="84" h="363">
                  <a:moveTo>
                    <a:pt x="0" y="29"/>
                  </a:moveTo>
                  <a:lnTo>
                    <a:pt x="83" y="0"/>
                  </a:lnTo>
                  <a:lnTo>
                    <a:pt x="74" y="329"/>
                  </a:lnTo>
                  <a:lnTo>
                    <a:pt x="0" y="362"/>
                  </a:lnTo>
                  <a:lnTo>
                    <a:pt x="0" y="29"/>
                  </a:lnTo>
                </a:path>
              </a:pathLst>
            </a:custGeom>
            <a:solidFill>
              <a:schemeClr val="bg1"/>
            </a:solidFill>
            <a:ln w="9525" cap="rnd">
              <a:noFill/>
              <a:round/>
              <a:headEnd/>
              <a:tailEnd/>
            </a:ln>
            <a:effectLst/>
          </p:spPr>
          <p:txBody>
            <a:bodyPr/>
            <a:lstStyle/>
            <a:p>
              <a:endParaRPr lang="en-US"/>
            </a:p>
          </p:txBody>
        </p:sp>
        <p:sp>
          <p:nvSpPr>
            <p:cNvPr id="35845" name="Freeform 5"/>
            <p:cNvSpPr>
              <a:spLocks/>
            </p:cNvSpPr>
            <p:nvPr/>
          </p:nvSpPr>
          <p:spPr bwMode="auto">
            <a:xfrm>
              <a:off x="2825" y="2493"/>
              <a:ext cx="84" cy="249"/>
            </a:xfrm>
            <a:custGeom>
              <a:avLst/>
              <a:gdLst/>
              <a:ahLst/>
              <a:cxnLst>
                <a:cxn ang="0">
                  <a:pos x="2" y="213"/>
                </a:cxn>
                <a:cxn ang="0">
                  <a:pos x="0" y="28"/>
                </a:cxn>
                <a:cxn ang="0">
                  <a:pos x="83" y="0"/>
                </a:cxn>
                <a:cxn ang="0">
                  <a:pos x="72" y="248"/>
                </a:cxn>
                <a:cxn ang="0">
                  <a:pos x="2" y="213"/>
                </a:cxn>
              </a:cxnLst>
              <a:rect l="0" t="0" r="r" b="b"/>
              <a:pathLst>
                <a:path w="84" h="249">
                  <a:moveTo>
                    <a:pt x="2" y="213"/>
                  </a:moveTo>
                  <a:lnTo>
                    <a:pt x="0" y="28"/>
                  </a:lnTo>
                  <a:lnTo>
                    <a:pt x="83" y="0"/>
                  </a:lnTo>
                  <a:lnTo>
                    <a:pt x="72" y="248"/>
                  </a:lnTo>
                  <a:lnTo>
                    <a:pt x="2" y="213"/>
                  </a:lnTo>
                </a:path>
              </a:pathLst>
            </a:custGeom>
            <a:solidFill>
              <a:schemeClr val="bg1"/>
            </a:solidFill>
            <a:ln w="9525" cap="rnd">
              <a:noFill/>
              <a:round/>
              <a:headEnd/>
              <a:tailEnd/>
            </a:ln>
            <a:effectLst/>
          </p:spPr>
          <p:txBody>
            <a:bodyPr/>
            <a:lstStyle/>
            <a:p>
              <a:endParaRPr lang="en-US"/>
            </a:p>
          </p:txBody>
        </p:sp>
        <p:sp>
          <p:nvSpPr>
            <p:cNvPr id="35846" name="Freeform 6"/>
            <p:cNvSpPr>
              <a:spLocks/>
            </p:cNvSpPr>
            <p:nvPr/>
          </p:nvSpPr>
          <p:spPr bwMode="auto">
            <a:xfrm>
              <a:off x="2831" y="2965"/>
              <a:ext cx="52" cy="232"/>
            </a:xfrm>
            <a:custGeom>
              <a:avLst/>
              <a:gdLst/>
              <a:ahLst/>
              <a:cxnLst>
                <a:cxn ang="0">
                  <a:pos x="13" y="204"/>
                </a:cxn>
                <a:cxn ang="0">
                  <a:pos x="0" y="0"/>
                </a:cxn>
                <a:cxn ang="0">
                  <a:pos x="51" y="26"/>
                </a:cxn>
                <a:cxn ang="0">
                  <a:pos x="47" y="231"/>
                </a:cxn>
                <a:cxn ang="0">
                  <a:pos x="13" y="204"/>
                </a:cxn>
              </a:cxnLst>
              <a:rect l="0" t="0" r="r" b="b"/>
              <a:pathLst>
                <a:path w="52" h="232">
                  <a:moveTo>
                    <a:pt x="13" y="204"/>
                  </a:moveTo>
                  <a:lnTo>
                    <a:pt x="0" y="0"/>
                  </a:lnTo>
                  <a:lnTo>
                    <a:pt x="51" y="26"/>
                  </a:lnTo>
                  <a:lnTo>
                    <a:pt x="47" y="231"/>
                  </a:lnTo>
                  <a:lnTo>
                    <a:pt x="13" y="204"/>
                  </a:lnTo>
                </a:path>
              </a:pathLst>
            </a:custGeom>
            <a:solidFill>
              <a:schemeClr val="bg1"/>
            </a:solidFill>
            <a:ln w="9525" cap="rnd">
              <a:noFill/>
              <a:round/>
              <a:headEnd/>
              <a:tailEnd/>
            </a:ln>
            <a:effectLst/>
          </p:spPr>
          <p:txBody>
            <a:bodyPr/>
            <a:lstStyle/>
            <a:p>
              <a:endParaRPr lang="en-US"/>
            </a:p>
          </p:txBody>
        </p:sp>
        <p:sp>
          <p:nvSpPr>
            <p:cNvPr id="35847" name="Freeform 7"/>
            <p:cNvSpPr>
              <a:spLocks/>
            </p:cNvSpPr>
            <p:nvPr/>
          </p:nvSpPr>
          <p:spPr bwMode="auto">
            <a:xfrm>
              <a:off x="2851" y="3354"/>
              <a:ext cx="36" cy="133"/>
            </a:xfrm>
            <a:custGeom>
              <a:avLst/>
              <a:gdLst/>
              <a:ahLst/>
              <a:cxnLst>
                <a:cxn ang="0">
                  <a:pos x="4" y="101"/>
                </a:cxn>
                <a:cxn ang="0">
                  <a:pos x="0" y="0"/>
                </a:cxn>
                <a:cxn ang="0">
                  <a:pos x="35" y="20"/>
                </a:cxn>
                <a:cxn ang="0">
                  <a:pos x="28" y="132"/>
                </a:cxn>
                <a:cxn ang="0">
                  <a:pos x="4" y="101"/>
                </a:cxn>
              </a:cxnLst>
              <a:rect l="0" t="0" r="r" b="b"/>
              <a:pathLst>
                <a:path w="36" h="133">
                  <a:moveTo>
                    <a:pt x="4" y="101"/>
                  </a:moveTo>
                  <a:lnTo>
                    <a:pt x="0" y="0"/>
                  </a:lnTo>
                  <a:lnTo>
                    <a:pt x="35" y="20"/>
                  </a:lnTo>
                  <a:lnTo>
                    <a:pt x="28" y="132"/>
                  </a:lnTo>
                  <a:lnTo>
                    <a:pt x="4" y="101"/>
                  </a:lnTo>
                </a:path>
              </a:pathLst>
            </a:custGeom>
            <a:solidFill>
              <a:schemeClr val="bg1"/>
            </a:solidFill>
            <a:ln w="9525" cap="rnd">
              <a:noFill/>
              <a:round/>
              <a:headEnd/>
              <a:tailEnd/>
            </a:ln>
            <a:effectLst/>
          </p:spPr>
          <p:txBody>
            <a:bodyPr/>
            <a:lstStyle/>
            <a:p>
              <a:endParaRPr lang="en-US"/>
            </a:p>
          </p:txBody>
        </p:sp>
        <p:sp>
          <p:nvSpPr>
            <p:cNvPr id="35848" name="Freeform 8"/>
            <p:cNvSpPr>
              <a:spLocks/>
            </p:cNvSpPr>
            <p:nvPr/>
          </p:nvSpPr>
          <p:spPr bwMode="auto">
            <a:xfrm>
              <a:off x="2851" y="3640"/>
              <a:ext cx="30" cy="590"/>
            </a:xfrm>
            <a:custGeom>
              <a:avLst/>
              <a:gdLst/>
              <a:ahLst/>
              <a:cxnLst>
                <a:cxn ang="0">
                  <a:pos x="15" y="589"/>
                </a:cxn>
                <a:cxn ang="0">
                  <a:pos x="0" y="0"/>
                </a:cxn>
                <a:cxn ang="0">
                  <a:pos x="29" y="37"/>
                </a:cxn>
                <a:cxn ang="0">
                  <a:pos x="15" y="589"/>
                </a:cxn>
              </a:cxnLst>
              <a:rect l="0" t="0" r="r" b="b"/>
              <a:pathLst>
                <a:path w="30" h="590">
                  <a:moveTo>
                    <a:pt x="15" y="589"/>
                  </a:moveTo>
                  <a:lnTo>
                    <a:pt x="0" y="0"/>
                  </a:lnTo>
                  <a:lnTo>
                    <a:pt x="29" y="37"/>
                  </a:lnTo>
                  <a:lnTo>
                    <a:pt x="15" y="589"/>
                  </a:lnTo>
                </a:path>
              </a:pathLst>
            </a:custGeom>
            <a:solidFill>
              <a:schemeClr val="bg1"/>
            </a:solidFill>
            <a:ln w="9525" cap="rnd">
              <a:noFill/>
              <a:round/>
              <a:headEnd/>
              <a:tailEnd/>
            </a:ln>
            <a:effectLst/>
          </p:spPr>
          <p:txBody>
            <a:bodyPr/>
            <a:lstStyle/>
            <a:p>
              <a:endParaRPr lang="en-US"/>
            </a:p>
          </p:txBody>
        </p:sp>
        <p:sp>
          <p:nvSpPr>
            <p:cNvPr id="35849" name="Freeform 9"/>
            <p:cNvSpPr>
              <a:spLocks/>
            </p:cNvSpPr>
            <p:nvPr/>
          </p:nvSpPr>
          <p:spPr bwMode="auto">
            <a:xfrm>
              <a:off x="2600" y="3595"/>
              <a:ext cx="233" cy="130"/>
            </a:xfrm>
            <a:custGeom>
              <a:avLst/>
              <a:gdLst/>
              <a:ahLst/>
              <a:cxnLst>
                <a:cxn ang="0">
                  <a:pos x="0" y="117"/>
                </a:cxn>
                <a:cxn ang="0">
                  <a:pos x="48" y="101"/>
                </a:cxn>
                <a:cxn ang="0">
                  <a:pos x="93" y="79"/>
                </a:cxn>
                <a:cxn ang="0">
                  <a:pos x="146" y="39"/>
                </a:cxn>
                <a:cxn ang="0">
                  <a:pos x="182" y="0"/>
                </a:cxn>
                <a:cxn ang="0">
                  <a:pos x="232" y="42"/>
                </a:cxn>
                <a:cxn ang="0">
                  <a:pos x="188" y="74"/>
                </a:cxn>
                <a:cxn ang="0">
                  <a:pos x="134" y="110"/>
                </a:cxn>
                <a:cxn ang="0">
                  <a:pos x="61" y="129"/>
                </a:cxn>
                <a:cxn ang="0">
                  <a:pos x="0" y="117"/>
                </a:cxn>
              </a:cxnLst>
              <a:rect l="0" t="0" r="r" b="b"/>
              <a:pathLst>
                <a:path w="233" h="130">
                  <a:moveTo>
                    <a:pt x="0" y="117"/>
                  </a:moveTo>
                  <a:lnTo>
                    <a:pt x="48" y="101"/>
                  </a:lnTo>
                  <a:lnTo>
                    <a:pt x="93" y="79"/>
                  </a:lnTo>
                  <a:lnTo>
                    <a:pt x="146" y="39"/>
                  </a:lnTo>
                  <a:lnTo>
                    <a:pt x="182" y="0"/>
                  </a:lnTo>
                  <a:lnTo>
                    <a:pt x="232" y="42"/>
                  </a:lnTo>
                  <a:lnTo>
                    <a:pt x="188" y="74"/>
                  </a:lnTo>
                  <a:lnTo>
                    <a:pt x="134" y="110"/>
                  </a:lnTo>
                  <a:lnTo>
                    <a:pt x="61" y="129"/>
                  </a:lnTo>
                  <a:lnTo>
                    <a:pt x="0" y="117"/>
                  </a:lnTo>
                </a:path>
              </a:pathLst>
            </a:custGeom>
            <a:solidFill>
              <a:schemeClr val="bg1"/>
            </a:solidFill>
            <a:ln w="9525" cap="rnd">
              <a:noFill/>
              <a:round/>
              <a:headEnd/>
              <a:tailEnd/>
            </a:ln>
            <a:effectLst/>
          </p:spPr>
          <p:txBody>
            <a:bodyPr/>
            <a:lstStyle/>
            <a:p>
              <a:endParaRPr lang="en-US"/>
            </a:p>
          </p:txBody>
        </p:sp>
        <p:sp>
          <p:nvSpPr>
            <p:cNvPr id="35850" name="Freeform 10"/>
            <p:cNvSpPr>
              <a:spLocks/>
            </p:cNvSpPr>
            <p:nvPr/>
          </p:nvSpPr>
          <p:spPr bwMode="auto">
            <a:xfrm>
              <a:off x="2583" y="2888"/>
              <a:ext cx="465" cy="646"/>
            </a:xfrm>
            <a:custGeom>
              <a:avLst/>
              <a:gdLst/>
              <a:ahLst/>
              <a:cxnLst>
                <a:cxn ang="0">
                  <a:pos x="359" y="645"/>
                </a:cxn>
                <a:cxn ang="0">
                  <a:pos x="405" y="616"/>
                </a:cxn>
                <a:cxn ang="0">
                  <a:pos x="447" y="580"/>
                </a:cxn>
                <a:cxn ang="0">
                  <a:pos x="460" y="552"/>
                </a:cxn>
                <a:cxn ang="0">
                  <a:pos x="464" y="515"/>
                </a:cxn>
                <a:cxn ang="0">
                  <a:pos x="451" y="468"/>
                </a:cxn>
                <a:cxn ang="0">
                  <a:pos x="424" y="424"/>
                </a:cxn>
                <a:cxn ang="0">
                  <a:pos x="380" y="385"/>
                </a:cxn>
                <a:cxn ang="0">
                  <a:pos x="168" y="259"/>
                </a:cxn>
                <a:cxn ang="0">
                  <a:pos x="133" y="235"/>
                </a:cxn>
                <a:cxn ang="0">
                  <a:pos x="111" y="208"/>
                </a:cxn>
                <a:cxn ang="0">
                  <a:pos x="104" y="166"/>
                </a:cxn>
                <a:cxn ang="0">
                  <a:pos x="117" y="124"/>
                </a:cxn>
                <a:cxn ang="0">
                  <a:pos x="155" y="95"/>
                </a:cxn>
                <a:cxn ang="0">
                  <a:pos x="222" y="52"/>
                </a:cxn>
                <a:cxn ang="0">
                  <a:pos x="124" y="0"/>
                </a:cxn>
                <a:cxn ang="0">
                  <a:pos x="55" y="41"/>
                </a:cxn>
                <a:cxn ang="0">
                  <a:pos x="27" y="70"/>
                </a:cxn>
                <a:cxn ang="0">
                  <a:pos x="2" y="123"/>
                </a:cxn>
                <a:cxn ang="0">
                  <a:pos x="0" y="189"/>
                </a:cxn>
                <a:cxn ang="0">
                  <a:pos x="29" y="257"/>
                </a:cxn>
                <a:cxn ang="0">
                  <a:pos x="78" y="300"/>
                </a:cxn>
                <a:cxn ang="0">
                  <a:pos x="311" y="442"/>
                </a:cxn>
                <a:cxn ang="0">
                  <a:pos x="358" y="474"/>
                </a:cxn>
                <a:cxn ang="0">
                  <a:pos x="375" y="516"/>
                </a:cxn>
                <a:cxn ang="0">
                  <a:pos x="375" y="550"/>
                </a:cxn>
                <a:cxn ang="0">
                  <a:pos x="308" y="608"/>
                </a:cxn>
                <a:cxn ang="0">
                  <a:pos x="359" y="645"/>
                </a:cxn>
              </a:cxnLst>
              <a:rect l="0" t="0" r="r" b="b"/>
              <a:pathLst>
                <a:path w="465" h="646">
                  <a:moveTo>
                    <a:pt x="359" y="645"/>
                  </a:moveTo>
                  <a:lnTo>
                    <a:pt x="405" y="616"/>
                  </a:lnTo>
                  <a:lnTo>
                    <a:pt x="447" y="580"/>
                  </a:lnTo>
                  <a:lnTo>
                    <a:pt x="460" y="552"/>
                  </a:lnTo>
                  <a:lnTo>
                    <a:pt x="464" y="515"/>
                  </a:lnTo>
                  <a:lnTo>
                    <a:pt x="451" y="468"/>
                  </a:lnTo>
                  <a:lnTo>
                    <a:pt x="424" y="424"/>
                  </a:lnTo>
                  <a:lnTo>
                    <a:pt x="380" y="385"/>
                  </a:lnTo>
                  <a:lnTo>
                    <a:pt x="168" y="259"/>
                  </a:lnTo>
                  <a:lnTo>
                    <a:pt x="133" y="235"/>
                  </a:lnTo>
                  <a:lnTo>
                    <a:pt x="111" y="208"/>
                  </a:lnTo>
                  <a:lnTo>
                    <a:pt x="104" y="166"/>
                  </a:lnTo>
                  <a:lnTo>
                    <a:pt x="117" y="124"/>
                  </a:lnTo>
                  <a:lnTo>
                    <a:pt x="155" y="95"/>
                  </a:lnTo>
                  <a:lnTo>
                    <a:pt x="222" y="52"/>
                  </a:lnTo>
                  <a:lnTo>
                    <a:pt x="124" y="0"/>
                  </a:lnTo>
                  <a:lnTo>
                    <a:pt x="55" y="41"/>
                  </a:lnTo>
                  <a:lnTo>
                    <a:pt x="27" y="70"/>
                  </a:lnTo>
                  <a:lnTo>
                    <a:pt x="2" y="123"/>
                  </a:lnTo>
                  <a:lnTo>
                    <a:pt x="0" y="189"/>
                  </a:lnTo>
                  <a:lnTo>
                    <a:pt x="29" y="257"/>
                  </a:lnTo>
                  <a:lnTo>
                    <a:pt x="78" y="300"/>
                  </a:lnTo>
                  <a:lnTo>
                    <a:pt x="311" y="442"/>
                  </a:lnTo>
                  <a:lnTo>
                    <a:pt x="358" y="474"/>
                  </a:lnTo>
                  <a:lnTo>
                    <a:pt x="375" y="516"/>
                  </a:lnTo>
                  <a:lnTo>
                    <a:pt x="375" y="550"/>
                  </a:lnTo>
                  <a:lnTo>
                    <a:pt x="308" y="608"/>
                  </a:lnTo>
                  <a:lnTo>
                    <a:pt x="359" y="645"/>
                  </a:lnTo>
                </a:path>
              </a:pathLst>
            </a:custGeom>
            <a:solidFill>
              <a:schemeClr val="bg1"/>
            </a:solidFill>
            <a:ln w="9525" cap="rnd">
              <a:noFill/>
              <a:round/>
              <a:headEnd/>
              <a:tailEnd/>
            </a:ln>
            <a:effectLst/>
          </p:spPr>
          <p:txBody>
            <a:bodyPr/>
            <a:lstStyle/>
            <a:p>
              <a:endParaRPr lang="en-US"/>
            </a:p>
          </p:txBody>
        </p:sp>
        <p:sp>
          <p:nvSpPr>
            <p:cNvPr id="35851" name="Freeform 11"/>
            <p:cNvSpPr>
              <a:spLocks/>
            </p:cNvSpPr>
            <p:nvPr/>
          </p:nvSpPr>
          <p:spPr bwMode="auto">
            <a:xfrm>
              <a:off x="2966" y="2396"/>
              <a:ext cx="318" cy="422"/>
            </a:xfrm>
            <a:custGeom>
              <a:avLst/>
              <a:gdLst/>
              <a:ahLst/>
              <a:cxnLst>
                <a:cxn ang="0">
                  <a:pos x="92" y="421"/>
                </a:cxn>
                <a:cxn ang="0">
                  <a:pos x="163" y="399"/>
                </a:cxn>
                <a:cxn ang="0">
                  <a:pos x="218" y="357"/>
                </a:cxn>
                <a:cxn ang="0">
                  <a:pos x="263" y="316"/>
                </a:cxn>
                <a:cxn ang="0">
                  <a:pos x="300" y="265"/>
                </a:cxn>
                <a:cxn ang="0">
                  <a:pos x="317" y="203"/>
                </a:cxn>
                <a:cxn ang="0">
                  <a:pos x="316" y="139"/>
                </a:cxn>
                <a:cxn ang="0">
                  <a:pos x="299" y="95"/>
                </a:cxn>
                <a:cxn ang="0">
                  <a:pos x="276" y="64"/>
                </a:cxn>
                <a:cxn ang="0">
                  <a:pos x="241" y="36"/>
                </a:cxn>
                <a:cxn ang="0">
                  <a:pos x="218" y="14"/>
                </a:cxn>
                <a:cxn ang="0">
                  <a:pos x="180" y="0"/>
                </a:cxn>
                <a:cxn ang="0">
                  <a:pos x="61" y="52"/>
                </a:cxn>
                <a:cxn ang="0">
                  <a:pos x="106" y="93"/>
                </a:cxn>
                <a:cxn ang="0">
                  <a:pos x="137" y="130"/>
                </a:cxn>
                <a:cxn ang="0">
                  <a:pos x="159" y="159"/>
                </a:cxn>
                <a:cxn ang="0">
                  <a:pos x="176" y="196"/>
                </a:cxn>
                <a:cxn ang="0">
                  <a:pos x="176" y="246"/>
                </a:cxn>
                <a:cxn ang="0">
                  <a:pos x="145" y="279"/>
                </a:cxn>
                <a:cxn ang="0">
                  <a:pos x="105" y="309"/>
                </a:cxn>
                <a:cxn ang="0">
                  <a:pos x="50" y="342"/>
                </a:cxn>
                <a:cxn ang="0">
                  <a:pos x="0" y="369"/>
                </a:cxn>
                <a:cxn ang="0">
                  <a:pos x="92" y="421"/>
                </a:cxn>
              </a:cxnLst>
              <a:rect l="0" t="0" r="r" b="b"/>
              <a:pathLst>
                <a:path w="318" h="422">
                  <a:moveTo>
                    <a:pt x="92" y="421"/>
                  </a:moveTo>
                  <a:lnTo>
                    <a:pt x="163" y="399"/>
                  </a:lnTo>
                  <a:lnTo>
                    <a:pt x="218" y="357"/>
                  </a:lnTo>
                  <a:lnTo>
                    <a:pt x="263" y="316"/>
                  </a:lnTo>
                  <a:lnTo>
                    <a:pt x="300" y="265"/>
                  </a:lnTo>
                  <a:lnTo>
                    <a:pt x="317" y="203"/>
                  </a:lnTo>
                  <a:lnTo>
                    <a:pt x="316" y="139"/>
                  </a:lnTo>
                  <a:lnTo>
                    <a:pt x="299" y="95"/>
                  </a:lnTo>
                  <a:lnTo>
                    <a:pt x="276" y="64"/>
                  </a:lnTo>
                  <a:lnTo>
                    <a:pt x="241" y="36"/>
                  </a:lnTo>
                  <a:lnTo>
                    <a:pt x="218" y="14"/>
                  </a:lnTo>
                  <a:lnTo>
                    <a:pt x="180" y="0"/>
                  </a:lnTo>
                  <a:lnTo>
                    <a:pt x="61" y="52"/>
                  </a:lnTo>
                  <a:lnTo>
                    <a:pt x="106" y="93"/>
                  </a:lnTo>
                  <a:lnTo>
                    <a:pt x="137" y="130"/>
                  </a:lnTo>
                  <a:lnTo>
                    <a:pt x="159" y="159"/>
                  </a:lnTo>
                  <a:lnTo>
                    <a:pt x="176" y="196"/>
                  </a:lnTo>
                  <a:lnTo>
                    <a:pt x="176" y="246"/>
                  </a:lnTo>
                  <a:lnTo>
                    <a:pt x="145" y="279"/>
                  </a:lnTo>
                  <a:lnTo>
                    <a:pt x="105" y="309"/>
                  </a:lnTo>
                  <a:lnTo>
                    <a:pt x="50" y="342"/>
                  </a:lnTo>
                  <a:lnTo>
                    <a:pt x="0" y="369"/>
                  </a:lnTo>
                  <a:lnTo>
                    <a:pt x="92" y="421"/>
                  </a:lnTo>
                </a:path>
              </a:pathLst>
            </a:custGeom>
            <a:solidFill>
              <a:schemeClr val="bg1"/>
            </a:solidFill>
            <a:ln w="9525" cap="rnd">
              <a:noFill/>
              <a:round/>
              <a:headEnd/>
              <a:tailEnd/>
            </a:ln>
            <a:effectLst/>
          </p:spPr>
          <p:txBody>
            <a:bodyPr/>
            <a:lstStyle/>
            <a:p>
              <a:endParaRPr lang="en-US"/>
            </a:p>
          </p:txBody>
        </p:sp>
        <p:sp>
          <p:nvSpPr>
            <p:cNvPr id="35852" name="Freeform 12"/>
            <p:cNvSpPr>
              <a:spLocks/>
            </p:cNvSpPr>
            <p:nvPr/>
          </p:nvSpPr>
          <p:spPr bwMode="auto">
            <a:xfrm>
              <a:off x="2308" y="1190"/>
              <a:ext cx="1404" cy="1153"/>
            </a:xfrm>
            <a:custGeom>
              <a:avLst/>
              <a:gdLst/>
              <a:ahLst/>
              <a:cxnLst>
                <a:cxn ang="0">
                  <a:pos x="466" y="1084"/>
                </a:cxn>
                <a:cxn ang="0">
                  <a:pos x="370" y="1066"/>
                </a:cxn>
                <a:cxn ang="0">
                  <a:pos x="299" y="1035"/>
                </a:cxn>
                <a:cxn ang="0">
                  <a:pos x="257" y="1002"/>
                </a:cxn>
                <a:cxn ang="0">
                  <a:pos x="220" y="956"/>
                </a:cxn>
                <a:cxn ang="0">
                  <a:pos x="209" y="914"/>
                </a:cxn>
                <a:cxn ang="0">
                  <a:pos x="215" y="873"/>
                </a:cxn>
                <a:cxn ang="0">
                  <a:pos x="231" y="836"/>
                </a:cxn>
                <a:cxn ang="0">
                  <a:pos x="273" y="798"/>
                </a:cxn>
                <a:cxn ang="0">
                  <a:pos x="330" y="774"/>
                </a:cxn>
                <a:cxn ang="0">
                  <a:pos x="400" y="748"/>
                </a:cxn>
                <a:cxn ang="0">
                  <a:pos x="1110" y="499"/>
                </a:cxn>
                <a:cxn ang="0">
                  <a:pos x="1207" y="451"/>
                </a:cxn>
                <a:cxn ang="0">
                  <a:pos x="1289" y="398"/>
                </a:cxn>
                <a:cxn ang="0">
                  <a:pos x="1344" y="356"/>
                </a:cxn>
                <a:cxn ang="0">
                  <a:pos x="1381" y="310"/>
                </a:cxn>
                <a:cxn ang="0">
                  <a:pos x="1403" y="249"/>
                </a:cxn>
                <a:cxn ang="0">
                  <a:pos x="1401" y="185"/>
                </a:cxn>
                <a:cxn ang="0">
                  <a:pos x="1386" y="136"/>
                </a:cxn>
                <a:cxn ang="0">
                  <a:pos x="1370" y="90"/>
                </a:cxn>
                <a:cxn ang="0">
                  <a:pos x="1335" y="55"/>
                </a:cxn>
                <a:cxn ang="0">
                  <a:pos x="1280" y="18"/>
                </a:cxn>
                <a:cxn ang="0">
                  <a:pos x="1214" y="0"/>
                </a:cxn>
                <a:cxn ang="0">
                  <a:pos x="1172" y="4"/>
                </a:cxn>
                <a:cxn ang="0">
                  <a:pos x="1111" y="7"/>
                </a:cxn>
                <a:cxn ang="0">
                  <a:pos x="1053" y="20"/>
                </a:cxn>
                <a:cxn ang="0">
                  <a:pos x="989" y="46"/>
                </a:cxn>
                <a:cxn ang="0">
                  <a:pos x="939" y="79"/>
                </a:cxn>
                <a:cxn ang="0">
                  <a:pos x="899" y="106"/>
                </a:cxn>
                <a:cxn ang="0">
                  <a:pos x="878" y="149"/>
                </a:cxn>
                <a:cxn ang="0">
                  <a:pos x="897" y="187"/>
                </a:cxn>
                <a:cxn ang="0">
                  <a:pos x="939" y="183"/>
                </a:cxn>
                <a:cxn ang="0">
                  <a:pos x="987" y="171"/>
                </a:cxn>
                <a:cxn ang="0">
                  <a:pos x="1033" y="158"/>
                </a:cxn>
                <a:cxn ang="0">
                  <a:pos x="1069" y="150"/>
                </a:cxn>
                <a:cxn ang="0">
                  <a:pos x="1111" y="150"/>
                </a:cxn>
                <a:cxn ang="0">
                  <a:pos x="1154" y="163"/>
                </a:cxn>
                <a:cxn ang="0">
                  <a:pos x="1183" y="204"/>
                </a:cxn>
                <a:cxn ang="0">
                  <a:pos x="1179" y="248"/>
                </a:cxn>
                <a:cxn ang="0">
                  <a:pos x="1157" y="286"/>
                </a:cxn>
                <a:cxn ang="0">
                  <a:pos x="1121" y="323"/>
                </a:cxn>
                <a:cxn ang="0">
                  <a:pos x="1047" y="361"/>
                </a:cxn>
                <a:cxn ang="0">
                  <a:pos x="908" y="415"/>
                </a:cxn>
                <a:cxn ang="0">
                  <a:pos x="194" y="675"/>
                </a:cxn>
                <a:cxn ang="0">
                  <a:pos x="123" y="715"/>
                </a:cxn>
                <a:cxn ang="0">
                  <a:pos x="68" y="763"/>
                </a:cxn>
                <a:cxn ang="0">
                  <a:pos x="29" y="809"/>
                </a:cxn>
                <a:cxn ang="0">
                  <a:pos x="6" y="858"/>
                </a:cxn>
                <a:cxn ang="0">
                  <a:pos x="0" y="912"/>
                </a:cxn>
                <a:cxn ang="0">
                  <a:pos x="8" y="952"/>
                </a:cxn>
                <a:cxn ang="0">
                  <a:pos x="22" y="992"/>
                </a:cxn>
                <a:cxn ang="0">
                  <a:pos x="59" y="1036"/>
                </a:cxn>
                <a:cxn ang="0">
                  <a:pos x="127" y="1095"/>
                </a:cxn>
                <a:cxn ang="0">
                  <a:pos x="198" y="1135"/>
                </a:cxn>
                <a:cxn ang="0">
                  <a:pos x="273" y="1152"/>
                </a:cxn>
                <a:cxn ang="0">
                  <a:pos x="466" y="1084"/>
                </a:cxn>
              </a:cxnLst>
              <a:rect l="0" t="0" r="r" b="b"/>
              <a:pathLst>
                <a:path w="1404" h="1153">
                  <a:moveTo>
                    <a:pt x="466" y="1084"/>
                  </a:moveTo>
                  <a:lnTo>
                    <a:pt x="370" y="1066"/>
                  </a:lnTo>
                  <a:lnTo>
                    <a:pt x="299" y="1035"/>
                  </a:lnTo>
                  <a:lnTo>
                    <a:pt x="257" y="1002"/>
                  </a:lnTo>
                  <a:lnTo>
                    <a:pt x="220" y="956"/>
                  </a:lnTo>
                  <a:lnTo>
                    <a:pt x="209" y="914"/>
                  </a:lnTo>
                  <a:lnTo>
                    <a:pt x="215" y="873"/>
                  </a:lnTo>
                  <a:lnTo>
                    <a:pt x="231" y="836"/>
                  </a:lnTo>
                  <a:lnTo>
                    <a:pt x="273" y="798"/>
                  </a:lnTo>
                  <a:lnTo>
                    <a:pt x="330" y="774"/>
                  </a:lnTo>
                  <a:lnTo>
                    <a:pt x="400" y="748"/>
                  </a:lnTo>
                  <a:lnTo>
                    <a:pt x="1110" y="499"/>
                  </a:lnTo>
                  <a:lnTo>
                    <a:pt x="1207" y="451"/>
                  </a:lnTo>
                  <a:lnTo>
                    <a:pt x="1289" y="398"/>
                  </a:lnTo>
                  <a:lnTo>
                    <a:pt x="1344" y="356"/>
                  </a:lnTo>
                  <a:lnTo>
                    <a:pt x="1381" y="310"/>
                  </a:lnTo>
                  <a:lnTo>
                    <a:pt x="1403" y="249"/>
                  </a:lnTo>
                  <a:lnTo>
                    <a:pt x="1401" y="185"/>
                  </a:lnTo>
                  <a:lnTo>
                    <a:pt x="1386" y="136"/>
                  </a:lnTo>
                  <a:lnTo>
                    <a:pt x="1370" y="90"/>
                  </a:lnTo>
                  <a:lnTo>
                    <a:pt x="1335" y="55"/>
                  </a:lnTo>
                  <a:lnTo>
                    <a:pt x="1280" y="18"/>
                  </a:lnTo>
                  <a:lnTo>
                    <a:pt x="1214" y="0"/>
                  </a:lnTo>
                  <a:lnTo>
                    <a:pt x="1172" y="4"/>
                  </a:lnTo>
                  <a:lnTo>
                    <a:pt x="1111" y="7"/>
                  </a:lnTo>
                  <a:lnTo>
                    <a:pt x="1053" y="20"/>
                  </a:lnTo>
                  <a:lnTo>
                    <a:pt x="989" y="46"/>
                  </a:lnTo>
                  <a:lnTo>
                    <a:pt x="939" y="79"/>
                  </a:lnTo>
                  <a:lnTo>
                    <a:pt x="899" y="106"/>
                  </a:lnTo>
                  <a:lnTo>
                    <a:pt x="878" y="149"/>
                  </a:lnTo>
                  <a:lnTo>
                    <a:pt x="897" y="187"/>
                  </a:lnTo>
                  <a:lnTo>
                    <a:pt x="939" y="183"/>
                  </a:lnTo>
                  <a:lnTo>
                    <a:pt x="987" y="171"/>
                  </a:lnTo>
                  <a:lnTo>
                    <a:pt x="1033" y="158"/>
                  </a:lnTo>
                  <a:lnTo>
                    <a:pt x="1069" y="150"/>
                  </a:lnTo>
                  <a:lnTo>
                    <a:pt x="1111" y="150"/>
                  </a:lnTo>
                  <a:lnTo>
                    <a:pt x="1154" y="163"/>
                  </a:lnTo>
                  <a:lnTo>
                    <a:pt x="1183" y="204"/>
                  </a:lnTo>
                  <a:lnTo>
                    <a:pt x="1179" y="248"/>
                  </a:lnTo>
                  <a:lnTo>
                    <a:pt x="1157" y="286"/>
                  </a:lnTo>
                  <a:lnTo>
                    <a:pt x="1121" y="323"/>
                  </a:lnTo>
                  <a:lnTo>
                    <a:pt x="1047" y="361"/>
                  </a:lnTo>
                  <a:lnTo>
                    <a:pt x="908" y="415"/>
                  </a:lnTo>
                  <a:lnTo>
                    <a:pt x="194" y="675"/>
                  </a:lnTo>
                  <a:lnTo>
                    <a:pt x="123" y="715"/>
                  </a:lnTo>
                  <a:lnTo>
                    <a:pt x="68" y="763"/>
                  </a:lnTo>
                  <a:lnTo>
                    <a:pt x="29" y="809"/>
                  </a:lnTo>
                  <a:lnTo>
                    <a:pt x="6" y="858"/>
                  </a:lnTo>
                  <a:lnTo>
                    <a:pt x="0" y="912"/>
                  </a:lnTo>
                  <a:lnTo>
                    <a:pt x="8" y="952"/>
                  </a:lnTo>
                  <a:lnTo>
                    <a:pt x="22" y="992"/>
                  </a:lnTo>
                  <a:lnTo>
                    <a:pt x="59" y="1036"/>
                  </a:lnTo>
                  <a:lnTo>
                    <a:pt x="127" y="1095"/>
                  </a:lnTo>
                  <a:lnTo>
                    <a:pt x="198" y="1135"/>
                  </a:lnTo>
                  <a:lnTo>
                    <a:pt x="273" y="1152"/>
                  </a:lnTo>
                  <a:lnTo>
                    <a:pt x="466" y="1084"/>
                  </a:lnTo>
                </a:path>
              </a:pathLst>
            </a:custGeom>
            <a:solidFill>
              <a:schemeClr val="bg1"/>
            </a:solidFill>
            <a:ln w="9525" cap="rnd">
              <a:noFill/>
              <a:round/>
              <a:headEnd/>
              <a:tailEnd/>
            </a:ln>
            <a:effectLst/>
          </p:spPr>
          <p:txBody>
            <a:bodyPr/>
            <a:lstStyle/>
            <a:p>
              <a:endParaRPr lang="en-US"/>
            </a:p>
          </p:txBody>
        </p:sp>
        <p:sp>
          <p:nvSpPr>
            <p:cNvPr id="35853" name="Freeform 13"/>
            <p:cNvSpPr>
              <a:spLocks/>
            </p:cNvSpPr>
            <p:nvPr/>
          </p:nvSpPr>
          <p:spPr bwMode="auto">
            <a:xfrm>
              <a:off x="2711" y="3280"/>
              <a:ext cx="368" cy="422"/>
            </a:xfrm>
            <a:custGeom>
              <a:avLst/>
              <a:gdLst/>
              <a:ahLst/>
              <a:cxnLst>
                <a:cxn ang="0">
                  <a:pos x="367" y="421"/>
                </a:cxn>
                <a:cxn ang="0">
                  <a:pos x="171" y="340"/>
                </a:cxn>
                <a:cxn ang="0">
                  <a:pos x="117" y="304"/>
                </a:cxn>
                <a:cxn ang="0">
                  <a:pos x="73" y="265"/>
                </a:cxn>
                <a:cxn ang="0">
                  <a:pos x="31" y="219"/>
                </a:cxn>
                <a:cxn ang="0">
                  <a:pos x="9" y="179"/>
                </a:cxn>
                <a:cxn ang="0">
                  <a:pos x="0" y="137"/>
                </a:cxn>
                <a:cxn ang="0">
                  <a:pos x="2" y="95"/>
                </a:cxn>
                <a:cxn ang="0">
                  <a:pos x="19" y="51"/>
                </a:cxn>
                <a:cxn ang="0">
                  <a:pos x="44" y="0"/>
                </a:cxn>
                <a:cxn ang="0">
                  <a:pos x="120" y="52"/>
                </a:cxn>
                <a:cxn ang="0">
                  <a:pos x="95" y="98"/>
                </a:cxn>
                <a:cxn ang="0">
                  <a:pos x="95" y="143"/>
                </a:cxn>
                <a:cxn ang="0">
                  <a:pos x="122" y="191"/>
                </a:cxn>
                <a:cxn ang="0">
                  <a:pos x="162" y="235"/>
                </a:cxn>
                <a:cxn ang="0">
                  <a:pos x="223" y="284"/>
                </a:cxn>
                <a:cxn ang="0">
                  <a:pos x="290" y="317"/>
                </a:cxn>
                <a:cxn ang="0">
                  <a:pos x="332" y="351"/>
                </a:cxn>
                <a:cxn ang="0">
                  <a:pos x="351" y="378"/>
                </a:cxn>
                <a:cxn ang="0">
                  <a:pos x="367" y="421"/>
                </a:cxn>
              </a:cxnLst>
              <a:rect l="0" t="0" r="r" b="b"/>
              <a:pathLst>
                <a:path w="368" h="422">
                  <a:moveTo>
                    <a:pt x="367" y="421"/>
                  </a:moveTo>
                  <a:lnTo>
                    <a:pt x="171" y="340"/>
                  </a:lnTo>
                  <a:lnTo>
                    <a:pt x="117" y="304"/>
                  </a:lnTo>
                  <a:lnTo>
                    <a:pt x="73" y="265"/>
                  </a:lnTo>
                  <a:lnTo>
                    <a:pt x="31" y="219"/>
                  </a:lnTo>
                  <a:lnTo>
                    <a:pt x="9" y="179"/>
                  </a:lnTo>
                  <a:lnTo>
                    <a:pt x="0" y="137"/>
                  </a:lnTo>
                  <a:lnTo>
                    <a:pt x="2" y="95"/>
                  </a:lnTo>
                  <a:lnTo>
                    <a:pt x="19" y="51"/>
                  </a:lnTo>
                  <a:lnTo>
                    <a:pt x="44" y="0"/>
                  </a:lnTo>
                  <a:lnTo>
                    <a:pt x="120" y="52"/>
                  </a:lnTo>
                  <a:lnTo>
                    <a:pt x="95" y="98"/>
                  </a:lnTo>
                  <a:lnTo>
                    <a:pt x="95" y="143"/>
                  </a:lnTo>
                  <a:lnTo>
                    <a:pt x="122" y="191"/>
                  </a:lnTo>
                  <a:lnTo>
                    <a:pt x="162" y="235"/>
                  </a:lnTo>
                  <a:lnTo>
                    <a:pt x="223" y="284"/>
                  </a:lnTo>
                  <a:lnTo>
                    <a:pt x="290" y="317"/>
                  </a:lnTo>
                  <a:lnTo>
                    <a:pt x="332" y="351"/>
                  </a:lnTo>
                  <a:lnTo>
                    <a:pt x="351" y="378"/>
                  </a:lnTo>
                  <a:lnTo>
                    <a:pt x="367" y="421"/>
                  </a:lnTo>
                </a:path>
              </a:pathLst>
            </a:custGeom>
            <a:solidFill>
              <a:schemeClr val="bg1"/>
            </a:solidFill>
            <a:ln w="9525" cap="rnd">
              <a:noFill/>
              <a:round/>
              <a:headEnd/>
              <a:tailEnd/>
            </a:ln>
            <a:effectLst/>
          </p:spPr>
          <p:txBody>
            <a:bodyPr/>
            <a:lstStyle/>
            <a:p>
              <a:endParaRPr lang="en-US"/>
            </a:p>
          </p:txBody>
        </p:sp>
        <p:sp>
          <p:nvSpPr>
            <p:cNvPr id="35854" name="Freeform 14"/>
            <p:cNvSpPr>
              <a:spLocks/>
            </p:cNvSpPr>
            <p:nvPr/>
          </p:nvSpPr>
          <p:spPr bwMode="auto">
            <a:xfrm>
              <a:off x="2432" y="1792"/>
              <a:ext cx="989" cy="1439"/>
            </a:xfrm>
            <a:custGeom>
              <a:avLst/>
              <a:gdLst/>
              <a:ahLst/>
              <a:cxnLst>
                <a:cxn ang="0">
                  <a:pos x="525" y="1438"/>
                </a:cxn>
                <a:cxn ang="0">
                  <a:pos x="582" y="1409"/>
                </a:cxn>
                <a:cxn ang="0">
                  <a:pos x="647" y="1355"/>
                </a:cxn>
                <a:cxn ang="0">
                  <a:pos x="670" y="1304"/>
                </a:cxn>
                <a:cxn ang="0">
                  <a:pos x="686" y="1255"/>
                </a:cxn>
                <a:cxn ang="0">
                  <a:pos x="677" y="1198"/>
                </a:cxn>
                <a:cxn ang="0">
                  <a:pos x="637" y="1125"/>
                </a:cxn>
                <a:cxn ang="0">
                  <a:pos x="609" y="1092"/>
                </a:cxn>
                <a:cxn ang="0">
                  <a:pos x="569" y="1063"/>
                </a:cxn>
                <a:cxn ang="0">
                  <a:pos x="259" y="905"/>
                </a:cxn>
                <a:cxn ang="0">
                  <a:pos x="201" y="863"/>
                </a:cxn>
                <a:cxn ang="0">
                  <a:pos x="177" y="843"/>
                </a:cxn>
                <a:cxn ang="0">
                  <a:pos x="160" y="800"/>
                </a:cxn>
                <a:cxn ang="0">
                  <a:pos x="171" y="766"/>
                </a:cxn>
                <a:cxn ang="0">
                  <a:pos x="215" y="738"/>
                </a:cxn>
                <a:cxn ang="0">
                  <a:pos x="294" y="709"/>
                </a:cxn>
                <a:cxn ang="0">
                  <a:pos x="780" y="521"/>
                </a:cxn>
                <a:cxn ang="0">
                  <a:pos x="856" y="471"/>
                </a:cxn>
                <a:cxn ang="0">
                  <a:pos x="918" y="417"/>
                </a:cxn>
                <a:cxn ang="0">
                  <a:pos x="953" y="379"/>
                </a:cxn>
                <a:cxn ang="0">
                  <a:pos x="984" y="334"/>
                </a:cxn>
                <a:cxn ang="0">
                  <a:pos x="988" y="274"/>
                </a:cxn>
                <a:cxn ang="0">
                  <a:pos x="972" y="214"/>
                </a:cxn>
                <a:cxn ang="0">
                  <a:pos x="953" y="167"/>
                </a:cxn>
                <a:cxn ang="0">
                  <a:pos x="920" y="126"/>
                </a:cxn>
                <a:cxn ang="0">
                  <a:pos x="875" y="85"/>
                </a:cxn>
                <a:cxn ang="0">
                  <a:pos x="828" y="50"/>
                </a:cxn>
                <a:cxn ang="0">
                  <a:pos x="803" y="29"/>
                </a:cxn>
                <a:cxn ang="0">
                  <a:pos x="756" y="0"/>
                </a:cxn>
                <a:cxn ang="0">
                  <a:pos x="588" y="61"/>
                </a:cxn>
                <a:cxn ang="0">
                  <a:pos x="649" y="104"/>
                </a:cxn>
                <a:cxn ang="0">
                  <a:pos x="694" y="145"/>
                </a:cxn>
                <a:cxn ang="0">
                  <a:pos x="739" y="182"/>
                </a:cxn>
                <a:cxn ang="0">
                  <a:pos x="780" y="223"/>
                </a:cxn>
                <a:cxn ang="0">
                  <a:pos x="803" y="272"/>
                </a:cxn>
                <a:cxn ang="0">
                  <a:pos x="787" y="323"/>
                </a:cxn>
                <a:cxn ang="0">
                  <a:pos x="729" y="369"/>
                </a:cxn>
                <a:cxn ang="0">
                  <a:pos x="639" y="413"/>
                </a:cxn>
                <a:cxn ang="0">
                  <a:pos x="212" y="589"/>
                </a:cxn>
                <a:cxn ang="0">
                  <a:pos x="160" y="608"/>
                </a:cxn>
                <a:cxn ang="0">
                  <a:pos x="88" y="653"/>
                </a:cxn>
                <a:cxn ang="0">
                  <a:pos x="43" y="698"/>
                </a:cxn>
                <a:cxn ang="0">
                  <a:pos x="9" y="755"/>
                </a:cxn>
                <a:cxn ang="0">
                  <a:pos x="0" y="820"/>
                </a:cxn>
                <a:cxn ang="0">
                  <a:pos x="10" y="872"/>
                </a:cxn>
                <a:cxn ang="0">
                  <a:pos x="40" y="914"/>
                </a:cxn>
                <a:cxn ang="0">
                  <a:pos x="84" y="949"/>
                </a:cxn>
                <a:cxn ang="0">
                  <a:pos x="159" y="999"/>
                </a:cxn>
                <a:cxn ang="0">
                  <a:pos x="487" y="1164"/>
                </a:cxn>
                <a:cxn ang="0">
                  <a:pos x="530" y="1197"/>
                </a:cxn>
                <a:cxn ang="0">
                  <a:pos x="569" y="1236"/>
                </a:cxn>
                <a:cxn ang="0">
                  <a:pos x="557" y="1292"/>
                </a:cxn>
                <a:cxn ang="0">
                  <a:pos x="502" y="1354"/>
                </a:cxn>
                <a:cxn ang="0">
                  <a:pos x="434" y="1394"/>
                </a:cxn>
                <a:cxn ang="0">
                  <a:pos x="525" y="1438"/>
                </a:cxn>
              </a:cxnLst>
              <a:rect l="0" t="0" r="r" b="b"/>
              <a:pathLst>
                <a:path w="989" h="1439">
                  <a:moveTo>
                    <a:pt x="525" y="1438"/>
                  </a:moveTo>
                  <a:lnTo>
                    <a:pt x="582" y="1409"/>
                  </a:lnTo>
                  <a:lnTo>
                    <a:pt x="647" y="1355"/>
                  </a:lnTo>
                  <a:lnTo>
                    <a:pt x="670" y="1304"/>
                  </a:lnTo>
                  <a:lnTo>
                    <a:pt x="686" y="1255"/>
                  </a:lnTo>
                  <a:lnTo>
                    <a:pt x="677" y="1198"/>
                  </a:lnTo>
                  <a:lnTo>
                    <a:pt x="637" y="1125"/>
                  </a:lnTo>
                  <a:lnTo>
                    <a:pt x="609" y="1092"/>
                  </a:lnTo>
                  <a:lnTo>
                    <a:pt x="569" y="1063"/>
                  </a:lnTo>
                  <a:lnTo>
                    <a:pt x="259" y="905"/>
                  </a:lnTo>
                  <a:lnTo>
                    <a:pt x="201" y="863"/>
                  </a:lnTo>
                  <a:lnTo>
                    <a:pt x="177" y="843"/>
                  </a:lnTo>
                  <a:lnTo>
                    <a:pt x="160" y="800"/>
                  </a:lnTo>
                  <a:lnTo>
                    <a:pt x="171" y="766"/>
                  </a:lnTo>
                  <a:lnTo>
                    <a:pt x="215" y="738"/>
                  </a:lnTo>
                  <a:lnTo>
                    <a:pt x="294" y="709"/>
                  </a:lnTo>
                  <a:lnTo>
                    <a:pt x="780" y="521"/>
                  </a:lnTo>
                  <a:lnTo>
                    <a:pt x="856" y="471"/>
                  </a:lnTo>
                  <a:lnTo>
                    <a:pt x="918" y="417"/>
                  </a:lnTo>
                  <a:lnTo>
                    <a:pt x="953" y="379"/>
                  </a:lnTo>
                  <a:lnTo>
                    <a:pt x="984" y="334"/>
                  </a:lnTo>
                  <a:lnTo>
                    <a:pt x="988" y="274"/>
                  </a:lnTo>
                  <a:lnTo>
                    <a:pt x="972" y="214"/>
                  </a:lnTo>
                  <a:lnTo>
                    <a:pt x="953" y="167"/>
                  </a:lnTo>
                  <a:lnTo>
                    <a:pt x="920" y="126"/>
                  </a:lnTo>
                  <a:lnTo>
                    <a:pt x="875" y="85"/>
                  </a:lnTo>
                  <a:lnTo>
                    <a:pt x="828" y="50"/>
                  </a:lnTo>
                  <a:lnTo>
                    <a:pt x="803" y="29"/>
                  </a:lnTo>
                  <a:lnTo>
                    <a:pt x="756" y="0"/>
                  </a:lnTo>
                  <a:lnTo>
                    <a:pt x="588" y="61"/>
                  </a:lnTo>
                  <a:lnTo>
                    <a:pt x="649" y="104"/>
                  </a:lnTo>
                  <a:lnTo>
                    <a:pt x="694" y="145"/>
                  </a:lnTo>
                  <a:lnTo>
                    <a:pt x="739" y="182"/>
                  </a:lnTo>
                  <a:lnTo>
                    <a:pt x="780" y="223"/>
                  </a:lnTo>
                  <a:lnTo>
                    <a:pt x="803" y="272"/>
                  </a:lnTo>
                  <a:lnTo>
                    <a:pt x="787" y="323"/>
                  </a:lnTo>
                  <a:lnTo>
                    <a:pt x="729" y="369"/>
                  </a:lnTo>
                  <a:lnTo>
                    <a:pt x="639" y="413"/>
                  </a:lnTo>
                  <a:lnTo>
                    <a:pt x="212" y="589"/>
                  </a:lnTo>
                  <a:lnTo>
                    <a:pt x="160" y="608"/>
                  </a:lnTo>
                  <a:lnTo>
                    <a:pt x="88" y="653"/>
                  </a:lnTo>
                  <a:lnTo>
                    <a:pt x="43" y="698"/>
                  </a:lnTo>
                  <a:lnTo>
                    <a:pt x="9" y="755"/>
                  </a:lnTo>
                  <a:lnTo>
                    <a:pt x="0" y="820"/>
                  </a:lnTo>
                  <a:lnTo>
                    <a:pt x="10" y="872"/>
                  </a:lnTo>
                  <a:lnTo>
                    <a:pt x="40" y="914"/>
                  </a:lnTo>
                  <a:lnTo>
                    <a:pt x="84" y="949"/>
                  </a:lnTo>
                  <a:lnTo>
                    <a:pt x="159" y="999"/>
                  </a:lnTo>
                  <a:lnTo>
                    <a:pt x="487" y="1164"/>
                  </a:lnTo>
                  <a:lnTo>
                    <a:pt x="530" y="1197"/>
                  </a:lnTo>
                  <a:lnTo>
                    <a:pt x="569" y="1236"/>
                  </a:lnTo>
                  <a:lnTo>
                    <a:pt x="557" y="1292"/>
                  </a:lnTo>
                  <a:lnTo>
                    <a:pt x="502" y="1354"/>
                  </a:lnTo>
                  <a:lnTo>
                    <a:pt x="434" y="1394"/>
                  </a:lnTo>
                  <a:lnTo>
                    <a:pt x="525" y="1438"/>
                  </a:lnTo>
                </a:path>
              </a:pathLst>
            </a:custGeom>
            <a:solidFill>
              <a:schemeClr val="bg1"/>
            </a:solidFill>
            <a:ln w="9525" cap="rnd">
              <a:noFill/>
              <a:round/>
              <a:headEnd/>
              <a:tailEnd/>
            </a:ln>
            <a:effectLst/>
          </p:spPr>
          <p:txBody>
            <a:bodyPr/>
            <a:lstStyle/>
            <a:p>
              <a:endParaRPr lang="en-US"/>
            </a:p>
          </p:txBody>
        </p:sp>
        <p:sp>
          <p:nvSpPr>
            <p:cNvPr id="35855" name="Freeform 15"/>
            <p:cNvSpPr>
              <a:spLocks/>
            </p:cNvSpPr>
            <p:nvPr/>
          </p:nvSpPr>
          <p:spPr bwMode="auto">
            <a:xfrm>
              <a:off x="2100" y="1162"/>
              <a:ext cx="669" cy="582"/>
            </a:xfrm>
            <a:custGeom>
              <a:avLst/>
              <a:gdLst/>
              <a:ahLst/>
              <a:cxnLst>
                <a:cxn ang="0">
                  <a:pos x="668" y="553"/>
                </a:cxn>
                <a:cxn ang="0">
                  <a:pos x="668" y="450"/>
                </a:cxn>
                <a:cxn ang="0">
                  <a:pos x="562" y="435"/>
                </a:cxn>
                <a:cxn ang="0">
                  <a:pos x="448" y="420"/>
                </a:cxn>
                <a:cxn ang="0">
                  <a:pos x="367" y="400"/>
                </a:cxn>
                <a:cxn ang="0">
                  <a:pos x="314" y="378"/>
                </a:cxn>
                <a:cxn ang="0">
                  <a:pos x="257" y="349"/>
                </a:cxn>
                <a:cxn ang="0">
                  <a:pos x="220" y="314"/>
                </a:cxn>
                <a:cxn ang="0">
                  <a:pos x="193" y="274"/>
                </a:cxn>
                <a:cxn ang="0">
                  <a:pos x="180" y="231"/>
                </a:cxn>
                <a:cxn ang="0">
                  <a:pos x="180" y="189"/>
                </a:cxn>
                <a:cxn ang="0">
                  <a:pos x="193" y="165"/>
                </a:cxn>
                <a:cxn ang="0">
                  <a:pos x="209" y="143"/>
                </a:cxn>
                <a:cxn ang="0">
                  <a:pos x="255" y="127"/>
                </a:cxn>
                <a:cxn ang="0">
                  <a:pos x="297" y="127"/>
                </a:cxn>
                <a:cxn ang="0">
                  <a:pos x="345" y="141"/>
                </a:cxn>
                <a:cxn ang="0">
                  <a:pos x="396" y="156"/>
                </a:cxn>
                <a:cxn ang="0">
                  <a:pos x="448" y="163"/>
                </a:cxn>
                <a:cxn ang="0">
                  <a:pos x="477" y="125"/>
                </a:cxn>
                <a:cxn ang="0">
                  <a:pos x="464" y="86"/>
                </a:cxn>
                <a:cxn ang="0">
                  <a:pos x="415" y="42"/>
                </a:cxn>
                <a:cxn ang="0">
                  <a:pos x="363" y="18"/>
                </a:cxn>
                <a:cxn ang="0">
                  <a:pos x="319" y="7"/>
                </a:cxn>
                <a:cxn ang="0">
                  <a:pos x="273" y="2"/>
                </a:cxn>
                <a:cxn ang="0">
                  <a:pos x="222" y="0"/>
                </a:cxn>
                <a:cxn ang="0">
                  <a:pos x="176" y="4"/>
                </a:cxn>
                <a:cxn ang="0">
                  <a:pos x="136" y="15"/>
                </a:cxn>
                <a:cxn ang="0">
                  <a:pos x="86" y="33"/>
                </a:cxn>
                <a:cxn ang="0">
                  <a:pos x="50" y="66"/>
                </a:cxn>
                <a:cxn ang="0">
                  <a:pos x="22" y="99"/>
                </a:cxn>
                <a:cxn ang="0">
                  <a:pos x="6" y="145"/>
                </a:cxn>
                <a:cxn ang="0">
                  <a:pos x="0" y="189"/>
                </a:cxn>
                <a:cxn ang="0">
                  <a:pos x="9" y="237"/>
                </a:cxn>
                <a:cxn ang="0">
                  <a:pos x="22" y="285"/>
                </a:cxn>
                <a:cxn ang="0">
                  <a:pos x="50" y="330"/>
                </a:cxn>
                <a:cxn ang="0">
                  <a:pos x="81" y="375"/>
                </a:cxn>
                <a:cxn ang="0">
                  <a:pos x="125" y="419"/>
                </a:cxn>
                <a:cxn ang="0">
                  <a:pos x="169" y="457"/>
                </a:cxn>
                <a:cxn ang="0">
                  <a:pos x="217" y="488"/>
                </a:cxn>
                <a:cxn ang="0">
                  <a:pos x="266" y="514"/>
                </a:cxn>
                <a:cxn ang="0">
                  <a:pos x="310" y="534"/>
                </a:cxn>
                <a:cxn ang="0">
                  <a:pos x="369" y="549"/>
                </a:cxn>
                <a:cxn ang="0">
                  <a:pos x="437" y="568"/>
                </a:cxn>
                <a:cxn ang="0">
                  <a:pos x="516" y="581"/>
                </a:cxn>
                <a:cxn ang="0">
                  <a:pos x="595" y="577"/>
                </a:cxn>
                <a:cxn ang="0">
                  <a:pos x="668" y="553"/>
                </a:cxn>
              </a:cxnLst>
              <a:rect l="0" t="0" r="r" b="b"/>
              <a:pathLst>
                <a:path w="669" h="582">
                  <a:moveTo>
                    <a:pt x="668" y="553"/>
                  </a:moveTo>
                  <a:lnTo>
                    <a:pt x="668" y="450"/>
                  </a:lnTo>
                  <a:lnTo>
                    <a:pt x="562" y="435"/>
                  </a:lnTo>
                  <a:lnTo>
                    <a:pt x="448" y="420"/>
                  </a:lnTo>
                  <a:lnTo>
                    <a:pt x="367" y="400"/>
                  </a:lnTo>
                  <a:lnTo>
                    <a:pt x="314" y="378"/>
                  </a:lnTo>
                  <a:lnTo>
                    <a:pt x="257" y="349"/>
                  </a:lnTo>
                  <a:lnTo>
                    <a:pt x="220" y="314"/>
                  </a:lnTo>
                  <a:lnTo>
                    <a:pt x="193" y="274"/>
                  </a:lnTo>
                  <a:lnTo>
                    <a:pt x="180" y="231"/>
                  </a:lnTo>
                  <a:lnTo>
                    <a:pt x="180" y="189"/>
                  </a:lnTo>
                  <a:lnTo>
                    <a:pt x="193" y="165"/>
                  </a:lnTo>
                  <a:lnTo>
                    <a:pt x="209" y="143"/>
                  </a:lnTo>
                  <a:lnTo>
                    <a:pt x="255" y="127"/>
                  </a:lnTo>
                  <a:lnTo>
                    <a:pt x="297" y="127"/>
                  </a:lnTo>
                  <a:lnTo>
                    <a:pt x="345" y="141"/>
                  </a:lnTo>
                  <a:lnTo>
                    <a:pt x="396" y="156"/>
                  </a:lnTo>
                  <a:lnTo>
                    <a:pt x="448" y="163"/>
                  </a:lnTo>
                  <a:lnTo>
                    <a:pt x="477" y="125"/>
                  </a:lnTo>
                  <a:lnTo>
                    <a:pt x="464" y="86"/>
                  </a:lnTo>
                  <a:lnTo>
                    <a:pt x="415" y="42"/>
                  </a:lnTo>
                  <a:lnTo>
                    <a:pt x="363" y="18"/>
                  </a:lnTo>
                  <a:lnTo>
                    <a:pt x="319" y="7"/>
                  </a:lnTo>
                  <a:lnTo>
                    <a:pt x="273" y="2"/>
                  </a:lnTo>
                  <a:lnTo>
                    <a:pt x="222" y="0"/>
                  </a:lnTo>
                  <a:lnTo>
                    <a:pt x="176" y="4"/>
                  </a:lnTo>
                  <a:lnTo>
                    <a:pt x="136" y="15"/>
                  </a:lnTo>
                  <a:lnTo>
                    <a:pt x="86" y="33"/>
                  </a:lnTo>
                  <a:lnTo>
                    <a:pt x="50" y="66"/>
                  </a:lnTo>
                  <a:lnTo>
                    <a:pt x="22" y="99"/>
                  </a:lnTo>
                  <a:lnTo>
                    <a:pt x="6" y="145"/>
                  </a:lnTo>
                  <a:lnTo>
                    <a:pt x="0" y="189"/>
                  </a:lnTo>
                  <a:lnTo>
                    <a:pt x="9" y="237"/>
                  </a:lnTo>
                  <a:lnTo>
                    <a:pt x="22" y="285"/>
                  </a:lnTo>
                  <a:lnTo>
                    <a:pt x="50" y="330"/>
                  </a:lnTo>
                  <a:lnTo>
                    <a:pt x="81" y="375"/>
                  </a:lnTo>
                  <a:lnTo>
                    <a:pt x="125" y="419"/>
                  </a:lnTo>
                  <a:lnTo>
                    <a:pt x="169" y="457"/>
                  </a:lnTo>
                  <a:lnTo>
                    <a:pt x="217" y="488"/>
                  </a:lnTo>
                  <a:lnTo>
                    <a:pt x="266" y="514"/>
                  </a:lnTo>
                  <a:lnTo>
                    <a:pt x="310" y="534"/>
                  </a:lnTo>
                  <a:lnTo>
                    <a:pt x="369" y="549"/>
                  </a:lnTo>
                  <a:lnTo>
                    <a:pt x="437" y="568"/>
                  </a:lnTo>
                  <a:lnTo>
                    <a:pt x="516" y="581"/>
                  </a:lnTo>
                  <a:lnTo>
                    <a:pt x="595" y="577"/>
                  </a:lnTo>
                  <a:lnTo>
                    <a:pt x="668" y="553"/>
                  </a:lnTo>
                </a:path>
              </a:pathLst>
            </a:custGeom>
            <a:solidFill>
              <a:schemeClr val="bg1"/>
            </a:solidFill>
            <a:ln w="9525" cap="rnd">
              <a:noFill/>
              <a:round/>
              <a:headEnd/>
              <a:tailEnd/>
            </a:ln>
            <a:effectLst/>
          </p:spPr>
          <p:txBody>
            <a:bodyPr/>
            <a:lstStyle/>
            <a:p>
              <a:endParaRPr lang="en-US"/>
            </a:p>
          </p:txBody>
        </p:sp>
        <p:sp>
          <p:nvSpPr>
            <p:cNvPr id="35856" name="Freeform 16"/>
            <p:cNvSpPr>
              <a:spLocks/>
            </p:cNvSpPr>
            <p:nvPr/>
          </p:nvSpPr>
          <p:spPr bwMode="auto">
            <a:xfrm>
              <a:off x="1365" y="583"/>
              <a:ext cx="1413" cy="549"/>
            </a:xfrm>
            <a:custGeom>
              <a:avLst/>
              <a:gdLst/>
              <a:ahLst/>
              <a:cxnLst>
                <a:cxn ang="0">
                  <a:pos x="1412" y="548"/>
                </a:cxn>
                <a:cxn ang="0">
                  <a:pos x="1316" y="537"/>
                </a:cxn>
                <a:cxn ang="0">
                  <a:pos x="1237" y="524"/>
                </a:cxn>
                <a:cxn ang="0">
                  <a:pos x="1179" y="511"/>
                </a:cxn>
                <a:cxn ang="0">
                  <a:pos x="1118" y="499"/>
                </a:cxn>
                <a:cxn ang="0">
                  <a:pos x="1060" y="493"/>
                </a:cxn>
                <a:cxn ang="0">
                  <a:pos x="1000" y="495"/>
                </a:cxn>
                <a:cxn ang="0">
                  <a:pos x="939" y="499"/>
                </a:cxn>
                <a:cxn ang="0">
                  <a:pos x="894" y="482"/>
                </a:cxn>
                <a:cxn ang="0">
                  <a:pos x="962" y="440"/>
                </a:cxn>
                <a:cxn ang="0">
                  <a:pos x="1005" y="411"/>
                </a:cxn>
                <a:cxn ang="0">
                  <a:pos x="1043" y="381"/>
                </a:cxn>
                <a:cxn ang="0">
                  <a:pos x="1069" y="348"/>
                </a:cxn>
                <a:cxn ang="0">
                  <a:pos x="962" y="383"/>
                </a:cxn>
                <a:cxn ang="0">
                  <a:pos x="855" y="418"/>
                </a:cxn>
                <a:cxn ang="0">
                  <a:pos x="783" y="436"/>
                </a:cxn>
                <a:cxn ang="0">
                  <a:pos x="670" y="449"/>
                </a:cxn>
                <a:cxn ang="0">
                  <a:pos x="597" y="449"/>
                </a:cxn>
                <a:cxn ang="0">
                  <a:pos x="531" y="444"/>
                </a:cxn>
                <a:cxn ang="0">
                  <a:pos x="486" y="427"/>
                </a:cxn>
                <a:cxn ang="0">
                  <a:pos x="459" y="407"/>
                </a:cxn>
                <a:cxn ang="0">
                  <a:pos x="527" y="389"/>
                </a:cxn>
                <a:cxn ang="0">
                  <a:pos x="572" y="365"/>
                </a:cxn>
                <a:cxn ang="0">
                  <a:pos x="599" y="339"/>
                </a:cxn>
                <a:cxn ang="0">
                  <a:pos x="634" y="308"/>
                </a:cxn>
                <a:cxn ang="0">
                  <a:pos x="544" y="334"/>
                </a:cxn>
                <a:cxn ang="0">
                  <a:pos x="463" y="348"/>
                </a:cxn>
                <a:cxn ang="0">
                  <a:pos x="378" y="356"/>
                </a:cxn>
                <a:cxn ang="0">
                  <a:pos x="303" y="352"/>
                </a:cxn>
                <a:cxn ang="0">
                  <a:pos x="254" y="334"/>
                </a:cxn>
                <a:cxn ang="0">
                  <a:pos x="233" y="312"/>
                </a:cxn>
                <a:cxn ang="0">
                  <a:pos x="281" y="291"/>
                </a:cxn>
                <a:cxn ang="0">
                  <a:pos x="313" y="269"/>
                </a:cxn>
                <a:cxn ang="0">
                  <a:pos x="341" y="244"/>
                </a:cxn>
                <a:cxn ang="0">
                  <a:pos x="339" y="229"/>
                </a:cxn>
                <a:cxn ang="0">
                  <a:pos x="262" y="246"/>
                </a:cxn>
                <a:cxn ang="0">
                  <a:pos x="179" y="255"/>
                </a:cxn>
                <a:cxn ang="0">
                  <a:pos x="109" y="254"/>
                </a:cxn>
                <a:cxn ang="0">
                  <a:pos x="51" y="244"/>
                </a:cxn>
                <a:cxn ang="0">
                  <a:pos x="19" y="229"/>
                </a:cxn>
                <a:cxn ang="0">
                  <a:pos x="0" y="205"/>
                </a:cxn>
                <a:cxn ang="0">
                  <a:pos x="120" y="187"/>
                </a:cxn>
                <a:cxn ang="0">
                  <a:pos x="309" y="156"/>
                </a:cxn>
                <a:cxn ang="0">
                  <a:pos x="544" y="119"/>
                </a:cxn>
                <a:cxn ang="0">
                  <a:pos x="742" y="71"/>
                </a:cxn>
                <a:cxn ang="0">
                  <a:pos x="926" y="26"/>
                </a:cxn>
                <a:cxn ang="0">
                  <a:pos x="1020" y="9"/>
                </a:cxn>
                <a:cxn ang="0">
                  <a:pos x="1098" y="0"/>
                </a:cxn>
                <a:cxn ang="0">
                  <a:pos x="1165" y="2"/>
                </a:cxn>
                <a:cxn ang="0">
                  <a:pos x="1211" y="7"/>
                </a:cxn>
                <a:cxn ang="0">
                  <a:pos x="1254" y="27"/>
                </a:cxn>
                <a:cxn ang="0">
                  <a:pos x="1288" y="71"/>
                </a:cxn>
                <a:cxn ang="0">
                  <a:pos x="1301" y="117"/>
                </a:cxn>
                <a:cxn ang="0">
                  <a:pos x="1316" y="148"/>
                </a:cxn>
                <a:cxn ang="0">
                  <a:pos x="1344" y="159"/>
                </a:cxn>
                <a:cxn ang="0">
                  <a:pos x="1384" y="156"/>
                </a:cxn>
                <a:cxn ang="0">
                  <a:pos x="1412" y="145"/>
                </a:cxn>
                <a:cxn ang="0">
                  <a:pos x="1412" y="548"/>
                </a:cxn>
              </a:cxnLst>
              <a:rect l="0" t="0" r="r" b="b"/>
              <a:pathLst>
                <a:path w="1413" h="549">
                  <a:moveTo>
                    <a:pt x="1412" y="548"/>
                  </a:moveTo>
                  <a:lnTo>
                    <a:pt x="1316" y="537"/>
                  </a:lnTo>
                  <a:lnTo>
                    <a:pt x="1237" y="524"/>
                  </a:lnTo>
                  <a:lnTo>
                    <a:pt x="1179" y="511"/>
                  </a:lnTo>
                  <a:lnTo>
                    <a:pt x="1118" y="499"/>
                  </a:lnTo>
                  <a:lnTo>
                    <a:pt x="1060" y="493"/>
                  </a:lnTo>
                  <a:lnTo>
                    <a:pt x="1000" y="495"/>
                  </a:lnTo>
                  <a:lnTo>
                    <a:pt x="939" y="499"/>
                  </a:lnTo>
                  <a:lnTo>
                    <a:pt x="894" y="482"/>
                  </a:lnTo>
                  <a:lnTo>
                    <a:pt x="962" y="440"/>
                  </a:lnTo>
                  <a:lnTo>
                    <a:pt x="1005" y="411"/>
                  </a:lnTo>
                  <a:lnTo>
                    <a:pt x="1043" y="381"/>
                  </a:lnTo>
                  <a:lnTo>
                    <a:pt x="1069" y="348"/>
                  </a:lnTo>
                  <a:lnTo>
                    <a:pt x="962" y="383"/>
                  </a:lnTo>
                  <a:lnTo>
                    <a:pt x="855" y="418"/>
                  </a:lnTo>
                  <a:lnTo>
                    <a:pt x="783" y="436"/>
                  </a:lnTo>
                  <a:lnTo>
                    <a:pt x="670" y="449"/>
                  </a:lnTo>
                  <a:lnTo>
                    <a:pt x="597" y="449"/>
                  </a:lnTo>
                  <a:lnTo>
                    <a:pt x="531" y="444"/>
                  </a:lnTo>
                  <a:lnTo>
                    <a:pt x="486" y="427"/>
                  </a:lnTo>
                  <a:lnTo>
                    <a:pt x="459" y="407"/>
                  </a:lnTo>
                  <a:lnTo>
                    <a:pt x="527" y="389"/>
                  </a:lnTo>
                  <a:lnTo>
                    <a:pt x="572" y="365"/>
                  </a:lnTo>
                  <a:lnTo>
                    <a:pt x="599" y="339"/>
                  </a:lnTo>
                  <a:lnTo>
                    <a:pt x="634" y="308"/>
                  </a:lnTo>
                  <a:lnTo>
                    <a:pt x="544" y="334"/>
                  </a:lnTo>
                  <a:lnTo>
                    <a:pt x="463" y="348"/>
                  </a:lnTo>
                  <a:lnTo>
                    <a:pt x="378" y="356"/>
                  </a:lnTo>
                  <a:lnTo>
                    <a:pt x="303" y="352"/>
                  </a:lnTo>
                  <a:lnTo>
                    <a:pt x="254" y="334"/>
                  </a:lnTo>
                  <a:lnTo>
                    <a:pt x="233" y="312"/>
                  </a:lnTo>
                  <a:lnTo>
                    <a:pt x="281" y="291"/>
                  </a:lnTo>
                  <a:lnTo>
                    <a:pt x="313" y="269"/>
                  </a:lnTo>
                  <a:lnTo>
                    <a:pt x="341" y="244"/>
                  </a:lnTo>
                  <a:lnTo>
                    <a:pt x="339" y="229"/>
                  </a:lnTo>
                  <a:lnTo>
                    <a:pt x="262" y="246"/>
                  </a:lnTo>
                  <a:lnTo>
                    <a:pt x="179" y="255"/>
                  </a:lnTo>
                  <a:lnTo>
                    <a:pt x="109" y="254"/>
                  </a:lnTo>
                  <a:lnTo>
                    <a:pt x="51" y="244"/>
                  </a:lnTo>
                  <a:lnTo>
                    <a:pt x="19" y="229"/>
                  </a:lnTo>
                  <a:lnTo>
                    <a:pt x="0" y="205"/>
                  </a:lnTo>
                  <a:lnTo>
                    <a:pt x="120" y="187"/>
                  </a:lnTo>
                  <a:lnTo>
                    <a:pt x="309" y="156"/>
                  </a:lnTo>
                  <a:lnTo>
                    <a:pt x="544" y="119"/>
                  </a:lnTo>
                  <a:lnTo>
                    <a:pt x="742" y="71"/>
                  </a:lnTo>
                  <a:lnTo>
                    <a:pt x="926" y="26"/>
                  </a:lnTo>
                  <a:lnTo>
                    <a:pt x="1020" y="9"/>
                  </a:lnTo>
                  <a:lnTo>
                    <a:pt x="1098" y="0"/>
                  </a:lnTo>
                  <a:lnTo>
                    <a:pt x="1165" y="2"/>
                  </a:lnTo>
                  <a:lnTo>
                    <a:pt x="1211" y="7"/>
                  </a:lnTo>
                  <a:lnTo>
                    <a:pt x="1254" y="27"/>
                  </a:lnTo>
                  <a:lnTo>
                    <a:pt x="1288" y="71"/>
                  </a:lnTo>
                  <a:lnTo>
                    <a:pt x="1301" y="117"/>
                  </a:lnTo>
                  <a:lnTo>
                    <a:pt x="1316" y="148"/>
                  </a:lnTo>
                  <a:lnTo>
                    <a:pt x="1344" y="159"/>
                  </a:lnTo>
                  <a:lnTo>
                    <a:pt x="1384" y="156"/>
                  </a:lnTo>
                  <a:lnTo>
                    <a:pt x="1412" y="145"/>
                  </a:lnTo>
                  <a:lnTo>
                    <a:pt x="1412" y="548"/>
                  </a:lnTo>
                </a:path>
              </a:pathLst>
            </a:custGeom>
            <a:solidFill>
              <a:schemeClr val="bg1"/>
            </a:solidFill>
            <a:ln w="9525" cap="rnd">
              <a:noFill/>
              <a:round/>
              <a:headEnd/>
              <a:tailEnd/>
            </a:ln>
            <a:effectLst/>
          </p:spPr>
          <p:txBody>
            <a:bodyPr/>
            <a:lstStyle/>
            <a:p>
              <a:endParaRPr lang="en-US"/>
            </a:p>
          </p:txBody>
        </p:sp>
        <p:sp>
          <p:nvSpPr>
            <p:cNvPr id="35857" name="Oval 17"/>
            <p:cNvSpPr>
              <a:spLocks noChangeArrowheads="1"/>
            </p:cNvSpPr>
            <p:nvPr/>
          </p:nvSpPr>
          <p:spPr bwMode="auto">
            <a:xfrm>
              <a:off x="2785" y="355"/>
              <a:ext cx="187" cy="198"/>
            </a:xfrm>
            <a:prstGeom prst="ellipse">
              <a:avLst/>
            </a:prstGeom>
            <a:solidFill>
              <a:schemeClr val="bg1"/>
            </a:solidFill>
            <a:ln w="9525">
              <a:noFill/>
              <a:round/>
              <a:headEnd/>
              <a:tailEnd/>
            </a:ln>
            <a:effectLst/>
          </p:spPr>
          <p:txBody>
            <a:bodyPr wrap="none" anchor="ctr"/>
            <a:lstStyle/>
            <a:p>
              <a:endParaRPr lang="en-US"/>
            </a:p>
          </p:txBody>
        </p:sp>
        <p:sp>
          <p:nvSpPr>
            <p:cNvPr id="35858" name="Freeform 18"/>
            <p:cNvSpPr>
              <a:spLocks/>
            </p:cNvSpPr>
            <p:nvPr/>
          </p:nvSpPr>
          <p:spPr bwMode="auto">
            <a:xfrm>
              <a:off x="2976" y="583"/>
              <a:ext cx="1413" cy="549"/>
            </a:xfrm>
            <a:custGeom>
              <a:avLst/>
              <a:gdLst/>
              <a:ahLst/>
              <a:cxnLst>
                <a:cxn ang="0">
                  <a:pos x="0" y="548"/>
                </a:cxn>
                <a:cxn ang="0">
                  <a:pos x="96" y="537"/>
                </a:cxn>
                <a:cxn ang="0">
                  <a:pos x="175" y="524"/>
                </a:cxn>
                <a:cxn ang="0">
                  <a:pos x="233" y="511"/>
                </a:cxn>
                <a:cxn ang="0">
                  <a:pos x="294" y="499"/>
                </a:cxn>
                <a:cxn ang="0">
                  <a:pos x="352" y="493"/>
                </a:cxn>
                <a:cxn ang="0">
                  <a:pos x="412" y="495"/>
                </a:cxn>
                <a:cxn ang="0">
                  <a:pos x="473" y="499"/>
                </a:cxn>
                <a:cxn ang="0">
                  <a:pos x="518" y="482"/>
                </a:cxn>
                <a:cxn ang="0">
                  <a:pos x="450" y="440"/>
                </a:cxn>
                <a:cxn ang="0">
                  <a:pos x="407" y="411"/>
                </a:cxn>
                <a:cxn ang="0">
                  <a:pos x="369" y="381"/>
                </a:cxn>
                <a:cxn ang="0">
                  <a:pos x="343" y="348"/>
                </a:cxn>
                <a:cxn ang="0">
                  <a:pos x="450" y="383"/>
                </a:cxn>
                <a:cxn ang="0">
                  <a:pos x="557" y="418"/>
                </a:cxn>
                <a:cxn ang="0">
                  <a:pos x="629" y="436"/>
                </a:cxn>
                <a:cxn ang="0">
                  <a:pos x="742" y="449"/>
                </a:cxn>
                <a:cxn ang="0">
                  <a:pos x="815" y="449"/>
                </a:cxn>
                <a:cxn ang="0">
                  <a:pos x="881" y="444"/>
                </a:cxn>
                <a:cxn ang="0">
                  <a:pos x="926" y="427"/>
                </a:cxn>
                <a:cxn ang="0">
                  <a:pos x="953" y="407"/>
                </a:cxn>
                <a:cxn ang="0">
                  <a:pos x="885" y="389"/>
                </a:cxn>
                <a:cxn ang="0">
                  <a:pos x="840" y="365"/>
                </a:cxn>
                <a:cxn ang="0">
                  <a:pos x="809" y="339"/>
                </a:cxn>
                <a:cxn ang="0">
                  <a:pos x="778" y="308"/>
                </a:cxn>
                <a:cxn ang="0">
                  <a:pos x="868" y="334"/>
                </a:cxn>
                <a:cxn ang="0">
                  <a:pos x="949" y="348"/>
                </a:cxn>
                <a:cxn ang="0">
                  <a:pos x="1034" y="356"/>
                </a:cxn>
                <a:cxn ang="0">
                  <a:pos x="1109" y="352"/>
                </a:cxn>
                <a:cxn ang="0">
                  <a:pos x="1158" y="334"/>
                </a:cxn>
                <a:cxn ang="0">
                  <a:pos x="1179" y="312"/>
                </a:cxn>
                <a:cxn ang="0">
                  <a:pos x="1131" y="291"/>
                </a:cxn>
                <a:cxn ang="0">
                  <a:pos x="1099" y="269"/>
                </a:cxn>
                <a:cxn ang="0">
                  <a:pos x="1071" y="244"/>
                </a:cxn>
                <a:cxn ang="0">
                  <a:pos x="1073" y="229"/>
                </a:cxn>
                <a:cxn ang="0">
                  <a:pos x="1150" y="246"/>
                </a:cxn>
                <a:cxn ang="0">
                  <a:pos x="1233" y="255"/>
                </a:cxn>
                <a:cxn ang="0">
                  <a:pos x="1311" y="253"/>
                </a:cxn>
                <a:cxn ang="0">
                  <a:pos x="1361" y="244"/>
                </a:cxn>
                <a:cxn ang="0">
                  <a:pos x="1393" y="229"/>
                </a:cxn>
                <a:cxn ang="0">
                  <a:pos x="1412" y="205"/>
                </a:cxn>
                <a:cxn ang="0">
                  <a:pos x="1292" y="187"/>
                </a:cxn>
                <a:cxn ang="0">
                  <a:pos x="1087" y="158"/>
                </a:cxn>
                <a:cxn ang="0">
                  <a:pos x="868" y="119"/>
                </a:cxn>
                <a:cxn ang="0">
                  <a:pos x="670" y="71"/>
                </a:cxn>
                <a:cxn ang="0">
                  <a:pos x="486" y="26"/>
                </a:cxn>
                <a:cxn ang="0">
                  <a:pos x="392" y="9"/>
                </a:cxn>
                <a:cxn ang="0">
                  <a:pos x="314" y="0"/>
                </a:cxn>
                <a:cxn ang="0">
                  <a:pos x="247" y="2"/>
                </a:cxn>
                <a:cxn ang="0">
                  <a:pos x="201" y="7"/>
                </a:cxn>
                <a:cxn ang="0">
                  <a:pos x="158" y="27"/>
                </a:cxn>
                <a:cxn ang="0">
                  <a:pos x="124" y="71"/>
                </a:cxn>
                <a:cxn ang="0">
                  <a:pos x="111" y="117"/>
                </a:cxn>
                <a:cxn ang="0">
                  <a:pos x="96" y="148"/>
                </a:cxn>
                <a:cxn ang="0">
                  <a:pos x="68" y="159"/>
                </a:cxn>
                <a:cxn ang="0">
                  <a:pos x="28" y="156"/>
                </a:cxn>
                <a:cxn ang="0">
                  <a:pos x="0" y="145"/>
                </a:cxn>
                <a:cxn ang="0">
                  <a:pos x="0" y="548"/>
                </a:cxn>
              </a:cxnLst>
              <a:rect l="0" t="0" r="r" b="b"/>
              <a:pathLst>
                <a:path w="1413" h="549">
                  <a:moveTo>
                    <a:pt x="0" y="548"/>
                  </a:moveTo>
                  <a:lnTo>
                    <a:pt x="96" y="537"/>
                  </a:lnTo>
                  <a:lnTo>
                    <a:pt x="175" y="524"/>
                  </a:lnTo>
                  <a:lnTo>
                    <a:pt x="233" y="511"/>
                  </a:lnTo>
                  <a:lnTo>
                    <a:pt x="294" y="499"/>
                  </a:lnTo>
                  <a:lnTo>
                    <a:pt x="352" y="493"/>
                  </a:lnTo>
                  <a:lnTo>
                    <a:pt x="412" y="495"/>
                  </a:lnTo>
                  <a:lnTo>
                    <a:pt x="473" y="499"/>
                  </a:lnTo>
                  <a:lnTo>
                    <a:pt x="518" y="482"/>
                  </a:lnTo>
                  <a:lnTo>
                    <a:pt x="450" y="440"/>
                  </a:lnTo>
                  <a:lnTo>
                    <a:pt x="407" y="411"/>
                  </a:lnTo>
                  <a:lnTo>
                    <a:pt x="369" y="381"/>
                  </a:lnTo>
                  <a:lnTo>
                    <a:pt x="343" y="348"/>
                  </a:lnTo>
                  <a:lnTo>
                    <a:pt x="450" y="383"/>
                  </a:lnTo>
                  <a:lnTo>
                    <a:pt x="557" y="418"/>
                  </a:lnTo>
                  <a:lnTo>
                    <a:pt x="629" y="436"/>
                  </a:lnTo>
                  <a:lnTo>
                    <a:pt x="742" y="449"/>
                  </a:lnTo>
                  <a:lnTo>
                    <a:pt x="815" y="449"/>
                  </a:lnTo>
                  <a:lnTo>
                    <a:pt x="881" y="444"/>
                  </a:lnTo>
                  <a:lnTo>
                    <a:pt x="926" y="427"/>
                  </a:lnTo>
                  <a:lnTo>
                    <a:pt x="953" y="407"/>
                  </a:lnTo>
                  <a:lnTo>
                    <a:pt x="885" y="389"/>
                  </a:lnTo>
                  <a:lnTo>
                    <a:pt x="840" y="365"/>
                  </a:lnTo>
                  <a:lnTo>
                    <a:pt x="809" y="339"/>
                  </a:lnTo>
                  <a:lnTo>
                    <a:pt x="778" y="308"/>
                  </a:lnTo>
                  <a:lnTo>
                    <a:pt x="868" y="334"/>
                  </a:lnTo>
                  <a:lnTo>
                    <a:pt x="949" y="348"/>
                  </a:lnTo>
                  <a:lnTo>
                    <a:pt x="1034" y="356"/>
                  </a:lnTo>
                  <a:lnTo>
                    <a:pt x="1109" y="352"/>
                  </a:lnTo>
                  <a:lnTo>
                    <a:pt x="1158" y="334"/>
                  </a:lnTo>
                  <a:lnTo>
                    <a:pt x="1179" y="312"/>
                  </a:lnTo>
                  <a:lnTo>
                    <a:pt x="1131" y="291"/>
                  </a:lnTo>
                  <a:lnTo>
                    <a:pt x="1099" y="269"/>
                  </a:lnTo>
                  <a:lnTo>
                    <a:pt x="1071" y="244"/>
                  </a:lnTo>
                  <a:lnTo>
                    <a:pt x="1073" y="229"/>
                  </a:lnTo>
                  <a:lnTo>
                    <a:pt x="1150" y="246"/>
                  </a:lnTo>
                  <a:lnTo>
                    <a:pt x="1233" y="255"/>
                  </a:lnTo>
                  <a:lnTo>
                    <a:pt x="1311" y="253"/>
                  </a:lnTo>
                  <a:lnTo>
                    <a:pt x="1361" y="244"/>
                  </a:lnTo>
                  <a:lnTo>
                    <a:pt x="1393" y="229"/>
                  </a:lnTo>
                  <a:lnTo>
                    <a:pt x="1412" y="205"/>
                  </a:lnTo>
                  <a:lnTo>
                    <a:pt x="1292" y="187"/>
                  </a:lnTo>
                  <a:lnTo>
                    <a:pt x="1087" y="158"/>
                  </a:lnTo>
                  <a:lnTo>
                    <a:pt x="868" y="119"/>
                  </a:lnTo>
                  <a:lnTo>
                    <a:pt x="670" y="71"/>
                  </a:lnTo>
                  <a:lnTo>
                    <a:pt x="486" y="26"/>
                  </a:lnTo>
                  <a:lnTo>
                    <a:pt x="392" y="9"/>
                  </a:lnTo>
                  <a:lnTo>
                    <a:pt x="314" y="0"/>
                  </a:lnTo>
                  <a:lnTo>
                    <a:pt x="247" y="2"/>
                  </a:lnTo>
                  <a:lnTo>
                    <a:pt x="201" y="7"/>
                  </a:lnTo>
                  <a:lnTo>
                    <a:pt x="158" y="27"/>
                  </a:lnTo>
                  <a:lnTo>
                    <a:pt x="124" y="71"/>
                  </a:lnTo>
                  <a:lnTo>
                    <a:pt x="111" y="117"/>
                  </a:lnTo>
                  <a:lnTo>
                    <a:pt x="96" y="148"/>
                  </a:lnTo>
                  <a:lnTo>
                    <a:pt x="68" y="159"/>
                  </a:lnTo>
                  <a:lnTo>
                    <a:pt x="28" y="156"/>
                  </a:lnTo>
                  <a:lnTo>
                    <a:pt x="0" y="145"/>
                  </a:lnTo>
                  <a:lnTo>
                    <a:pt x="0" y="548"/>
                  </a:lnTo>
                </a:path>
              </a:pathLst>
            </a:custGeom>
            <a:solidFill>
              <a:schemeClr val="bg1"/>
            </a:solidFill>
            <a:ln w="9525" cap="rnd">
              <a:noFill/>
              <a:round/>
              <a:headEnd/>
              <a:tailEnd/>
            </a:ln>
            <a:effectLst/>
          </p:spPr>
          <p:txBody>
            <a:bodyPr/>
            <a:lstStyle/>
            <a:p>
              <a:endParaRPr lang="en-US"/>
            </a:p>
          </p:txBody>
        </p:sp>
      </p:grpSp>
      <p:sp>
        <p:nvSpPr>
          <p:cNvPr id="35859" name="Rectangle 19"/>
          <p:cNvSpPr>
            <a:spLocks noGrp="1" noChangeArrowheads="1"/>
          </p:cNvSpPr>
          <p:nvPr>
            <p:ph type="ctrTitle" sz="quarter"/>
          </p:nvPr>
        </p:nvSpPr>
        <p:spPr>
          <a:xfrm>
            <a:off x="685800" y="2286000"/>
            <a:ext cx="7772400" cy="1143000"/>
          </a:xfrm>
        </p:spPr>
        <p:txBody>
          <a:bodyPr/>
          <a:lstStyle>
            <a:lvl1pPr>
              <a:defRPr/>
            </a:lvl1pPr>
          </a:lstStyle>
          <a:p>
            <a:r>
              <a:rPr lang="en-US"/>
              <a:t>Click to edit Master title style</a:t>
            </a:r>
          </a:p>
        </p:txBody>
      </p:sp>
      <p:sp>
        <p:nvSpPr>
          <p:cNvPr id="35860" name="Rectangle 20"/>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35861" name="Rectangle 21"/>
          <p:cNvSpPr>
            <a:spLocks noGrp="1" noChangeArrowheads="1"/>
          </p:cNvSpPr>
          <p:nvPr>
            <p:ph type="dt" sz="quarter" idx="2"/>
          </p:nvPr>
        </p:nvSpPr>
        <p:spPr/>
        <p:txBody>
          <a:bodyPr/>
          <a:lstStyle>
            <a:lvl1pPr>
              <a:defRPr/>
            </a:lvl1pPr>
          </a:lstStyle>
          <a:p>
            <a:endParaRPr lang="en-US"/>
          </a:p>
        </p:txBody>
      </p:sp>
      <p:sp>
        <p:nvSpPr>
          <p:cNvPr id="35862" name="Rectangle 22"/>
          <p:cNvSpPr>
            <a:spLocks noGrp="1" noChangeArrowheads="1"/>
          </p:cNvSpPr>
          <p:nvPr>
            <p:ph type="ftr" sz="quarter" idx="3"/>
          </p:nvPr>
        </p:nvSpPr>
        <p:spPr/>
        <p:txBody>
          <a:bodyPr/>
          <a:lstStyle>
            <a:lvl1pPr>
              <a:defRPr/>
            </a:lvl1pPr>
          </a:lstStyle>
          <a:p>
            <a:endParaRPr lang="en-US"/>
          </a:p>
        </p:txBody>
      </p:sp>
      <p:sp>
        <p:nvSpPr>
          <p:cNvPr id="35863" name="Rectangle 23"/>
          <p:cNvSpPr>
            <a:spLocks noGrp="1" noChangeArrowheads="1"/>
          </p:cNvSpPr>
          <p:nvPr>
            <p:ph type="sldNum" sz="quarter" idx="4"/>
          </p:nvPr>
        </p:nvSpPr>
        <p:spPr/>
        <p:txBody>
          <a:bodyPr/>
          <a:lstStyle>
            <a:lvl1pPr>
              <a:defRPr/>
            </a:lvl1pPr>
          </a:lstStyle>
          <a:p>
            <a:fld id="{4463CA37-131F-43CA-B1E3-596E2C6ACE12}" type="slidenum">
              <a:rPr lang="en-US"/>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5860">
                                            <p:txEl>
                                              <p:pRg st="0" end="0"/>
                                            </p:txEl>
                                          </p:spTgt>
                                        </p:tgtEl>
                                        <p:attrNameLst>
                                          <p:attrName>style.visibility</p:attrName>
                                        </p:attrNameLst>
                                      </p:cBhvr>
                                      <p:to>
                                        <p:strVal val="visible"/>
                                      </p:to>
                                    </p:set>
                                    <p:animEffect transition="in" filter="fade">
                                      <p:cBhvr>
                                        <p:cTn id="7" dur="1000"/>
                                        <p:tgtEl>
                                          <p:spTgt spid="35860">
                                            <p:txEl>
                                              <p:pRg st="0" end="0"/>
                                            </p:txEl>
                                          </p:spTgt>
                                        </p:tgtEl>
                                      </p:cBhvr>
                                    </p:animEffect>
                                    <p:anim calcmode="lin" valueType="num">
                                      <p:cBhvr>
                                        <p:cTn id="8" dur="1000" fill="hold"/>
                                        <p:tgtEl>
                                          <p:spTgt spid="3586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586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60" grpId="0" build="p">
        <p:tmplLst>
          <p:tmpl lvl="1">
            <p:tnLst>
              <p:par>
                <p:cTn presetID="42" presetClass="entr" presetSubtype="0" fill="hold" nodeType="clickEffect">
                  <p:stCondLst>
                    <p:cond delay="0"/>
                  </p:stCondLst>
                  <p:childTnLst>
                    <p:set>
                      <p:cBhvr>
                        <p:cTn dur="1" fill="hold">
                          <p:stCondLst>
                            <p:cond delay="0"/>
                          </p:stCondLst>
                        </p:cTn>
                        <p:tgtEl>
                          <p:spTgt spid="35860"/>
                        </p:tgtEl>
                        <p:attrNameLst>
                          <p:attrName>style.visibility</p:attrName>
                        </p:attrNameLst>
                      </p:cBhvr>
                      <p:to>
                        <p:strVal val="visible"/>
                      </p:to>
                    </p:set>
                    <p:animEffect transition="in" filter="fade">
                      <p:cBhvr>
                        <p:cTn dur="1000"/>
                        <p:tgtEl>
                          <p:spTgt spid="35860"/>
                        </p:tgtEl>
                      </p:cBhvr>
                    </p:animEffect>
                    <p:anim calcmode="lin" valueType="num">
                      <p:cBhvr>
                        <p:cTn dur="1000" fill="hold"/>
                        <p:tgtEl>
                          <p:spTgt spid="35860"/>
                        </p:tgtEl>
                        <p:attrNameLst>
                          <p:attrName>ppt_x</p:attrName>
                        </p:attrNameLst>
                      </p:cBhvr>
                      <p:tavLst>
                        <p:tav tm="0">
                          <p:val>
                            <p:strVal val="#ppt_x"/>
                          </p:val>
                        </p:tav>
                        <p:tav tm="100000">
                          <p:val>
                            <p:strVal val="#ppt_x"/>
                          </p:val>
                        </p:tav>
                      </p:tavLst>
                    </p:anim>
                    <p:anim calcmode="lin" valueType="num">
                      <p:cBhvr>
                        <p:cTn dur="1000" fill="hold"/>
                        <p:tgtEl>
                          <p:spTgt spid="35860"/>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2BDD8E73-C1D0-47E0-B26C-25B0C8F6B92A}"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0005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40005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DD37CCBB-22FF-432F-BD26-9CEA1549D2BD}"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03C803CB-26C4-4C9F-9944-CD9DF3324BB7}"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4973A263-A8E0-4FB3-B044-448151E502BB}"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7716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716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59AD235C-7781-4292-8DDE-E388474A271D}"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F36619CE-3262-434B-97E4-478E330E0D97}" type="slidenum">
              <a:rPr lang="en-US"/>
              <a:pPr/>
              <a:t>‹#›</a:t>
            </a:fld>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48FBD532-4E3E-47D6-A656-9285E9643ECC}" type="slidenum">
              <a:rPr lang="en-US"/>
              <a:pPr/>
              <a:t>‹#›</a:t>
            </a:fld>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FC232225-7D13-4707-8EB1-F8E9F5F613DD}" type="slidenum">
              <a:rPr lang="en-US"/>
              <a:pPr/>
              <a:t>‹#›</a:t>
            </a:fld>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FAAE3A41-9228-439F-B89D-71715856AE99}"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DC23A41B-675B-40CC-808E-93B925679B25}" type="slidenum">
              <a:rPr lang="en-US"/>
              <a:pPr/>
              <a:t>‹#›</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29804"/>
                <a:invGamma/>
              </a:schemeClr>
            </a:gs>
          </a:gsLst>
          <a:lin ang="5400000" scaled="1"/>
        </a:gradFill>
        <a:effectLst/>
      </p:bgPr>
    </p:bg>
    <p:spTree>
      <p:nvGrpSpPr>
        <p:cNvPr id="1" name=""/>
        <p:cNvGrpSpPr/>
        <p:nvPr/>
      </p:nvGrpSpPr>
      <p:grpSpPr>
        <a:xfrm>
          <a:off x="0" y="0"/>
          <a:ext cx="0" cy="0"/>
          <a:chOff x="0" y="0"/>
          <a:chExt cx="0" cy="0"/>
        </a:xfrm>
      </p:grpSpPr>
      <p:grpSp>
        <p:nvGrpSpPr>
          <p:cNvPr id="34818" name="Group 2"/>
          <p:cNvGrpSpPr>
            <a:grpSpLocks/>
          </p:cNvGrpSpPr>
          <p:nvPr/>
        </p:nvGrpSpPr>
        <p:grpSpPr bwMode="auto">
          <a:xfrm>
            <a:off x="2166938" y="563563"/>
            <a:ext cx="4800600" cy="6151562"/>
            <a:chOff x="1365" y="355"/>
            <a:chExt cx="3024" cy="3875"/>
          </a:xfrm>
        </p:grpSpPr>
        <p:sp>
          <p:nvSpPr>
            <p:cNvPr id="34819" name="Freeform 3"/>
            <p:cNvSpPr>
              <a:spLocks/>
            </p:cNvSpPr>
            <p:nvPr/>
          </p:nvSpPr>
          <p:spPr bwMode="auto">
            <a:xfrm>
              <a:off x="2835" y="586"/>
              <a:ext cx="88" cy="1121"/>
            </a:xfrm>
            <a:custGeom>
              <a:avLst/>
              <a:gdLst/>
              <a:ahLst/>
              <a:cxnLst>
                <a:cxn ang="0">
                  <a:pos x="0" y="1120"/>
                </a:cxn>
                <a:cxn ang="0">
                  <a:pos x="0" y="0"/>
                </a:cxn>
                <a:cxn ang="0">
                  <a:pos x="87" y="0"/>
                </a:cxn>
                <a:cxn ang="0">
                  <a:pos x="87" y="1085"/>
                </a:cxn>
                <a:cxn ang="0">
                  <a:pos x="0" y="1120"/>
                </a:cxn>
              </a:cxnLst>
              <a:rect l="0" t="0" r="r" b="b"/>
              <a:pathLst>
                <a:path w="88" h="1121">
                  <a:moveTo>
                    <a:pt x="0" y="1120"/>
                  </a:moveTo>
                  <a:lnTo>
                    <a:pt x="0" y="0"/>
                  </a:lnTo>
                  <a:lnTo>
                    <a:pt x="87" y="0"/>
                  </a:lnTo>
                  <a:lnTo>
                    <a:pt x="87" y="1085"/>
                  </a:lnTo>
                  <a:lnTo>
                    <a:pt x="0" y="1120"/>
                  </a:lnTo>
                </a:path>
              </a:pathLst>
            </a:custGeom>
            <a:solidFill>
              <a:schemeClr val="bg1"/>
            </a:solidFill>
            <a:ln w="9525" cap="rnd">
              <a:noFill/>
              <a:round/>
              <a:headEnd/>
              <a:tailEnd/>
            </a:ln>
            <a:effectLst/>
          </p:spPr>
          <p:txBody>
            <a:bodyPr/>
            <a:lstStyle/>
            <a:p>
              <a:endParaRPr lang="en-US"/>
            </a:p>
          </p:txBody>
        </p:sp>
        <p:sp>
          <p:nvSpPr>
            <p:cNvPr id="34820" name="Freeform 4"/>
            <p:cNvSpPr>
              <a:spLocks/>
            </p:cNvSpPr>
            <p:nvPr/>
          </p:nvSpPr>
          <p:spPr bwMode="auto">
            <a:xfrm>
              <a:off x="2834" y="1900"/>
              <a:ext cx="84" cy="363"/>
            </a:xfrm>
            <a:custGeom>
              <a:avLst/>
              <a:gdLst/>
              <a:ahLst/>
              <a:cxnLst>
                <a:cxn ang="0">
                  <a:pos x="0" y="29"/>
                </a:cxn>
                <a:cxn ang="0">
                  <a:pos x="83" y="0"/>
                </a:cxn>
                <a:cxn ang="0">
                  <a:pos x="74" y="329"/>
                </a:cxn>
                <a:cxn ang="0">
                  <a:pos x="0" y="362"/>
                </a:cxn>
                <a:cxn ang="0">
                  <a:pos x="0" y="29"/>
                </a:cxn>
              </a:cxnLst>
              <a:rect l="0" t="0" r="r" b="b"/>
              <a:pathLst>
                <a:path w="84" h="363">
                  <a:moveTo>
                    <a:pt x="0" y="29"/>
                  </a:moveTo>
                  <a:lnTo>
                    <a:pt x="83" y="0"/>
                  </a:lnTo>
                  <a:lnTo>
                    <a:pt x="74" y="329"/>
                  </a:lnTo>
                  <a:lnTo>
                    <a:pt x="0" y="362"/>
                  </a:lnTo>
                  <a:lnTo>
                    <a:pt x="0" y="29"/>
                  </a:lnTo>
                </a:path>
              </a:pathLst>
            </a:custGeom>
            <a:solidFill>
              <a:schemeClr val="bg1"/>
            </a:solidFill>
            <a:ln w="9525" cap="rnd">
              <a:noFill/>
              <a:round/>
              <a:headEnd/>
              <a:tailEnd/>
            </a:ln>
            <a:effectLst/>
          </p:spPr>
          <p:txBody>
            <a:bodyPr/>
            <a:lstStyle/>
            <a:p>
              <a:endParaRPr lang="en-US"/>
            </a:p>
          </p:txBody>
        </p:sp>
        <p:sp>
          <p:nvSpPr>
            <p:cNvPr id="34821" name="Freeform 5"/>
            <p:cNvSpPr>
              <a:spLocks/>
            </p:cNvSpPr>
            <p:nvPr/>
          </p:nvSpPr>
          <p:spPr bwMode="auto">
            <a:xfrm>
              <a:off x="2825" y="2493"/>
              <a:ext cx="84" cy="249"/>
            </a:xfrm>
            <a:custGeom>
              <a:avLst/>
              <a:gdLst/>
              <a:ahLst/>
              <a:cxnLst>
                <a:cxn ang="0">
                  <a:pos x="2" y="213"/>
                </a:cxn>
                <a:cxn ang="0">
                  <a:pos x="0" y="28"/>
                </a:cxn>
                <a:cxn ang="0">
                  <a:pos x="83" y="0"/>
                </a:cxn>
                <a:cxn ang="0">
                  <a:pos x="72" y="248"/>
                </a:cxn>
                <a:cxn ang="0">
                  <a:pos x="2" y="213"/>
                </a:cxn>
              </a:cxnLst>
              <a:rect l="0" t="0" r="r" b="b"/>
              <a:pathLst>
                <a:path w="84" h="249">
                  <a:moveTo>
                    <a:pt x="2" y="213"/>
                  </a:moveTo>
                  <a:lnTo>
                    <a:pt x="0" y="28"/>
                  </a:lnTo>
                  <a:lnTo>
                    <a:pt x="83" y="0"/>
                  </a:lnTo>
                  <a:lnTo>
                    <a:pt x="72" y="248"/>
                  </a:lnTo>
                  <a:lnTo>
                    <a:pt x="2" y="213"/>
                  </a:lnTo>
                </a:path>
              </a:pathLst>
            </a:custGeom>
            <a:solidFill>
              <a:schemeClr val="bg1"/>
            </a:solidFill>
            <a:ln w="9525" cap="rnd">
              <a:noFill/>
              <a:round/>
              <a:headEnd/>
              <a:tailEnd/>
            </a:ln>
            <a:effectLst/>
          </p:spPr>
          <p:txBody>
            <a:bodyPr/>
            <a:lstStyle/>
            <a:p>
              <a:endParaRPr lang="en-US"/>
            </a:p>
          </p:txBody>
        </p:sp>
        <p:sp>
          <p:nvSpPr>
            <p:cNvPr id="34822" name="Freeform 6"/>
            <p:cNvSpPr>
              <a:spLocks/>
            </p:cNvSpPr>
            <p:nvPr/>
          </p:nvSpPr>
          <p:spPr bwMode="auto">
            <a:xfrm>
              <a:off x="2831" y="2965"/>
              <a:ext cx="52" cy="232"/>
            </a:xfrm>
            <a:custGeom>
              <a:avLst/>
              <a:gdLst/>
              <a:ahLst/>
              <a:cxnLst>
                <a:cxn ang="0">
                  <a:pos x="13" y="204"/>
                </a:cxn>
                <a:cxn ang="0">
                  <a:pos x="0" y="0"/>
                </a:cxn>
                <a:cxn ang="0">
                  <a:pos x="51" y="26"/>
                </a:cxn>
                <a:cxn ang="0">
                  <a:pos x="47" y="231"/>
                </a:cxn>
                <a:cxn ang="0">
                  <a:pos x="13" y="204"/>
                </a:cxn>
              </a:cxnLst>
              <a:rect l="0" t="0" r="r" b="b"/>
              <a:pathLst>
                <a:path w="52" h="232">
                  <a:moveTo>
                    <a:pt x="13" y="204"/>
                  </a:moveTo>
                  <a:lnTo>
                    <a:pt x="0" y="0"/>
                  </a:lnTo>
                  <a:lnTo>
                    <a:pt x="51" y="26"/>
                  </a:lnTo>
                  <a:lnTo>
                    <a:pt x="47" y="231"/>
                  </a:lnTo>
                  <a:lnTo>
                    <a:pt x="13" y="204"/>
                  </a:lnTo>
                </a:path>
              </a:pathLst>
            </a:custGeom>
            <a:solidFill>
              <a:schemeClr val="bg1"/>
            </a:solidFill>
            <a:ln w="9525" cap="rnd">
              <a:noFill/>
              <a:round/>
              <a:headEnd/>
              <a:tailEnd/>
            </a:ln>
            <a:effectLst/>
          </p:spPr>
          <p:txBody>
            <a:bodyPr/>
            <a:lstStyle/>
            <a:p>
              <a:endParaRPr lang="en-US"/>
            </a:p>
          </p:txBody>
        </p:sp>
        <p:sp>
          <p:nvSpPr>
            <p:cNvPr id="34823" name="Freeform 7"/>
            <p:cNvSpPr>
              <a:spLocks/>
            </p:cNvSpPr>
            <p:nvPr/>
          </p:nvSpPr>
          <p:spPr bwMode="auto">
            <a:xfrm>
              <a:off x="2851" y="3354"/>
              <a:ext cx="36" cy="133"/>
            </a:xfrm>
            <a:custGeom>
              <a:avLst/>
              <a:gdLst/>
              <a:ahLst/>
              <a:cxnLst>
                <a:cxn ang="0">
                  <a:pos x="4" y="101"/>
                </a:cxn>
                <a:cxn ang="0">
                  <a:pos x="0" y="0"/>
                </a:cxn>
                <a:cxn ang="0">
                  <a:pos x="35" y="20"/>
                </a:cxn>
                <a:cxn ang="0">
                  <a:pos x="28" y="132"/>
                </a:cxn>
                <a:cxn ang="0">
                  <a:pos x="4" y="101"/>
                </a:cxn>
              </a:cxnLst>
              <a:rect l="0" t="0" r="r" b="b"/>
              <a:pathLst>
                <a:path w="36" h="133">
                  <a:moveTo>
                    <a:pt x="4" y="101"/>
                  </a:moveTo>
                  <a:lnTo>
                    <a:pt x="0" y="0"/>
                  </a:lnTo>
                  <a:lnTo>
                    <a:pt x="35" y="20"/>
                  </a:lnTo>
                  <a:lnTo>
                    <a:pt x="28" y="132"/>
                  </a:lnTo>
                  <a:lnTo>
                    <a:pt x="4" y="101"/>
                  </a:lnTo>
                </a:path>
              </a:pathLst>
            </a:custGeom>
            <a:solidFill>
              <a:schemeClr val="bg1"/>
            </a:solidFill>
            <a:ln w="9525" cap="rnd">
              <a:noFill/>
              <a:round/>
              <a:headEnd/>
              <a:tailEnd/>
            </a:ln>
            <a:effectLst/>
          </p:spPr>
          <p:txBody>
            <a:bodyPr/>
            <a:lstStyle/>
            <a:p>
              <a:endParaRPr lang="en-US"/>
            </a:p>
          </p:txBody>
        </p:sp>
        <p:sp>
          <p:nvSpPr>
            <p:cNvPr id="34824" name="Freeform 8"/>
            <p:cNvSpPr>
              <a:spLocks/>
            </p:cNvSpPr>
            <p:nvPr/>
          </p:nvSpPr>
          <p:spPr bwMode="auto">
            <a:xfrm>
              <a:off x="2851" y="3640"/>
              <a:ext cx="30" cy="590"/>
            </a:xfrm>
            <a:custGeom>
              <a:avLst/>
              <a:gdLst/>
              <a:ahLst/>
              <a:cxnLst>
                <a:cxn ang="0">
                  <a:pos x="15" y="589"/>
                </a:cxn>
                <a:cxn ang="0">
                  <a:pos x="0" y="0"/>
                </a:cxn>
                <a:cxn ang="0">
                  <a:pos x="29" y="37"/>
                </a:cxn>
                <a:cxn ang="0">
                  <a:pos x="15" y="589"/>
                </a:cxn>
              </a:cxnLst>
              <a:rect l="0" t="0" r="r" b="b"/>
              <a:pathLst>
                <a:path w="30" h="590">
                  <a:moveTo>
                    <a:pt x="15" y="589"/>
                  </a:moveTo>
                  <a:lnTo>
                    <a:pt x="0" y="0"/>
                  </a:lnTo>
                  <a:lnTo>
                    <a:pt x="29" y="37"/>
                  </a:lnTo>
                  <a:lnTo>
                    <a:pt x="15" y="589"/>
                  </a:lnTo>
                </a:path>
              </a:pathLst>
            </a:custGeom>
            <a:solidFill>
              <a:schemeClr val="bg1"/>
            </a:solidFill>
            <a:ln w="9525" cap="rnd">
              <a:noFill/>
              <a:round/>
              <a:headEnd/>
              <a:tailEnd/>
            </a:ln>
            <a:effectLst/>
          </p:spPr>
          <p:txBody>
            <a:bodyPr/>
            <a:lstStyle/>
            <a:p>
              <a:endParaRPr lang="en-US"/>
            </a:p>
          </p:txBody>
        </p:sp>
        <p:sp>
          <p:nvSpPr>
            <p:cNvPr id="34825" name="Freeform 9"/>
            <p:cNvSpPr>
              <a:spLocks/>
            </p:cNvSpPr>
            <p:nvPr/>
          </p:nvSpPr>
          <p:spPr bwMode="auto">
            <a:xfrm>
              <a:off x="2600" y="3595"/>
              <a:ext cx="233" cy="130"/>
            </a:xfrm>
            <a:custGeom>
              <a:avLst/>
              <a:gdLst/>
              <a:ahLst/>
              <a:cxnLst>
                <a:cxn ang="0">
                  <a:pos x="0" y="117"/>
                </a:cxn>
                <a:cxn ang="0">
                  <a:pos x="48" y="101"/>
                </a:cxn>
                <a:cxn ang="0">
                  <a:pos x="93" y="79"/>
                </a:cxn>
                <a:cxn ang="0">
                  <a:pos x="146" y="39"/>
                </a:cxn>
                <a:cxn ang="0">
                  <a:pos x="182" y="0"/>
                </a:cxn>
                <a:cxn ang="0">
                  <a:pos x="232" y="42"/>
                </a:cxn>
                <a:cxn ang="0">
                  <a:pos x="188" y="74"/>
                </a:cxn>
                <a:cxn ang="0">
                  <a:pos x="134" y="110"/>
                </a:cxn>
                <a:cxn ang="0">
                  <a:pos x="61" y="129"/>
                </a:cxn>
                <a:cxn ang="0">
                  <a:pos x="0" y="117"/>
                </a:cxn>
              </a:cxnLst>
              <a:rect l="0" t="0" r="r" b="b"/>
              <a:pathLst>
                <a:path w="233" h="130">
                  <a:moveTo>
                    <a:pt x="0" y="117"/>
                  </a:moveTo>
                  <a:lnTo>
                    <a:pt x="48" y="101"/>
                  </a:lnTo>
                  <a:lnTo>
                    <a:pt x="93" y="79"/>
                  </a:lnTo>
                  <a:lnTo>
                    <a:pt x="146" y="39"/>
                  </a:lnTo>
                  <a:lnTo>
                    <a:pt x="182" y="0"/>
                  </a:lnTo>
                  <a:lnTo>
                    <a:pt x="232" y="42"/>
                  </a:lnTo>
                  <a:lnTo>
                    <a:pt x="188" y="74"/>
                  </a:lnTo>
                  <a:lnTo>
                    <a:pt x="134" y="110"/>
                  </a:lnTo>
                  <a:lnTo>
                    <a:pt x="61" y="129"/>
                  </a:lnTo>
                  <a:lnTo>
                    <a:pt x="0" y="117"/>
                  </a:lnTo>
                </a:path>
              </a:pathLst>
            </a:custGeom>
            <a:solidFill>
              <a:schemeClr val="bg1"/>
            </a:solidFill>
            <a:ln w="9525" cap="rnd">
              <a:noFill/>
              <a:round/>
              <a:headEnd/>
              <a:tailEnd/>
            </a:ln>
            <a:effectLst/>
          </p:spPr>
          <p:txBody>
            <a:bodyPr/>
            <a:lstStyle/>
            <a:p>
              <a:endParaRPr lang="en-US"/>
            </a:p>
          </p:txBody>
        </p:sp>
        <p:sp>
          <p:nvSpPr>
            <p:cNvPr id="34826" name="Freeform 10"/>
            <p:cNvSpPr>
              <a:spLocks/>
            </p:cNvSpPr>
            <p:nvPr/>
          </p:nvSpPr>
          <p:spPr bwMode="auto">
            <a:xfrm>
              <a:off x="2583" y="2888"/>
              <a:ext cx="465" cy="646"/>
            </a:xfrm>
            <a:custGeom>
              <a:avLst/>
              <a:gdLst/>
              <a:ahLst/>
              <a:cxnLst>
                <a:cxn ang="0">
                  <a:pos x="359" y="645"/>
                </a:cxn>
                <a:cxn ang="0">
                  <a:pos x="405" y="616"/>
                </a:cxn>
                <a:cxn ang="0">
                  <a:pos x="447" y="580"/>
                </a:cxn>
                <a:cxn ang="0">
                  <a:pos x="460" y="552"/>
                </a:cxn>
                <a:cxn ang="0">
                  <a:pos x="464" y="515"/>
                </a:cxn>
                <a:cxn ang="0">
                  <a:pos x="451" y="468"/>
                </a:cxn>
                <a:cxn ang="0">
                  <a:pos x="424" y="424"/>
                </a:cxn>
                <a:cxn ang="0">
                  <a:pos x="380" y="385"/>
                </a:cxn>
                <a:cxn ang="0">
                  <a:pos x="168" y="259"/>
                </a:cxn>
                <a:cxn ang="0">
                  <a:pos x="133" y="235"/>
                </a:cxn>
                <a:cxn ang="0">
                  <a:pos x="111" y="208"/>
                </a:cxn>
                <a:cxn ang="0">
                  <a:pos x="104" y="166"/>
                </a:cxn>
                <a:cxn ang="0">
                  <a:pos x="117" y="124"/>
                </a:cxn>
                <a:cxn ang="0">
                  <a:pos x="155" y="95"/>
                </a:cxn>
                <a:cxn ang="0">
                  <a:pos x="222" y="52"/>
                </a:cxn>
                <a:cxn ang="0">
                  <a:pos x="124" y="0"/>
                </a:cxn>
                <a:cxn ang="0">
                  <a:pos x="55" y="41"/>
                </a:cxn>
                <a:cxn ang="0">
                  <a:pos x="27" y="70"/>
                </a:cxn>
                <a:cxn ang="0">
                  <a:pos x="2" y="123"/>
                </a:cxn>
                <a:cxn ang="0">
                  <a:pos x="0" y="189"/>
                </a:cxn>
                <a:cxn ang="0">
                  <a:pos x="29" y="257"/>
                </a:cxn>
                <a:cxn ang="0">
                  <a:pos x="78" y="300"/>
                </a:cxn>
                <a:cxn ang="0">
                  <a:pos x="311" y="442"/>
                </a:cxn>
                <a:cxn ang="0">
                  <a:pos x="358" y="474"/>
                </a:cxn>
                <a:cxn ang="0">
                  <a:pos x="375" y="516"/>
                </a:cxn>
                <a:cxn ang="0">
                  <a:pos x="375" y="550"/>
                </a:cxn>
                <a:cxn ang="0">
                  <a:pos x="308" y="608"/>
                </a:cxn>
                <a:cxn ang="0">
                  <a:pos x="359" y="645"/>
                </a:cxn>
              </a:cxnLst>
              <a:rect l="0" t="0" r="r" b="b"/>
              <a:pathLst>
                <a:path w="465" h="646">
                  <a:moveTo>
                    <a:pt x="359" y="645"/>
                  </a:moveTo>
                  <a:lnTo>
                    <a:pt x="405" y="616"/>
                  </a:lnTo>
                  <a:lnTo>
                    <a:pt x="447" y="580"/>
                  </a:lnTo>
                  <a:lnTo>
                    <a:pt x="460" y="552"/>
                  </a:lnTo>
                  <a:lnTo>
                    <a:pt x="464" y="515"/>
                  </a:lnTo>
                  <a:lnTo>
                    <a:pt x="451" y="468"/>
                  </a:lnTo>
                  <a:lnTo>
                    <a:pt x="424" y="424"/>
                  </a:lnTo>
                  <a:lnTo>
                    <a:pt x="380" y="385"/>
                  </a:lnTo>
                  <a:lnTo>
                    <a:pt x="168" y="259"/>
                  </a:lnTo>
                  <a:lnTo>
                    <a:pt x="133" y="235"/>
                  </a:lnTo>
                  <a:lnTo>
                    <a:pt x="111" y="208"/>
                  </a:lnTo>
                  <a:lnTo>
                    <a:pt x="104" y="166"/>
                  </a:lnTo>
                  <a:lnTo>
                    <a:pt x="117" y="124"/>
                  </a:lnTo>
                  <a:lnTo>
                    <a:pt x="155" y="95"/>
                  </a:lnTo>
                  <a:lnTo>
                    <a:pt x="222" y="52"/>
                  </a:lnTo>
                  <a:lnTo>
                    <a:pt x="124" y="0"/>
                  </a:lnTo>
                  <a:lnTo>
                    <a:pt x="55" y="41"/>
                  </a:lnTo>
                  <a:lnTo>
                    <a:pt x="27" y="70"/>
                  </a:lnTo>
                  <a:lnTo>
                    <a:pt x="2" y="123"/>
                  </a:lnTo>
                  <a:lnTo>
                    <a:pt x="0" y="189"/>
                  </a:lnTo>
                  <a:lnTo>
                    <a:pt x="29" y="257"/>
                  </a:lnTo>
                  <a:lnTo>
                    <a:pt x="78" y="300"/>
                  </a:lnTo>
                  <a:lnTo>
                    <a:pt x="311" y="442"/>
                  </a:lnTo>
                  <a:lnTo>
                    <a:pt x="358" y="474"/>
                  </a:lnTo>
                  <a:lnTo>
                    <a:pt x="375" y="516"/>
                  </a:lnTo>
                  <a:lnTo>
                    <a:pt x="375" y="550"/>
                  </a:lnTo>
                  <a:lnTo>
                    <a:pt x="308" y="608"/>
                  </a:lnTo>
                  <a:lnTo>
                    <a:pt x="359" y="645"/>
                  </a:lnTo>
                </a:path>
              </a:pathLst>
            </a:custGeom>
            <a:solidFill>
              <a:schemeClr val="bg1"/>
            </a:solidFill>
            <a:ln w="9525" cap="rnd">
              <a:noFill/>
              <a:round/>
              <a:headEnd/>
              <a:tailEnd/>
            </a:ln>
            <a:effectLst/>
          </p:spPr>
          <p:txBody>
            <a:bodyPr/>
            <a:lstStyle/>
            <a:p>
              <a:endParaRPr lang="en-US"/>
            </a:p>
          </p:txBody>
        </p:sp>
        <p:sp>
          <p:nvSpPr>
            <p:cNvPr id="34827" name="Freeform 11"/>
            <p:cNvSpPr>
              <a:spLocks/>
            </p:cNvSpPr>
            <p:nvPr/>
          </p:nvSpPr>
          <p:spPr bwMode="auto">
            <a:xfrm>
              <a:off x="2966" y="2396"/>
              <a:ext cx="318" cy="422"/>
            </a:xfrm>
            <a:custGeom>
              <a:avLst/>
              <a:gdLst/>
              <a:ahLst/>
              <a:cxnLst>
                <a:cxn ang="0">
                  <a:pos x="92" y="421"/>
                </a:cxn>
                <a:cxn ang="0">
                  <a:pos x="163" y="399"/>
                </a:cxn>
                <a:cxn ang="0">
                  <a:pos x="218" y="357"/>
                </a:cxn>
                <a:cxn ang="0">
                  <a:pos x="263" y="316"/>
                </a:cxn>
                <a:cxn ang="0">
                  <a:pos x="300" y="265"/>
                </a:cxn>
                <a:cxn ang="0">
                  <a:pos x="317" y="203"/>
                </a:cxn>
                <a:cxn ang="0">
                  <a:pos x="316" y="139"/>
                </a:cxn>
                <a:cxn ang="0">
                  <a:pos x="299" y="95"/>
                </a:cxn>
                <a:cxn ang="0">
                  <a:pos x="276" y="64"/>
                </a:cxn>
                <a:cxn ang="0">
                  <a:pos x="241" y="36"/>
                </a:cxn>
                <a:cxn ang="0">
                  <a:pos x="218" y="14"/>
                </a:cxn>
                <a:cxn ang="0">
                  <a:pos x="180" y="0"/>
                </a:cxn>
                <a:cxn ang="0">
                  <a:pos x="61" y="52"/>
                </a:cxn>
                <a:cxn ang="0">
                  <a:pos x="106" y="93"/>
                </a:cxn>
                <a:cxn ang="0">
                  <a:pos x="137" y="130"/>
                </a:cxn>
                <a:cxn ang="0">
                  <a:pos x="159" y="159"/>
                </a:cxn>
                <a:cxn ang="0">
                  <a:pos x="176" y="196"/>
                </a:cxn>
                <a:cxn ang="0">
                  <a:pos x="176" y="246"/>
                </a:cxn>
                <a:cxn ang="0">
                  <a:pos x="145" y="279"/>
                </a:cxn>
                <a:cxn ang="0">
                  <a:pos x="105" y="309"/>
                </a:cxn>
                <a:cxn ang="0">
                  <a:pos x="50" y="342"/>
                </a:cxn>
                <a:cxn ang="0">
                  <a:pos x="0" y="369"/>
                </a:cxn>
                <a:cxn ang="0">
                  <a:pos x="92" y="421"/>
                </a:cxn>
              </a:cxnLst>
              <a:rect l="0" t="0" r="r" b="b"/>
              <a:pathLst>
                <a:path w="318" h="422">
                  <a:moveTo>
                    <a:pt x="92" y="421"/>
                  </a:moveTo>
                  <a:lnTo>
                    <a:pt x="163" y="399"/>
                  </a:lnTo>
                  <a:lnTo>
                    <a:pt x="218" y="357"/>
                  </a:lnTo>
                  <a:lnTo>
                    <a:pt x="263" y="316"/>
                  </a:lnTo>
                  <a:lnTo>
                    <a:pt x="300" y="265"/>
                  </a:lnTo>
                  <a:lnTo>
                    <a:pt x="317" y="203"/>
                  </a:lnTo>
                  <a:lnTo>
                    <a:pt x="316" y="139"/>
                  </a:lnTo>
                  <a:lnTo>
                    <a:pt x="299" y="95"/>
                  </a:lnTo>
                  <a:lnTo>
                    <a:pt x="276" y="64"/>
                  </a:lnTo>
                  <a:lnTo>
                    <a:pt x="241" y="36"/>
                  </a:lnTo>
                  <a:lnTo>
                    <a:pt x="218" y="14"/>
                  </a:lnTo>
                  <a:lnTo>
                    <a:pt x="180" y="0"/>
                  </a:lnTo>
                  <a:lnTo>
                    <a:pt x="61" y="52"/>
                  </a:lnTo>
                  <a:lnTo>
                    <a:pt x="106" y="93"/>
                  </a:lnTo>
                  <a:lnTo>
                    <a:pt x="137" y="130"/>
                  </a:lnTo>
                  <a:lnTo>
                    <a:pt x="159" y="159"/>
                  </a:lnTo>
                  <a:lnTo>
                    <a:pt x="176" y="196"/>
                  </a:lnTo>
                  <a:lnTo>
                    <a:pt x="176" y="246"/>
                  </a:lnTo>
                  <a:lnTo>
                    <a:pt x="145" y="279"/>
                  </a:lnTo>
                  <a:lnTo>
                    <a:pt x="105" y="309"/>
                  </a:lnTo>
                  <a:lnTo>
                    <a:pt x="50" y="342"/>
                  </a:lnTo>
                  <a:lnTo>
                    <a:pt x="0" y="369"/>
                  </a:lnTo>
                  <a:lnTo>
                    <a:pt x="92" y="421"/>
                  </a:lnTo>
                </a:path>
              </a:pathLst>
            </a:custGeom>
            <a:solidFill>
              <a:schemeClr val="bg1"/>
            </a:solidFill>
            <a:ln w="9525" cap="rnd">
              <a:noFill/>
              <a:round/>
              <a:headEnd/>
              <a:tailEnd/>
            </a:ln>
            <a:effectLst/>
          </p:spPr>
          <p:txBody>
            <a:bodyPr/>
            <a:lstStyle/>
            <a:p>
              <a:endParaRPr lang="en-US"/>
            </a:p>
          </p:txBody>
        </p:sp>
        <p:sp>
          <p:nvSpPr>
            <p:cNvPr id="34828" name="Freeform 12"/>
            <p:cNvSpPr>
              <a:spLocks/>
            </p:cNvSpPr>
            <p:nvPr/>
          </p:nvSpPr>
          <p:spPr bwMode="auto">
            <a:xfrm>
              <a:off x="2308" y="1190"/>
              <a:ext cx="1404" cy="1153"/>
            </a:xfrm>
            <a:custGeom>
              <a:avLst/>
              <a:gdLst/>
              <a:ahLst/>
              <a:cxnLst>
                <a:cxn ang="0">
                  <a:pos x="466" y="1084"/>
                </a:cxn>
                <a:cxn ang="0">
                  <a:pos x="370" y="1066"/>
                </a:cxn>
                <a:cxn ang="0">
                  <a:pos x="299" y="1035"/>
                </a:cxn>
                <a:cxn ang="0">
                  <a:pos x="257" y="1002"/>
                </a:cxn>
                <a:cxn ang="0">
                  <a:pos x="220" y="956"/>
                </a:cxn>
                <a:cxn ang="0">
                  <a:pos x="209" y="914"/>
                </a:cxn>
                <a:cxn ang="0">
                  <a:pos x="215" y="873"/>
                </a:cxn>
                <a:cxn ang="0">
                  <a:pos x="231" y="836"/>
                </a:cxn>
                <a:cxn ang="0">
                  <a:pos x="273" y="798"/>
                </a:cxn>
                <a:cxn ang="0">
                  <a:pos x="330" y="774"/>
                </a:cxn>
                <a:cxn ang="0">
                  <a:pos x="400" y="748"/>
                </a:cxn>
                <a:cxn ang="0">
                  <a:pos x="1110" y="499"/>
                </a:cxn>
                <a:cxn ang="0">
                  <a:pos x="1207" y="451"/>
                </a:cxn>
                <a:cxn ang="0">
                  <a:pos x="1289" y="398"/>
                </a:cxn>
                <a:cxn ang="0">
                  <a:pos x="1344" y="356"/>
                </a:cxn>
                <a:cxn ang="0">
                  <a:pos x="1381" y="310"/>
                </a:cxn>
                <a:cxn ang="0">
                  <a:pos x="1403" y="249"/>
                </a:cxn>
                <a:cxn ang="0">
                  <a:pos x="1401" y="185"/>
                </a:cxn>
                <a:cxn ang="0">
                  <a:pos x="1386" y="136"/>
                </a:cxn>
                <a:cxn ang="0">
                  <a:pos x="1370" y="90"/>
                </a:cxn>
                <a:cxn ang="0">
                  <a:pos x="1335" y="55"/>
                </a:cxn>
                <a:cxn ang="0">
                  <a:pos x="1280" y="18"/>
                </a:cxn>
                <a:cxn ang="0">
                  <a:pos x="1214" y="0"/>
                </a:cxn>
                <a:cxn ang="0">
                  <a:pos x="1172" y="4"/>
                </a:cxn>
                <a:cxn ang="0">
                  <a:pos x="1111" y="7"/>
                </a:cxn>
                <a:cxn ang="0">
                  <a:pos x="1053" y="20"/>
                </a:cxn>
                <a:cxn ang="0">
                  <a:pos x="989" y="46"/>
                </a:cxn>
                <a:cxn ang="0">
                  <a:pos x="939" y="79"/>
                </a:cxn>
                <a:cxn ang="0">
                  <a:pos x="899" y="106"/>
                </a:cxn>
                <a:cxn ang="0">
                  <a:pos x="878" y="149"/>
                </a:cxn>
                <a:cxn ang="0">
                  <a:pos x="897" y="187"/>
                </a:cxn>
                <a:cxn ang="0">
                  <a:pos x="939" y="183"/>
                </a:cxn>
                <a:cxn ang="0">
                  <a:pos x="987" y="171"/>
                </a:cxn>
                <a:cxn ang="0">
                  <a:pos x="1033" y="158"/>
                </a:cxn>
                <a:cxn ang="0">
                  <a:pos x="1069" y="150"/>
                </a:cxn>
                <a:cxn ang="0">
                  <a:pos x="1111" y="150"/>
                </a:cxn>
                <a:cxn ang="0">
                  <a:pos x="1154" y="163"/>
                </a:cxn>
                <a:cxn ang="0">
                  <a:pos x="1183" y="204"/>
                </a:cxn>
                <a:cxn ang="0">
                  <a:pos x="1179" y="248"/>
                </a:cxn>
                <a:cxn ang="0">
                  <a:pos x="1157" y="286"/>
                </a:cxn>
                <a:cxn ang="0">
                  <a:pos x="1121" y="323"/>
                </a:cxn>
                <a:cxn ang="0">
                  <a:pos x="1047" y="361"/>
                </a:cxn>
                <a:cxn ang="0">
                  <a:pos x="908" y="415"/>
                </a:cxn>
                <a:cxn ang="0">
                  <a:pos x="194" y="675"/>
                </a:cxn>
                <a:cxn ang="0">
                  <a:pos x="123" y="715"/>
                </a:cxn>
                <a:cxn ang="0">
                  <a:pos x="68" y="763"/>
                </a:cxn>
                <a:cxn ang="0">
                  <a:pos x="29" y="809"/>
                </a:cxn>
                <a:cxn ang="0">
                  <a:pos x="6" y="858"/>
                </a:cxn>
                <a:cxn ang="0">
                  <a:pos x="0" y="912"/>
                </a:cxn>
                <a:cxn ang="0">
                  <a:pos x="8" y="952"/>
                </a:cxn>
                <a:cxn ang="0">
                  <a:pos x="22" y="992"/>
                </a:cxn>
                <a:cxn ang="0">
                  <a:pos x="59" y="1036"/>
                </a:cxn>
                <a:cxn ang="0">
                  <a:pos x="127" y="1095"/>
                </a:cxn>
                <a:cxn ang="0">
                  <a:pos x="198" y="1135"/>
                </a:cxn>
                <a:cxn ang="0">
                  <a:pos x="273" y="1152"/>
                </a:cxn>
                <a:cxn ang="0">
                  <a:pos x="466" y="1084"/>
                </a:cxn>
              </a:cxnLst>
              <a:rect l="0" t="0" r="r" b="b"/>
              <a:pathLst>
                <a:path w="1404" h="1153">
                  <a:moveTo>
                    <a:pt x="466" y="1084"/>
                  </a:moveTo>
                  <a:lnTo>
                    <a:pt x="370" y="1066"/>
                  </a:lnTo>
                  <a:lnTo>
                    <a:pt x="299" y="1035"/>
                  </a:lnTo>
                  <a:lnTo>
                    <a:pt x="257" y="1002"/>
                  </a:lnTo>
                  <a:lnTo>
                    <a:pt x="220" y="956"/>
                  </a:lnTo>
                  <a:lnTo>
                    <a:pt x="209" y="914"/>
                  </a:lnTo>
                  <a:lnTo>
                    <a:pt x="215" y="873"/>
                  </a:lnTo>
                  <a:lnTo>
                    <a:pt x="231" y="836"/>
                  </a:lnTo>
                  <a:lnTo>
                    <a:pt x="273" y="798"/>
                  </a:lnTo>
                  <a:lnTo>
                    <a:pt x="330" y="774"/>
                  </a:lnTo>
                  <a:lnTo>
                    <a:pt x="400" y="748"/>
                  </a:lnTo>
                  <a:lnTo>
                    <a:pt x="1110" y="499"/>
                  </a:lnTo>
                  <a:lnTo>
                    <a:pt x="1207" y="451"/>
                  </a:lnTo>
                  <a:lnTo>
                    <a:pt x="1289" y="398"/>
                  </a:lnTo>
                  <a:lnTo>
                    <a:pt x="1344" y="356"/>
                  </a:lnTo>
                  <a:lnTo>
                    <a:pt x="1381" y="310"/>
                  </a:lnTo>
                  <a:lnTo>
                    <a:pt x="1403" y="249"/>
                  </a:lnTo>
                  <a:lnTo>
                    <a:pt x="1401" y="185"/>
                  </a:lnTo>
                  <a:lnTo>
                    <a:pt x="1386" y="136"/>
                  </a:lnTo>
                  <a:lnTo>
                    <a:pt x="1370" y="90"/>
                  </a:lnTo>
                  <a:lnTo>
                    <a:pt x="1335" y="55"/>
                  </a:lnTo>
                  <a:lnTo>
                    <a:pt x="1280" y="18"/>
                  </a:lnTo>
                  <a:lnTo>
                    <a:pt x="1214" y="0"/>
                  </a:lnTo>
                  <a:lnTo>
                    <a:pt x="1172" y="4"/>
                  </a:lnTo>
                  <a:lnTo>
                    <a:pt x="1111" y="7"/>
                  </a:lnTo>
                  <a:lnTo>
                    <a:pt x="1053" y="20"/>
                  </a:lnTo>
                  <a:lnTo>
                    <a:pt x="989" y="46"/>
                  </a:lnTo>
                  <a:lnTo>
                    <a:pt x="939" y="79"/>
                  </a:lnTo>
                  <a:lnTo>
                    <a:pt x="899" y="106"/>
                  </a:lnTo>
                  <a:lnTo>
                    <a:pt x="878" y="149"/>
                  </a:lnTo>
                  <a:lnTo>
                    <a:pt x="897" y="187"/>
                  </a:lnTo>
                  <a:lnTo>
                    <a:pt x="939" y="183"/>
                  </a:lnTo>
                  <a:lnTo>
                    <a:pt x="987" y="171"/>
                  </a:lnTo>
                  <a:lnTo>
                    <a:pt x="1033" y="158"/>
                  </a:lnTo>
                  <a:lnTo>
                    <a:pt x="1069" y="150"/>
                  </a:lnTo>
                  <a:lnTo>
                    <a:pt x="1111" y="150"/>
                  </a:lnTo>
                  <a:lnTo>
                    <a:pt x="1154" y="163"/>
                  </a:lnTo>
                  <a:lnTo>
                    <a:pt x="1183" y="204"/>
                  </a:lnTo>
                  <a:lnTo>
                    <a:pt x="1179" y="248"/>
                  </a:lnTo>
                  <a:lnTo>
                    <a:pt x="1157" y="286"/>
                  </a:lnTo>
                  <a:lnTo>
                    <a:pt x="1121" y="323"/>
                  </a:lnTo>
                  <a:lnTo>
                    <a:pt x="1047" y="361"/>
                  </a:lnTo>
                  <a:lnTo>
                    <a:pt x="908" y="415"/>
                  </a:lnTo>
                  <a:lnTo>
                    <a:pt x="194" y="675"/>
                  </a:lnTo>
                  <a:lnTo>
                    <a:pt x="123" y="715"/>
                  </a:lnTo>
                  <a:lnTo>
                    <a:pt x="68" y="763"/>
                  </a:lnTo>
                  <a:lnTo>
                    <a:pt x="29" y="809"/>
                  </a:lnTo>
                  <a:lnTo>
                    <a:pt x="6" y="858"/>
                  </a:lnTo>
                  <a:lnTo>
                    <a:pt x="0" y="912"/>
                  </a:lnTo>
                  <a:lnTo>
                    <a:pt x="8" y="952"/>
                  </a:lnTo>
                  <a:lnTo>
                    <a:pt x="22" y="992"/>
                  </a:lnTo>
                  <a:lnTo>
                    <a:pt x="59" y="1036"/>
                  </a:lnTo>
                  <a:lnTo>
                    <a:pt x="127" y="1095"/>
                  </a:lnTo>
                  <a:lnTo>
                    <a:pt x="198" y="1135"/>
                  </a:lnTo>
                  <a:lnTo>
                    <a:pt x="273" y="1152"/>
                  </a:lnTo>
                  <a:lnTo>
                    <a:pt x="466" y="1084"/>
                  </a:lnTo>
                </a:path>
              </a:pathLst>
            </a:custGeom>
            <a:solidFill>
              <a:schemeClr val="bg1"/>
            </a:solidFill>
            <a:ln w="9525" cap="rnd">
              <a:noFill/>
              <a:round/>
              <a:headEnd/>
              <a:tailEnd/>
            </a:ln>
            <a:effectLst/>
          </p:spPr>
          <p:txBody>
            <a:bodyPr/>
            <a:lstStyle/>
            <a:p>
              <a:endParaRPr lang="en-US"/>
            </a:p>
          </p:txBody>
        </p:sp>
        <p:sp>
          <p:nvSpPr>
            <p:cNvPr id="34829" name="Freeform 13"/>
            <p:cNvSpPr>
              <a:spLocks/>
            </p:cNvSpPr>
            <p:nvPr/>
          </p:nvSpPr>
          <p:spPr bwMode="auto">
            <a:xfrm>
              <a:off x="2711" y="3280"/>
              <a:ext cx="368" cy="422"/>
            </a:xfrm>
            <a:custGeom>
              <a:avLst/>
              <a:gdLst/>
              <a:ahLst/>
              <a:cxnLst>
                <a:cxn ang="0">
                  <a:pos x="367" y="421"/>
                </a:cxn>
                <a:cxn ang="0">
                  <a:pos x="171" y="340"/>
                </a:cxn>
                <a:cxn ang="0">
                  <a:pos x="117" y="304"/>
                </a:cxn>
                <a:cxn ang="0">
                  <a:pos x="73" y="265"/>
                </a:cxn>
                <a:cxn ang="0">
                  <a:pos x="31" y="219"/>
                </a:cxn>
                <a:cxn ang="0">
                  <a:pos x="9" y="179"/>
                </a:cxn>
                <a:cxn ang="0">
                  <a:pos x="0" y="137"/>
                </a:cxn>
                <a:cxn ang="0">
                  <a:pos x="2" y="95"/>
                </a:cxn>
                <a:cxn ang="0">
                  <a:pos x="19" y="51"/>
                </a:cxn>
                <a:cxn ang="0">
                  <a:pos x="44" y="0"/>
                </a:cxn>
                <a:cxn ang="0">
                  <a:pos x="120" y="52"/>
                </a:cxn>
                <a:cxn ang="0">
                  <a:pos x="95" y="98"/>
                </a:cxn>
                <a:cxn ang="0">
                  <a:pos x="95" y="143"/>
                </a:cxn>
                <a:cxn ang="0">
                  <a:pos x="122" y="191"/>
                </a:cxn>
                <a:cxn ang="0">
                  <a:pos x="162" y="235"/>
                </a:cxn>
                <a:cxn ang="0">
                  <a:pos x="223" y="284"/>
                </a:cxn>
                <a:cxn ang="0">
                  <a:pos x="290" y="317"/>
                </a:cxn>
                <a:cxn ang="0">
                  <a:pos x="332" y="351"/>
                </a:cxn>
                <a:cxn ang="0">
                  <a:pos x="351" y="378"/>
                </a:cxn>
                <a:cxn ang="0">
                  <a:pos x="367" y="421"/>
                </a:cxn>
              </a:cxnLst>
              <a:rect l="0" t="0" r="r" b="b"/>
              <a:pathLst>
                <a:path w="368" h="422">
                  <a:moveTo>
                    <a:pt x="367" y="421"/>
                  </a:moveTo>
                  <a:lnTo>
                    <a:pt x="171" y="340"/>
                  </a:lnTo>
                  <a:lnTo>
                    <a:pt x="117" y="304"/>
                  </a:lnTo>
                  <a:lnTo>
                    <a:pt x="73" y="265"/>
                  </a:lnTo>
                  <a:lnTo>
                    <a:pt x="31" y="219"/>
                  </a:lnTo>
                  <a:lnTo>
                    <a:pt x="9" y="179"/>
                  </a:lnTo>
                  <a:lnTo>
                    <a:pt x="0" y="137"/>
                  </a:lnTo>
                  <a:lnTo>
                    <a:pt x="2" y="95"/>
                  </a:lnTo>
                  <a:lnTo>
                    <a:pt x="19" y="51"/>
                  </a:lnTo>
                  <a:lnTo>
                    <a:pt x="44" y="0"/>
                  </a:lnTo>
                  <a:lnTo>
                    <a:pt x="120" y="52"/>
                  </a:lnTo>
                  <a:lnTo>
                    <a:pt x="95" y="98"/>
                  </a:lnTo>
                  <a:lnTo>
                    <a:pt x="95" y="143"/>
                  </a:lnTo>
                  <a:lnTo>
                    <a:pt x="122" y="191"/>
                  </a:lnTo>
                  <a:lnTo>
                    <a:pt x="162" y="235"/>
                  </a:lnTo>
                  <a:lnTo>
                    <a:pt x="223" y="284"/>
                  </a:lnTo>
                  <a:lnTo>
                    <a:pt x="290" y="317"/>
                  </a:lnTo>
                  <a:lnTo>
                    <a:pt x="332" y="351"/>
                  </a:lnTo>
                  <a:lnTo>
                    <a:pt x="351" y="378"/>
                  </a:lnTo>
                  <a:lnTo>
                    <a:pt x="367" y="421"/>
                  </a:lnTo>
                </a:path>
              </a:pathLst>
            </a:custGeom>
            <a:solidFill>
              <a:schemeClr val="bg1"/>
            </a:solidFill>
            <a:ln w="9525" cap="rnd">
              <a:noFill/>
              <a:round/>
              <a:headEnd/>
              <a:tailEnd/>
            </a:ln>
            <a:effectLst/>
          </p:spPr>
          <p:txBody>
            <a:bodyPr/>
            <a:lstStyle/>
            <a:p>
              <a:endParaRPr lang="en-US"/>
            </a:p>
          </p:txBody>
        </p:sp>
        <p:sp>
          <p:nvSpPr>
            <p:cNvPr id="34830" name="Freeform 14"/>
            <p:cNvSpPr>
              <a:spLocks/>
            </p:cNvSpPr>
            <p:nvPr/>
          </p:nvSpPr>
          <p:spPr bwMode="auto">
            <a:xfrm>
              <a:off x="2432" y="1792"/>
              <a:ext cx="989" cy="1439"/>
            </a:xfrm>
            <a:custGeom>
              <a:avLst/>
              <a:gdLst/>
              <a:ahLst/>
              <a:cxnLst>
                <a:cxn ang="0">
                  <a:pos x="525" y="1438"/>
                </a:cxn>
                <a:cxn ang="0">
                  <a:pos x="582" y="1409"/>
                </a:cxn>
                <a:cxn ang="0">
                  <a:pos x="647" y="1355"/>
                </a:cxn>
                <a:cxn ang="0">
                  <a:pos x="670" y="1304"/>
                </a:cxn>
                <a:cxn ang="0">
                  <a:pos x="686" y="1255"/>
                </a:cxn>
                <a:cxn ang="0">
                  <a:pos x="677" y="1198"/>
                </a:cxn>
                <a:cxn ang="0">
                  <a:pos x="637" y="1125"/>
                </a:cxn>
                <a:cxn ang="0">
                  <a:pos x="609" y="1092"/>
                </a:cxn>
                <a:cxn ang="0">
                  <a:pos x="569" y="1063"/>
                </a:cxn>
                <a:cxn ang="0">
                  <a:pos x="259" y="905"/>
                </a:cxn>
                <a:cxn ang="0">
                  <a:pos x="201" y="863"/>
                </a:cxn>
                <a:cxn ang="0">
                  <a:pos x="177" y="843"/>
                </a:cxn>
                <a:cxn ang="0">
                  <a:pos x="160" y="800"/>
                </a:cxn>
                <a:cxn ang="0">
                  <a:pos x="171" y="766"/>
                </a:cxn>
                <a:cxn ang="0">
                  <a:pos x="215" y="738"/>
                </a:cxn>
                <a:cxn ang="0">
                  <a:pos x="294" y="709"/>
                </a:cxn>
                <a:cxn ang="0">
                  <a:pos x="780" y="521"/>
                </a:cxn>
                <a:cxn ang="0">
                  <a:pos x="856" y="471"/>
                </a:cxn>
                <a:cxn ang="0">
                  <a:pos x="918" y="417"/>
                </a:cxn>
                <a:cxn ang="0">
                  <a:pos x="953" y="379"/>
                </a:cxn>
                <a:cxn ang="0">
                  <a:pos x="984" y="334"/>
                </a:cxn>
                <a:cxn ang="0">
                  <a:pos x="988" y="274"/>
                </a:cxn>
                <a:cxn ang="0">
                  <a:pos x="972" y="214"/>
                </a:cxn>
                <a:cxn ang="0">
                  <a:pos x="953" y="167"/>
                </a:cxn>
                <a:cxn ang="0">
                  <a:pos x="920" y="126"/>
                </a:cxn>
                <a:cxn ang="0">
                  <a:pos x="875" y="85"/>
                </a:cxn>
                <a:cxn ang="0">
                  <a:pos x="828" y="50"/>
                </a:cxn>
                <a:cxn ang="0">
                  <a:pos x="803" y="29"/>
                </a:cxn>
                <a:cxn ang="0">
                  <a:pos x="756" y="0"/>
                </a:cxn>
                <a:cxn ang="0">
                  <a:pos x="588" y="61"/>
                </a:cxn>
                <a:cxn ang="0">
                  <a:pos x="649" y="104"/>
                </a:cxn>
                <a:cxn ang="0">
                  <a:pos x="694" y="145"/>
                </a:cxn>
                <a:cxn ang="0">
                  <a:pos x="739" y="182"/>
                </a:cxn>
                <a:cxn ang="0">
                  <a:pos x="780" y="223"/>
                </a:cxn>
                <a:cxn ang="0">
                  <a:pos x="803" y="272"/>
                </a:cxn>
                <a:cxn ang="0">
                  <a:pos x="787" y="323"/>
                </a:cxn>
                <a:cxn ang="0">
                  <a:pos x="729" y="369"/>
                </a:cxn>
                <a:cxn ang="0">
                  <a:pos x="639" y="413"/>
                </a:cxn>
                <a:cxn ang="0">
                  <a:pos x="212" y="589"/>
                </a:cxn>
                <a:cxn ang="0">
                  <a:pos x="160" y="608"/>
                </a:cxn>
                <a:cxn ang="0">
                  <a:pos x="88" y="653"/>
                </a:cxn>
                <a:cxn ang="0">
                  <a:pos x="43" y="698"/>
                </a:cxn>
                <a:cxn ang="0">
                  <a:pos x="9" y="755"/>
                </a:cxn>
                <a:cxn ang="0">
                  <a:pos x="0" y="820"/>
                </a:cxn>
                <a:cxn ang="0">
                  <a:pos x="10" y="872"/>
                </a:cxn>
                <a:cxn ang="0">
                  <a:pos x="40" y="914"/>
                </a:cxn>
                <a:cxn ang="0">
                  <a:pos x="84" y="949"/>
                </a:cxn>
                <a:cxn ang="0">
                  <a:pos x="159" y="999"/>
                </a:cxn>
                <a:cxn ang="0">
                  <a:pos x="487" y="1164"/>
                </a:cxn>
                <a:cxn ang="0">
                  <a:pos x="530" y="1197"/>
                </a:cxn>
                <a:cxn ang="0">
                  <a:pos x="569" y="1236"/>
                </a:cxn>
                <a:cxn ang="0">
                  <a:pos x="557" y="1292"/>
                </a:cxn>
                <a:cxn ang="0">
                  <a:pos x="502" y="1354"/>
                </a:cxn>
                <a:cxn ang="0">
                  <a:pos x="434" y="1394"/>
                </a:cxn>
                <a:cxn ang="0">
                  <a:pos x="525" y="1438"/>
                </a:cxn>
              </a:cxnLst>
              <a:rect l="0" t="0" r="r" b="b"/>
              <a:pathLst>
                <a:path w="989" h="1439">
                  <a:moveTo>
                    <a:pt x="525" y="1438"/>
                  </a:moveTo>
                  <a:lnTo>
                    <a:pt x="582" y="1409"/>
                  </a:lnTo>
                  <a:lnTo>
                    <a:pt x="647" y="1355"/>
                  </a:lnTo>
                  <a:lnTo>
                    <a:pt x="670" y="1304"/>
                  </a:lnTo>
                  <a:lnTo>
                    <a:pt x="686" y="1255"/>
                  </a:lnTo>
                  <a:lnTo>
                    <a:pt x="677" y="1198"/>
                  </a:lnTo>
                  <a:lnTo>
                    <a:pt x="637" y="1125"/>
                  </a:lnTo>
                  <a:lnTo>
                    <a:pt x="609" y="1092"/>
                  </a:lnTo>
                  <a:lnTo>
                    <a:pt x="569" y="1063"/>
                  </a:lnTo>
                  <a:lnTo>
                    <a:pt x="259" y="905"/>
                  </a:lnTo>
                  <a:lnTo>
                    <a:pt x="201" y="863"/>
                  </a:lnTo>
                  <a:lnTo>
                    <a:pt x="177" y="843"/>
                  </a:lnTo>
                  <a:lnTo>
                    <a:pt x="160" y="800"/>
                  </a:lnTo>
                  <a:lnTo>
                    <a:pt x="171" y="766"/>
                  </a:lnTo>
                  <a:lnTo>
                    <a:pt x="215" y="738"/>
                  </a:lnTo>
                  <a:lnTo>
                    <a:pt x="294" y="709"/>
                  </a:lnTo>
                  <a:lnTo>
                    <a:pt x="780" y="521"/>
                  </a:lnTo>
                  <a:lnTo>
                    <a:pt x="856" y="471"/>
                  </a:lnTo>
                  <a:lnTo>
                    <a:pt x="918" y="417"/>
                  </a:lnTo>
                  <a:lnTo>
                    <a:pt x="953" y="379"/>
                  </a:lnTo>
                  <a:lnTo>
                    <a:pt x="984" y="334"/>
                  </a:lnTo>
                  <a:lnTo>
                    <a:pt x="988" y="274"/>
                  </a:lnTo>
                  <a:lnTo>
                    <a:pt x="972" y="214"/>
                  </a:lnTo>
                  <a:lnTo>
                    <a:pt x="953" y="167"/>
                  </a:lnTo>
                  <a:lnTo>
                    <a:pt x="920" y="126"/>
                  </a:lnTo>
                  <a:lnTo>
                    <a:pt x="875" y="85"/>
                  </a:lnTo>
                  <a:lnTo>
                    <a:pt x="828" y="50"/>
                  </a:lnTo>
                  <a:lnTo>
                    <a:pt x="803" y="29"/>
                  </a:lnTo>
                  <a:lnTo>
                    <a:pt x="756" y="0"/>
                  </a:lnTo>
                  <a:lnTo>
                    <a:pt x="588" y="61"/>
                  </a:lnTo>
                  <a:lnTo>
                    <a:pt x="649" y="104"/>
                  </a:lnTo>
                  <a:lnTo>
                    <a:pt x="694" y="145"/>
                  </a:lnTo>
                  <a:lnTo>
                    <a:pt x="739" y="182"/>
                  </a:lnTo>
                  <a:lnTo>
                    <a:pt x="780" y="223"/>
                  </a:lnTo>
                  <a:lnTo>
                    <a:pt x="803" y="272"/>
                  </a:lnTo>
                  <a:lnTo>
                    <a:pt x="787" y="323"/>
                  </a:lnTo>
                  <a:lnTo>
                    <a:pt x="729" y="369"/>
                  </a:lnTo>
                  <a:lnTo>
                    <a:pt x="639" y="413"/>
                  </a:lnTo>
                  <a:lnTo>
                    <a:pt x="212" y="589"/>
                  </a:lnTo>
                  <a:lnTo>
                    <a:pt x="160" y="608"/>
                  </a:lnTo>
                  <a:lnTo>
                    <a:pt x="88" y="653"/>
                  </a:lnTo>
                  <a:lnTo>
                    <a:pt x="43" y="698"/>
                  </a:lnTo>
                  <a:lnTo>
                    <a:pt x="9" y="755"/>
                  </a:lnTo>
                  <a:lnTo>
                    <a:pt x="0" y="820"/>
                  </a:lnTo>
                  <a:lnTo>
                    <a:pt x="10" y="872"/>
                  </a:lnTo>
                  <a:lnTo>
                    <a:pt x="40" y="914"/>
                  </a:lnTo>
                  <a:lnTo>
                    <a:pt x="84" y="949"/>
                  </a:lnTo>
                  <a:lnTo>
                    <a:pt x="159" y="999"/>
                  </a:lnTo>
                  <a:lnTo>
                    <a:pt x="487" y="1164"/>
                  </a:lnTo>
                  <a:lnTo>
                    <a:pt x="530" y="1197"/>
                  </a:lnTo>
                  <a:lnTo>
                    <a:pt x="569" y="1236"/>
                  </a:lnTo>
                  <a:lnTo>
                    <a:pt x="557" y="1292"/>
                  </a:lnTo>
                  <a:lnTo>
                    <a:pt x="502" y="1354"/>
                  </a:lnTo>
                  <a:lnTo>
                    <a:pt x="434" y="1394"/>
                  </a:lnTo>
                  <a:lnTo>
                    <a:pt x="525" y="1438"/>
                  </a:lnTo>
                </a:path>
              </a:pathLst>
            </a:custGeom>
            <a:solidFill>
              <a:schemeClr val="bg1"/>
            </a:solidFill>
            <a:ln w="9525" cap="rnd">
              <a:noFill/>
              <a:round/>
              <a:headEnd/>
              <a:tailEnd/>
            </a:ln>
            <a:effectLst/>
          </p:spPr>
          <p:txBody>
            <a:bodyPr/>
            <a:lstStyle/>
            <a:p>
              <a:endParaRPr lang="en-US"/>
            </a:p>
          </p:txBody>
        </p:sp>
        <p:sp>
          <p:nvSpPr>
            <p:cNvPr id="34831" name="Freeform 15"/>
            <p:cNvSpPr>
              <a:spLocks/>
            </p:cNvSpPr>
            <p:nvPr/>
          </p:nvSpPr>
          <p:spPr bwMode="auto">
            <a:xfrm>
              <a:off x="2100" y="1162"/>
              <a:ext cx="669" cy="582"/>
            </a:xfrm>
            <a:custGeom>
              <a:avLst/>
              <a:gdLst/>
              <a:ahLst/>
              <a:cxnLst>
                <a:cxn ang="0">
                  <a:pos x="668" y="553"/>
                </a:cxn>
                <a:cxn ang="0">
                  <a:pos x="668" y="450"/>
                </a:cxn>
                <a:cxn ang="0">
                  <a:pos x="562" y="435"/>
                </a:cxn>
                <a:cxn ang="0">
                  <a:pos x="448" y="420"/>
                </a:cxn>
                <a:cxn ang="0">
                  <a:pos x="367" y="400"/>
                </a:cxn>
                <a:cxn ang="0">
                  <a:pos x="314" y="378"/>
                </a:cxn>
                <a:cxn ang="0">
                  <a:pos x="257" y="349"/>
                </a:cxn>
                <a:cxn ang="0">
                  <a:pos x="220" y="314"/>
                </a:cxn>
                <a:cxn ang="0">
                  <a:pos x="193" y="274"/>
                </a:cxn>
                <a:cxn ang="0">
                  <a:pos x="180" y="231"/>
                </a:cxn>
                <a:cxn ang="0">
                  <a:pos x="180" y="189"/>
                </a:cxn>
                <a:cxn ang="0">
                  <a:pos x="193" y="165"/>
                </a:cxn>
                <a:cxn ang="0">
                  <a:pos x="209" y="143"/>
                </a:cxn>
                <a:cxn ang="0">
                  <a:pos x="255" y="127"/>
                </a:cxn>
                <a:cxn ang="0">
                  <a:pos x="297" y="127"/>
                </a:cxn>
                <a:cxn ang="0">
                  <a:pos x="345" y="141"/>
                </a:cxn>
                <a:cxn ang="0">
                  <a:pos x="396" y="156"/>
                </a:cxn>
                <a:cxn ang="0">
                  <a:pos x="448" y="163"/>
                </a:cxn>
                <a:cxn ang="0">
                  <a:pos x="477" y="125"/>
                </a:cxn>
                <a:cxn ang="0">
                  <a:pos x="464" y="86"/>
                </a:cxn>
                <a:cxn ang="0">
                  <a:pos x="415" y="42"/>
                </a:cxn>
                <a:cxn ang="0">
                  <a:pos x="363" y="18"/>
                </a:cxn>
                <a:cxn ang="0">
                  <a:pos x="319" y="7"/>
                </a:cxn>
                <a:cxn ang="0">
                  <a:pos x="273" y="2"/>
                </a:cxn>
                <a:cxn ang="0">
                  <a:pos x="222" y="0"/>
                </a:cxn>
                <a:cxn ang="0">
                  <a:pos x="176" y="4"/>
                </a:cxn>
                <a:cxn ang="0">
                  <a:pos x="136" y="15"/>
                </a:cxn>
                <a:cxn ang="0">
                  <a:pos x="86" y="33"/>
                </a:cxn>
                <a:cxn ang="0">
                  <a:pos x="50" y="66"/>
                </a:cxn>
                <a:cxn ang="0">
                  <a:pos x="22" y="99"/>
                </a:cxn>
                <a:cxn ang="0">
                  <a:pos x="6" y="145"/>
                </a:cxn>
                <a:cxn ang="0">
                  <a:pos x="0" y="189"/>
                </a:cxn>
                <a:cxn ang="0">
                  <a:pos x="9" y="237"/>
                </a:cxn>
                <a:cxn ang="0">
                  <a:pos x="22" y="285"/>
                </a:cxn>
                <a:cxn ang="0">
                  <a:pos x="50" y="330"/>
                </a:cxn>
                <a:cxn ang="0">
                  <a:pos x="81" y="375"/>
                </a:cxn>
                <a:cxn ang="0">
                  <a:pos x="125" y="419"/>
                </a:cxn>
                <a:cxn ang="0">
                  <a:pos x="169" y="457"/>
                </a:cxn>
                <a:cxn ang="0">
                  <a:pos x="217" y="488"/>
                </a:cxn>
                <a:cxn ang="0">
                  <a:pos x="266" y="514"/>
                </a:cxn>
                <a:cxn ang="0">
                  <a:pos x="310" y="534"/>
                </a:cxn>
                <a:cxn ang="0">
                  <a:pos x="369" y="549"/>
                </a:cxn>
                <a:cxn ang="0">
                  <a:pos x="437" y="568"/>
                </a:cxn>
                <a:cxn ang="0">
                  <a:pos x="516" y="581"/>
                </a:cxn>
                <a:cxn ang="0">
                  <a:pos x="595" y="577"/>
                </a:cxn>
                <a:cxn ang="0">
                  <a:pos x="668" y="553"/>
                </a:cxn>
              </a:cxnLst>
              <a:rect l="0" t="0" r="r" b="b"/>
              <a:pathLst>
                <a:path w="669" h="582">
                  <a:moveTo>
                    <a:pt x="668" y="553"/>
                  </a:moveTo>
                  <a:lnTo>
                    <a:pt x="668" y="450"/>
                  </a:lnTo>
                  <a:lnTo>
                    <a:pt x="562" y="435"/>
                  </a:lnTo>
                  <a:lnTo>
                    <a:pt x="448" y="420"/>
                  </a:lnTo>
                  <a:lnTo>
                    <a:pt x="367" y="400"/>
                  </a:lnTo>
                  <a:lnTo>
                    <a:pt x="314" y="378"/>
                  </a:lnTo>
                  <a:lnTo>
                    <a:pt x="257" y="349"/>
                  </a:lnTo>
                  <a:lnTo>
                    <a:pt x="220" y="314"/>
                  </a:lnTo>
                  <a:lnTo>
                    <a:pt x="193" y="274"/>
                  </a:lnTo>
                  <a:lnTo>
                    <a:pt x="180" y="231"/>
                  </a:lnTo>
                  <a:lnTo>
                    <a:pt x="180" y="189"/>
                  </a:lnTo>
                  <a:lnTo>
                    <a:pt x="193" y="165"/>
                  </a:lnTo>
                  <a:lnTo>
                    <a:pt x="209" y="143"/>
                  </a:lnTo>
                  <a:lnTo>
                    <a:pt x="255" y="127"/>
                  </a:lnTo>
                  <a:lnTo>
                    <a:pt x="297" y="127"/>
                  </a:lnTo>
                  <a:lnTo>
                    <a:pt x="345" y="141"/>
                  </a:lnTo>
                  <a:lnTo>
                    <a:pt x="396" y="156"/>
                  </a:lnTo>
                  <a:lnTo>
                    <a:pt x="448" y="163"/>
                  </a:lnTo>
                  <a:lnTo>
                    <a:pt x="477" y="125"/>
                  </a:lnTo>
                  <a:lnTo>
                    <a:pt x="464" y="86"/>
                  </a:lnTo>
                  <a:lnTo>
                    <a:pt x="415" y="42"/>
                  </a:lnTo>
                  <a:lnTo>
                    <a:pt x="363" y="18"/>
                  </a:lnTo>
                  <a:lnTo>
                    <a:pt x="319" y="7"/>
                  </a:lnTo>
                  <a:lnTo>
                    <a:pt x="273" y="2"/>
                  </a:lnTo>
                  <a:lnTo>
                    <a:pt x="222" y="0"/>
                  </a:lnTo>
                  <a:lnTo>
                    <a:pt x="176" y="4"/>
                  </a:lnTo>
                  <a:lnTo>
                    <a:pt x="136" y="15"/>
                  </a:lnTo>
                  <a:lnTo>
                    <a:pt x="86" y="33"/>
                  </a:lnTo>
                  <a:lnTo>
                    <a:pt x="50" y="66"/>
                  </a:lnTo>
                  <a:lnTo>
                    <a:pt x="22" y="99"/>
                  </a:lnTo>
                  <a:lnTo>
                    <a:pt x="6" y="145"/>
                  </a:lnTo>
                  <a:lnTo>
                    <a:pt x="0" y="189"/>
                  </a:lnTo>
                  <a:lnTo>
                    <a:pt x="9" y="237"/>
                  </a:lnTo>
                  <a:lnTo>
                    <a:pt x="22" y="285"/>
                  </a:lnTo>
                  <a:lnTo>
                    <a:pt x="50" y="330"/>
                  </a:lnTo>
                  <a:lnTo>
                    <a:pt x="81" y="375"/>
                  </a:lnTo>
                  <a:lnTo>
                    <a:pt x="125" y="419"/>
                  </a:lnTo>
                  <a:lnTo>
                    <a:pt x="169" y="457"/>
                  </a:lnTo>
                  <a:lnTo>
                    <a:pt x="217" y="488"/>
                  </a:lnTo>
                  <a:lnTo>
                    <a:pt x="266" y="514"/>
                  </a:lnTo>
                  <a:lnTo>
                    <a:pt x="310" y="534"/>
                  </a:lnTo>
                  <a:lnTo>
                    <a:pt x="369" y="549"/>
                  </a:lnTo>
                  <a:lnTo>
                    <a:pt x="437" y="568"/>
                  </a:lnTo>
                  <a:lnTo>
                    <a:pt x="516" y="581"/>
                  </a:lnTo>
                  <a:lnTo>
                    <a:pt x="595" y="577"/>
                  </a:lnTo>
                  <a:lnTo>
                    <a:pt x="668" y="553"/>
                  </a:lnTo>
                </a:path>
              </a:pathLst>
            </a:custGeom>
            <a:solidFill>
              <a:schemeClr val="bg1"/>
            </a:solidFill>
            <a:ln w="9525" cap="rnd">
              <a:noFill/>
              <a:round/>
              <a:headEnd/>
              <a:tailEnd/>
            </a:ln>
            <a:effectLst/>
          </p:spPr>
          <p:txBody>
            <a:bodyPr/>
            <a:lstStyle/>
            <a:p>
              <a:endParaRPr lang="en-US"/>
            </a:p>
          </p:txBody>
        </p:sp>
        <p:sp>
          <p:nvSpPr>
            <p:cNvPr id="34832" name="Freeform 16"/>
            <p:cNvSpPr>
              <a:spLocks/>
            </p:cNvSpPr>
            <p:nvPr/>
          </p:nvSpPr>
          <p:spPr bwMode="auto">
            <a:xfrm>
              <a:off x="1365" y="583"/>
              <a:ext cx="1413" cy="549"/>
            </a:xfrm>
            <a:custGeom>
              <a:avLst/>
              <a:gdLst/>
              <a:ahLst/>
              <a:cxnLst>
                <a:cxn ang="0">
                  <a:pos x="1412" y="548"/>
                </a:cxn>
                <a:cxn ang="0">
                  <a:pos x="1316" y="537"/>
                </a:cxn>
                <a:cxn ang="0">
                  <a:pos x="1237" y="524"/>
                </a:cxn>
                <a:cxn ang="0">
                  <a:pos x="1179" y="511"/>
                </a:cxn>
                <a:cxn ang="0">
                  <a:pos x="1118" y="499"/>
                </a:cxn>
                <a:cxn ang="0">
                  <a:pos x="1060" y="493"/>
                </a:cxn>
                <a:cxn ang="0">
                  <a:pos x="1000" y="495"/>
                </a:cxn>
                <a:cxn ang="0">
                  <a:pos x="939" y="499"/>
                </a:cxn>
                <a:cxn ang="0">
                  <a:pos x="894" y="482"/>
                </a:cxn>
                <a:cxn ang="0">
                  <a:pos x="962" y="440"/>
                </a:cxn>
                <a:cxn ang="0">
                  <a:pos x="1005" y="411"/>
                </a:cxn>
                <a:cxn ang="0">
                  <a:pos x="1043" y="381"/>
                </a:cxn>
                <a:cxn ang="0">
                  <a:pos x="1069" y="348"/>
                </a:cxn>
                <a:cxn ang="0">
                  <a:pos x="962" y="383"/>
                </a:cxn>
                <a:cxn ang="0">
                  <a:pos x="855" y="418"/>
                </a:cxn>
                <a:cxn ang="0">
                  <a:pos x="783" y="436"/>
                </a:cxn>
                <a:cxn ang="0">
                  <a:pos x="670" y="449"/>
                </a:cxn>
                <a:cxn ang="0">
                  <a:pos x="597" y="449"/>
                </a:cxn>
                <a:cxn ang="0">
                  <a:pos x="531" y="444"/>
                </a:cxn>
                <a:cxn ang="0">
                  <a:pos x="486" y="427"/>
                </a:cxn>
                <a:cxn ang="0">
                  <a:pos x="459" y="407"/>
                </a:cxn>
                <a:cxn ang="0">
                  <a:pos x="527" y="389"/>
                </a:cxn>
                <a:cxn ang="0">
                  <a:pos x="572" y="365"/>
                </a:cxn>
                <a:cxn ang="0">
                  <a:pos x="599" y="339"/>
                </a:cxn>
                <a:cxn ang="0">
                  <a:pos x="634" y="308"/>
                </a:cxn>
                <a:cxn ang="0">
                  <a:pos x="544" y="334"/>
                </a:cxn>
                <a:cxn ang="0">
                  <a:pos x="463" y="348"/>
                </a:cxn>
                <a:cxn ang="0">
                  <a:pos x="378" y="356"/>
                </a:cxn>
                <a:cxn ang="0">
                  <a:pos x="303" y="352"/>
                </a:cxn>
                <a:cxn ang="0">
                  <a:pos x="254" y="334"/>
                </a:cxn>
                <a:cxn ang="0">
                  <a:pos x="233" y="312"/>
                </a:cxn>
                <a:cxn ang="0">
                  <a:pos x="281" y="291"/>
                </a:cxn>
                <a:cxn ang="0">
                  <a:pos x="313" y="269"/>
                </a:cxn>
                <a:cxn ang="0">
                  <a:pos x="341" y="244"/>
                </a:cxn>
                <a:cxn ang="0">
                  <a:pos x="339" y="229"/>
                </a:cxn>
                <a:cxn ang="0">
                  <a:pos x="262" y="246"/>
                </a:cxn>
                <a:cxn ang="0">
                  <a:pos x="179" y="255"/>
                </a:cxn>
                <a:cxn ang="0">
                  <a:pos x="109" y="254"/>
                </a:cxn>
                <a:cxn ang="0">
                  <a:pos x="51" y="244"/>
                </a:cxn>
                <a:cxn ang="0">
                  <a:pos x="19" y="229"/>
                </a:cxn>
                <a:cxn ang="0">
                  <a:pos x="0" y="205"/>
                </a:cxn>
                <a:cxn ang="0">
                  <a:pos x="120" y="187"/>
                </a:cxn>
                <a:cxn ang="0">
                  <a:pos x="309" y="156"/>
                </a:cxn>
                <a:cxn ang="0">
                  <a:pos x="544" y="119"/>
                </a:cxn>
                <a:cxn ang="0">
                  <a:pos x="742" y="71"/>
                </a:cxn>
                <a:cxn ang="0">
                  <a:pos x="926" y="26"/>
                </a:cxn>
                <a:cxn ang="0">
                  <a:pos x="1020" y="9"/>
                </a:cxn>
                <a:cxn ang="0">
                  <a:pos x="1098" y="0"/>
                </a:cxn>
                <a:cxn ang="0">
                  <a:pos x="1165" y="2"/>
                </a:cxn>
                <a:cxn ang="0">
                  <a:pos x="1211" y="7"/>
                </a:cxn>
                <a:cxn ang="0">
                  <a:pos x="1254" y="27"/>
                </a:cxn>
                <a:cxn ang="0">
                  <a:pos x="1288" y="71"/>
                </a:cxn>
                <a:cxn ang="0">
                  <a:pos x="1301" y="117"/>
                </a:cxn>
                <a:cxn ang="0">
                  <a:pos x="1316" y="148"/>
                </a:cxn>
                <a:cxn ang="0">
                  <a:pos x="1344" y="159"/>
                </a:cxn>
                <a:cxn ang="0">
                  <a:pos x="1384" y="156"/>
                </a:cxn>
                <a:cxn ang="0">
                  <a:pos x="1412" y="145"/>
                </a:cxn>
                <a:cxn ang="0">
                  <a:pos x="1412" y="548"/>
                </a:cxn>
              </a:cxnLst>
              <a:rect l="0" t="0" r="r" b="b"/>
              <a:pathLst>
                <a:path w="1413" h="549">
                  <a:moveTo>
                    <a:pt x="1412" y="548"/>
                  </a:moveTo>
                  <a:lnTo>
                    <a:pt x="1316" y="537"/>
                  </a:lnTo>
                  <a:lnTo>
                    <a:pt x="1237" y="524"/>
                  </a:lnTo>
                  <a:lnTo>
                    <a:pt x="1179" y="511"/>
                  </a:lnTo>
                  <a:lnTo>
                    <a:pt x="1118" y="499"/>
                  </a:lnTo>
                  <a:lnTo>
                    <a:pt x="1060" y="493"/>
                  </a:lnTo>
                  <a:lnTo>
                    <a:pt x="1000" y="495"/>
                  </a:lnTo>
                  <a:lnTo>
                    <a:pt x="939" y="499"/>
                  </a:lnTo>
                  <a:lnTo>
                    <a:pt x="894" y="482"/>
                  </a:lnTo>
                  <a:lnTo>
                    <a:pt x="962" y="440"/>
                  </a:lnTo>
                  <a:lnTo>
                    <a:pt x="1005" y="411"/>
                  </a:lnTo>
                  <a:lnTo>
                    <a:pt x="1043" y="381"/>
                  </a:lnTo>
                  <a:lnTo>
                    <a:pt x="1069" y="348"/>
                  </a:lnTo>
                  <a:lnTo>
                    <a:pt x="962" y="383"/>
                  </a:lnTo>
                  <a:lnTo>
                    <a:pt x="855" y="418"/>
                  </a:lnTo>
                  <a:lnTo>
                    <a:pt x="783" y="436"/>
                  </a:lnTo>
                  <a:lnTo>
                    <a:pt x="670" y="449"/>
                  </a:lnTo>
                  <a:lnTo>
                    <a:pt x="597" y="449"/>
                  </a:lnTo>
                  <a:lnTo>
                    <a:pt x="531" y="444"/>
                  </a:lnTo>
                  <a:lnTo>
                    <a:pt x="486" y="427"/>
                  </a:lnTo>
                  <a:lnTo>
                    <a:pt x="459" y="407"/>
                  </a:lnTo>
                  <a:lnTo>
                    <a:pt x="527" y="389"/>
                  </a:lnTo>
                  <a:lnTo>
                    <a:pt x="572" y="365"/>
                  </a:lnTo>
                  <a:lnTo>
                    <a:pt x="599" y="339"/>
                  </a:lnTo>
                  <a:lnTo>
                    <a:pt x="634" y="308"/>
                  </a:lnTo>
                  <a:lnTo>
                    <a:pt x="544" y="334"/>
                  </a:lnTo>
                  <a:lnTo>
                    <a:pt x="463" y="348"/>
                  </a:lnTo>
                  <a:lnTo>
                    <a:pt x="378" y="356"/>
                  </a:lnTo>
                  <a:lnTo>
                    <a:pt x="303" y="352"/>
                  </a:lnTo>
                  <a:lnTo>
                    <a:pt x="254" y="334"/>
                  </a:lnTo>
                  <a:lnTo>
                    <a:pt x="233" y="312"/>
                  </a:lnTo>
                  <a:lnTo>
                    <a:pt x="281" y="291"/>
                  </a:lnTo>
                  <a:lnTo>
                    <a:pt x="313" y="269"/>
                  </a:lnTo>
                  <a:lnTo>
                    <a:pt x="341" y="244"/>
                  </a:lnTo>
                  <a:lnTo>
                    <a:pt x="339" y="229"/>
                  </a:lnTo>
                  <a:lnTo>
                    <a:pt x="262" y="246"/>
                  </a:lnTo>
                  <a:lnTo>
                    <a:pt x="179" y="255"/>
                  </a:lnTo>
                  <a:lnTo>
                    <a:pt x="109" y="254"/>
                  </a:lnTo>
                  <a:lnTo>
                    <a:pt x="51" y="244"/>
                  </a:lnTo>
                  <a:lnTo>
                    <a:pt x="19" y="229"/>
                  </a:lnTo>
                  <a:lnTo>
                    <a:pt x="0" y="205"/>
                  </a:lnTo>
                  <a:lnTo>
                    <a:pt x="120" y="187"/>
                  </a:lnTo>
                  <a:lnTo>
                    <a:pt x="309" y="156"/>
                  </a:lnTo>
                  <a:lnTo>
                    <a:pt x="544" y="119"/>
                  </a:lnTo>
                  <a:lnTo>
                    <a:pt x="742" y="71"/>
                  </a:lnTo>
                  <a:lnTo>
                    <a:pt x="926" y="26"/>
                  </a:lnTo>
                  <a:lnTo>
                    <a:pt x="1020" y="9"/>
                  </a:lnTo>
                  <a:lnTo>
                    <a:pt x="1098" y="0"/>
                  </a:lnTo>
                  <a:lnTo>
                    <a:pt x="1165" y="2"/>
                  </a:lnTo>
                  <a:lnTo>
                    <a:pt x="1211" y="7"/>
                  </a:lnTo>
                  <a:lnTo>
                    <a:pt x="1254" y="27"/>
                  </a:lnTo>
                  <a:lnTo>
                    <a:pt x="1288" y="71"/>
                  </a:lnTo>
                  <a:lnTo>
                    <a:pt x="1301" y="117"/>
                  </a:lnTo>
                  <a:lnTo>
                    <a:pt x="1316" y="148"/>
                  </a:lnTo>
                  <a:lnTo>
                    <a:pt x="1344" y="159"/>
                  </a:lnTo>
                  <a:lnTo>
                    <a:pt x="1384" y="156"/>
                  </a:lnTo>
                  <a:lnTo>
                    <a:pt x="1412" y="145"/>
                  </a:lnTo>
                  <a:lnTo>
                    <a:pt x="1412" y="548"/>
                  </a:lnTo>
                </a:path>
              </a:pathLst>
            </a:custGeom>
            <a:solidFill>
              <a:schemeClr val="bg1"/>
            </a:solidFill>
            <a:ln w="9525" cap="rnd">
              <a:noFill/>
              <a:round/>
              <a:headEnd/>
              <a:tailEnd/>
            </a:ln>
            <a:effectLst/>
          </p:spPr>
          <p:txBody>
            <a:bodyPr/>
            <a:lstStyle/>
            <a:p>
              <a:endParaRPr lang="en-US"/>
            </a:p>
          </p:txBody>
        </p:sp>
        <p:sp>
          <p:nvSpPr>
            <p:cNvPr id="34833" name="Oval 17"/>
            <p:cNvSpPr>
              <a:spLocks noChangeArrowheads="1"/>
            </p:cNvSpPr>
            <p:nvPr/>
          </p:nvSpPr>
          <p:spPr bwMode="auto">
            <a:xfrm>
              <a:off x="2785" y="355"/>
              <a:ext cx="187" cy="198"/>
            </a:xfrm>
            <a:prstGeom prst="ellipse">
              <a:avLst/>
            </a:prstGeom>
            <a:solidFill>
              <a:schemeClr val="bg1"/>
            </a:solidFill>
            <a:ln w="9525">
              <a:noFill/>
              <a:round/>
              <a:headEnd/>
              <a:tailEnd/>
            </a:ln>
            <a:effectLst/>
          </p:spPr>
          <p:txBody>
            <a:bodyPr wrap="none" anchor="ctr"/>
            <a:lstStyle/>
            <a:p>
              <a:endParaRPr lang="en-US"/>
            </a:p>
          </p:txBody>
        </p:sp>
        <p:sp>
          <p:nvSpPr>
            <p:cNvPr id="34834" name="Freeform 18"/>
            <p:cNvSpPr>
              <a:spLocks/>
            </p:cNvSpPr>
            <p:nvPr/>
          </p:nvSpPr>
          <p:spPr bwMode="auto">
            <a:xfrm>
              <a:off x="2976" y="583"/>
              <a:ext cx="1413" cy="549"/>
            </a:xfrm>
            <a:custGeom>
              <a:avLst/>
              <a:gdLst/>
              <a:ahLst/>
              <a:cxnLst>
                <a:cxn ang="0">
                  <a:pos x="0" y="548"/>
                </a:cxn>
                <a:cxn ang="0">
                  <a:pos x="96" y="537"/>
                </a:cxn>
                <a:cxn ang="0">
                  <a:pos x="175" y="524"/>
                </a:cxn>
                <a:cxn ang="0">
                  <a:pos x="233" y="511"/>
                </a:cxn>
                <a:cxn ang="0">
                  <a:pos x="294" y="499"/>
                </a:cxn>
                <a:cxn ang="0">
                  <a:pos x="352" y="493"/>
                </a:cxn>
                <a:cxn ang="0">
                  <a:pos x="412" y="495"/>
                </a:cxn>
                <a:cxn ang="0">
                  <a:pos x="473" y="499"/>
                </a:cxn>
                <a:cxn ang="0">
                  <a:pos x="518" y="482"/>
                </a:cxn>
                <a:cxn ang="0">
                  <a:pos x="450" y="440"/>
                </a:cxn>
                <a:cxn ang="0">
                  <a:pos x="407" y="411"/>
                </a:cxn>
                <a:cxn ang="0">
                  <a:pos x="369" y="381"/>
                </a:cxn>
                <a:cxn ang="0">
                  <a:pos x="343" y="348"/>
                </a:cxn>
                <a:cxn ang="0">
                  <a:pos x="450" y="383"/>
                </a:cxn>
                <a:cxn ang="0">
                  <a:pos x="557" y="418"/>
                </a:cxn>
                <a:cxn ang="0">
                  <a:pos x="629" y="436"/>
                </a:cxn>
                <a:cxn ang="0">
                  <a:pos x="742" y="449"/>
                </a:cxn>
                <a:cxn ang="0">
                  <a:pos x="815" y="449"/>
                </a:cxn>
                <a:cxn ang="0">
                  <a:pos x="881" y="444"/>
                </a:cxn>
                <a:cxn ang="0">
                  <a:pos x="926" y="427"/>
                </a:cxn>
                <a:cxn ang="0">
                  <a:pos x="953" y="407"/>
                </a:cxn>
                <a:cxn ang="0">
                  <a:pos x="885" y="389"/>
                </a:cxn>
                <a:cxn ang="0">
                  <a:pos x="840" y="365"/>
                </a:cxn>
                <a:cxn ang="0">
                  <a:pos x="809" y="339"/>
                </a:cxn>
                <a:cxn ang="0">
                  <a:pos x="778" y="308"/>
                </a:cxn>
                <a:cxn ang="0">
                  <a:pos x="868" y="334"/>
                </a:cxn>
                <a:cxn ang="0">
                  <a:pos x="949" y="348"/>
                </a:cxn>
                <a:cxn ang="0">
                  <a:pos x="1034" y="356"/>
                </a:cxn>
                <a:cxn ang="0">
                  <a:pos x="1109" y="352"/>
                </a:cxn>
                <a:cxn ang="0">
                  <a:pos x="1158" y="334"/>
                </a:cxn>
                <a:cxn ang="0">
                  <a:pos x="1179" y="312"/>
                </a:cxn>
                <a:cxn ang="0">
                  <a:pos x="1131" y="291"/>
                </a:cxn>
                <a:cxn ang="0">
                  <a:pos x="1099" y="269"/>
                </a:cxn>
                <a:cxn ang="0">
                  <a:pos x="1071" y="244"/>
                </a:cxn>
                <a:cxn ang="0">
                  <a:pos x="1073" y="229"/>
                </a:cxn>
                <a:cxn ang="0">
                  <a:pos x="1150" y="246"/>
                </a:cxn>
                <a:cxn ang="0">
                  <a:pos x="1233" y="255"/>
                </a:cxn>
                <a:cxn ang="0">
                  <a:pos x="1311" y="253"/>
                </a:cxn>
                <a:cxn ang="0">
                  <a:pos x="1361" y="244"/>
                </a:cxn>
                <a:cxn ang="0">
                  <a:pos x="1393" y="229"/>
                </a:cxn>
                <a:cxn ang="0">
                  <a:pos x="1412" y="205"/>
                </a:cxn>
                <a:cxn ang="0">
                  <a:pos x="1292" y="187"/>
                </a:cxn>
                <a:cxn ang="0">
                  <a:pos x="1087" y="158"/>
                </a:cxn>
                <a:cxn ang="0">
                  <a:pos x="868" y="119"/>
                </a:cxn>
                <a:cxn ang="0">
                  <a:pos x="670" y="71"/>
                </a:cxn>
                <a:cxn ang="0">
                  <a:pos x="486" y="26"/>
                </a:cxn>
                <a:cxn ang="0">
                  <a:pos x="392" y="9"/>
                </a:cxn>
                <a:cxn ang="0">
                  <a:pos x="314" y="0"/>
                </a:cxn>
                <a:cxn ang="0">
                  <a:pos x="247" y="2"/>
                </a:cxn>
                <a:cxn ang="0">
                  <a:pos x="201" y="7"/>
                </a:cxn>
                <a:cxn ang="0">
                  <a:pos x="158" y="27"/>
                </a:cxn>
                <a:cxn ang="0">
                  <a:pos x="124" y="71"/>
                </a:cxn>
                <a:cxn ang="0">
                  <a:pos x="111" y="117"/>
                </a:cxn>
                <a:cxn ang="0">
                  <a:pos x="96" y="148"/>
                </a:cxn>
                <a:cxn ang="0">
                  <a:pos x="68" y="159"/>
                </a:cxn>
                <a:cxn ang="0">
                  <a:pos x="28" y="156"/>
                </a:cxn>
                <a:cxn ang="0">
                  <a:pos x="0" y="145"/>
                </a:cxn>
                <a:cxn ang="0">
                  <a:pos x="0" y="548"/>
                </a:cxn>
              </a:cxnLst>
              <a:rect l="0" t="0" r="r" b="b"/>
              <a:pathLst>
                <a:path w="1413" h="549">
                  <a:moveTo>
                    <a:pt x="0" y="548"/>
                  </a:moveTo>
                  <a:lnTo>
                    <a:pt x="96" y="537"/>
                  </a:lnTo>
                  <a:lnTo>
                    <a:pt x="175" y="524"/>
                  </a:lnTo>
                  <a:lnTo>
                    <a:pt x="233" y="511"/>
                  </a:lnTo>
                  <a:lnTo>
                    <a:pt x="294" y="499"/>
                  </a:lnTo>
                  <a:lnTo>
                    <a:pt x="352" y="493"/>
                  </a:lnTo>
                  <a:lnTo>
                    <a:pt x="412" y="495"/>
                  </a:lnTo>
                  <a:lnTo>
                    <a:pt x="473" y="499"/>
                  </a:lnTo>
                  <a:lnTo>
                    <a:pt x="518" y="482"/>
                  </a:lnTo>
                  <a:lnTo>
                    <a:pt x="450" y="440"/>
                  </a:lnTo>
                  <a:lnTo>
                    <a:pt x="407" y="411"/>
                  </a:lnTo>
                  <a:lnTo>
                    <a:pt x="369" y="381"/>
                  </a:lnTo>
                  <a:lnTo>
                    <a:pt x="343" y="348"/>
                  </a:lnTo>
                  <a:lnTo>
                    <a:pt x="450" y="383"/>
                  </a:lnTo>
                  <a:lnTo>
                    <a:pt x="557" y="418"/>
                  </a:lnTo>
                  <a:lnTo>
                    <a:pt x="629" y="436"/>
                  </a:lnTo>
                  <a:lnTo>
                    <a:pt x="742" y="449"/>
                  </a:lnTo>
                  <a:lnTo>
                    <a:pt x="815" y="449"/>
                  </a:lnTo>
                  <a:lnTo>
                    <a:pt x="881" y="444"/>
                  </a:lnTo>
                  <a:lnTo>
                    <a:pt x="926" y="427"/>
                  </a:lnTo>
                  <a:lnTo>
                    <a:pt x="953" y="407"/>
                  </a:lnTo>
                  <a:lnTo>
                    <a:pt x="885" y="389"/>
                  </a:lnTo>
                  <a:lnTo>
                    <a:pt x="840" y="365"/>
                  </a:lnTo>
                  <a:lnTo>
                    <a:pt x="809" y="339"/>
                  </a:lnTo>
                  <a:lnTo>
                    <a:pt x="778" y="308"/>
                  </a:lnTo>
                  <a:lnTo>
                    <a:pt x="868" y="334"/>
                  </a:lnTo>
                  <a:lnTo>
                    <a:pt x="949" y="348"/>
                  </a:lnTo>
                  <a:lnTo>
                    <a:pt x="1034" y="356"/>
                  </a:lnTo>
                  <a:lnTo>
                    <a:pt x="1109" y="352"/>
                  </a:lnTo>
                  <a:lnTo>
                    <a:pt x="1158" y="334"/>
                  </a:lnTo>
                  <a:lnTo>
                    <a:pt x="1179" y="312"/>
                  </a:lnTo>
                  <a:lnTo>
                    <a:pt x="1131" y="291"/>
                  </a:lnTo>
                  <a:lnTo>
                    <a:pt x="1099" y="269"/>
                  </a:lnTo>
                  <a:lnTo>
                    <a:pt x="1071" y="244"/>
                  </a:lnTo>
                  <a:lnTo>
                    <a:pt x="1073" y="229"/>
                  </a:lnTo>
                  <a:lnTo>
                    <a:pt x="1150" y="246"/>
                  </a:lnTo>
                  <a:lnTo>
                    <a:pt x="1233" y="255"/>
                  </a:lnTo>
                  <a:lnTo>
                    <a:pt x="1311" y="253"/>
                  </a:lnTo>
                  <a:lnTo>
                    <a:pt x="1361" y="244"/>
                  </a:lnTo>
                  <a:lnTo>
                    <a:pt x="1393" y="229"/>
                  </a:lnTo>
                  <a:lnTo>
                    <a:pt x="1412" y="205"/>
                  </a:lnTo>
                  <a:lnTo>
                    <a:pt x="1292" y="187"/>
                  </a:lnTo>
                  <a:lnTo>
                    <a:pt x="1087" y="158"/>
                  </a:lnTo>
                  <a:lnTo>
                    <a:pt x="868" y="119"/>
                  </a:lnTo>
                  <a:lnTo>
                    <a:pt x="670" y="71"/>
                  </a:lnTo>
                  <a:lnTo>
                    <a:pt x="486" y="26"/>
                  </a:lnTo>
                  <a:lnTo>
                    <a:pt x="392" y="9"/>
                  </a:lnTo>
                  <a:lnTo>
                    <a:pt x="314" y="0"/>
                  </a:lnTo>
                  <a:lnTo>
                    <a:pt x="247" y="2"/>
                  </a:lnTo>
                  <a:lnTo>
                    <a:pt x="201" y="7"/>
                  </a:lnTo>
                  <a:lnTo>
                    <a:pt x="158" y="27"/>
                  </a:lnTo>
                  <a:lnTo>
                    <a:pt x="124" y="71"/>
                  </a:lnTo>
                  <a:lnTo>
                    <a:pt x="111" y="117"/>
                  </a:lnTo>
                  <a:lnTo>
                    <a:pt x="96" y="148"/>
                  </a:lnTo>
                  <a:lnTo>
                    <a:pt x="68" y="159"/>
                  </a:lnTo>
                  <a:lnTo>
                    <a:pt x="28" y="156"/>
                  </a:lnTo>
                  <a:lnTo>
                    <a:pt x="0" y="145"/>
                  </a:lnTo>
                  <a:lnTo>
                    <a:pt x="0" y="548"/>
                  </a:lnTo>
                </a:path>
              </a:pathLst>
            </a:custGeom>
            <a:solidFill>
              <a:schemeClr val="bg1"/>
            </a:solidFill>
            <a:ln w="9525" cap="rnd">
              <a:noFill/>
              <a:round/>
              <a:headEnd/>
              <a:tailEnd/>
            </a:ln>
            <a:effectLst/>
          </p:spPr>
          <p:txBody>
            <a:bodyPr/>
            <a:lstStyle/>
            <a:p>
              <a:endParaRPr lang="en-US"/>
            </a:p>
          </p:txBody>
        </p:sp>
      </p:grpSp>
      <p:sp>
        <p:nvSpPr>
          <p:cNvPr id="34835" name="Rectangle 19"/>
          <p:cNvSpPr>
            <a:spLocks noGrp="1" noChangeArrowheads="1"/>
          </p:cNvSpPr>
          <p:nvPr>
            <p:ph type="title"/>
          </p:nvPr>
        </p:nvSpPr>
        <p:spPr bwMode="auto">
          <a:xfrm>
            <a:off x="685800" y="40005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34836" name="Rectangle 20"/>
          <p:cNvSpPr>
            <a:spLocks noGrp="1" noChangeArrowheads="1"/>
          </p:cNvSpPr>
          <p:nvPr>
            <p:ph type="body" idx="1"/>
          </p:nvPr>
        </p:nvSpPr>
        <p:spPr bwMode="auto">
          <a:xfrm>
            <a:off x="685800" y="177165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4837" name="Rectangle 21"/>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effectLst>
                  <a:outerShdw blurRad="38100" dist="38100" dir="2700000" algn="tl">
                    <a:srgbClr val="000000"/>
                  </a:outerShdw>
                </a:effectLst>
              </a:defRPr>
            </a:lvl1pPr>
          </a:lstStyle>
          <a:p>
            <a:endParaRPr lang="en-US"/>
          </a:p>
        </p:txBody>
      </p:sp>
      <p:sp>
        <p:nvSpPr>
          <p:cNvPr id="34838" name="Rectangle 22"/>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effectLst>
                  <a:outerShdw blurRad="38100" dist="38100" dir="2700000" algn="tl">
                    <a:srgbClr val="000000"/>
                  </a:outerShdw>
                </a:effectLst>
              </a:defRPr>
            </a:lvl1pPr>
          </a:lstStyle>
          <a:p>
            <a:fld id="{9D1CA49F-45A4-45DB-9A38-9BE5154EE333}" type="slidenum">
              <a:rPr lang="en-US"/>
              <a:pPr/>
              <a:t>‹#›</a:t>
            </a:fld>
            <a:endParaRPr lang="en-US"/>
          </a:p>
        </p:txBody>
      </p:sp>
      <p:sp>
        <p:nvSpPr>
          <p:cNvPr id="34839" name="Rectangle 2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effectLst>
                  <a:outerShdw blurRad="38100" dist="38100" dir="2700000" algn="tl">
                    <a:srgbClr val="000000"/>
                  </a:outerShdw>
                </a:effectLst>
              </a:defRPr>
            </a:lvl1pPr>
          </a:lstStyle>
          <a:p>
            <a:endParaRPr lang="en-US"/>
          </a:p>
        </p:txBody>
      </p:sp>
    </p:spTree>
  </p:cSld>
  <p:clrMap bg1="dk2" tx1="lt1" bg2="dk1"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4836">
                                            <p:txEl>
                                              <p:pRg st="0" end="0"/>
                                            </p:txEl>
                                          </p:spTgt>
                                        </p:tgtEl>
                                        <p:attrNameLst>
                                          <p:attrName>style.visibility</p:attrName>
                                        </p:attrNameLst>
                                      </p:cBhvr>
                                      <p:to>
                                        <p:strVal val="visible"/>
                                      </p:to>
                                    </p:set>
                                    <p:animEffect transition="in" filter="fade">
                                      <p:cBhvr>
                                        <p:cTn id="7" dur="1000"/>
                                        <p:tgtEl>
                                          <p:spTgt spid="34836">
                                            <p:txEl>
                                              <p:pRg st="0" end="0"/>
                                            </p:txEl>
                                          </p:spTgt>
                                        </p:tgtEl>
                                      </p:cBhvr>
                                    </p:animEffect>
                                    <p:anim calcmode="lin" valueType="num">
                                      <p:cBhvr>
                                        <p:cTn id="8" dur="1000" fill="hold"/>
                                        <p:tgtEl>
                                          <p:spTgt spid="3483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4836">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4836">
                                            <p:txEl>
                                              <p:pRg st="1" end="1"/>
                                            </p:txEl>
                                          </p:spTgt>
                                        </p:tgtEl>
                                        <p:attrNameLst>
                                          <p:attrName>style.visibility</p:attrName>
                                        </p:attrNameLst>
                                      </p:cBhvr>
                                      <p:to>
                                        <p:strVal val="visible"/>
                                      </p:to>
                                    </p:set>
                                    <p:animEffect transition="in" filter="fade">
                                      <p:cBhvr>
                                        <p:cTn id="12" dur="1000"/>
                                        <p:tgtEl>
                                          <p:spTgt spid="34836">
                                            <p:txEl>
                                              <p:pRg st="1" end="1"/>
                                            </p:txEl>
                                          </p:spTgt>
                                        </p:tgtEl>
                                      </p:cBhvr>
                                    </p:animEffect>
                                    <p:anim calcmode="lin" valueType="num">
                                      <p:cBhvr>
                                        <p:cTn id="13" dur="1000" fill="hold"/>
                                        <p:tgtEl>
                                          <p:spTgt spid="34836">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4836">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4836">
                                            <p:txEl>
                                              <p:pRg st="2" end="2"/>
                                            </p:txEl>
                                          </p:spTgt>
                                        </p:tgtEl>
                                        <p:attrNameLst>
                                          <p:attrName>style.visibility</p:attrName>
                                        </p:attrNameLst>
                                      </p:cBhvr>
                                      <p:to>
                                        <p:strVal val="visible"/>
                                      </p:to>
                                    </p:set>
                                    <p:animEffect transition="in" filter="fade">
                                      <p:cBhvr>
                                        <p:cTn id="17" dur="1000"/>
                                        <p:tgtEl>
                                          <p:spTgt spid="34836">
                                            <p:txEl>
                                              <p:pRg st="2" end="2"/>
                                            </p:txEl>
                                          </p:spTgt>
                                        </p:tgtEl>
                                      </p:cBhvr>
                                    </p:animEffect>
                                    <p:anim calcmode="lin" valueType="num">
                                      <p:cBhvr>
                                        <p:cTn id="18" dur="1000" fill="hold"/>
                                        <p:tgtEl>
                                          <p:spTgt spid="34836">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4836">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4836">
                                            <p:txEl>
                                              <p:pRg st="3" end="3"/>
                                            </p:txEl>
                                          </p:spTgt>
                                        </p:tgtEl>
                                        <p:attrNameLst>
                                          <p:attrName>style.visibility</p:attrName>
                                        </p:attrNameLst>
                                      </p:cBhvr>
                                      <p:to>
                                        <p:strVal val="visible"/>
                                      </p:to>
                                    </p:set>
                                    <p:animEffect transition="in" filter="fade">
                                      <p:cBhvr>
                                        <p:cTn id="22" dur="1000"/>
                                        <p:tgtEl>
                                          <p:spTgt spid="34836">
                                            <p:txEl>
                                              <p:pRg st="3" end="3"/>
                                            </p:txEl>
                                          </p:spTgt>
                                        </p:tgtEl>
                                      </p:cBhvr>
                                    </p:animEffect>
                                    <p:anim calcmode="lin" valueType="num">
                                      <p:cBhvr>
                                        <p:cTn id="23" dur="1000" fill="hold"/>
                                        <p:tgtEl>
                                          <p:spTgt spid="34836">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4836">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4836">
                                            <p:txEl>
                                              <p:pRg st="4" end="4"/>
                                            </p:txEl>
                                          </p:spTgt>
                                        </p:tgtEl>
                                        <p:attrNameLst>
                                          <p:attrName>style.visibility</p:attrName>
                                        </p:attrNameLst>
                                      </p:cBhvr>
                                      <p:to>
                                        <p:strVal val="visible"/>
                                      </p:to>
                                    </p:set>
                                    <p:animEffect transition="in" filter="fade">
                                      <p:cBhvr>
                                        <p:cTn id="27" dur="1000"/>
                                        <p:tgtEl>
                                          <p:spTgt spid="34836">
                                            <p:txEl>
                                              <p:pRg st="4" end="4"/>
                                            </p:txEl>
                                          </p:spTgt>
                                        </p:tgtEl>
                                      </p:cBhvr>
                                    </p:animEffect>
                                    <p:anim calcmode="lin" valueType="num">
                                      <p:cBhvr>
                                        <p:cTn id="28" dur="1000" fill="hold"/>
                                        <p:tgtEl>
                                          <p:spTgt spid="34836">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483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36" grpId="0" build="p">
        <p:tmplLst>
          <p:tmpl lvl="1">
            <p:tnLst>
              <p:par>
                <p:cTn presetID="42" presetClass="entr" presetSubtype="0" fill="hold" nodeType="clickEffect">
                  <p:stCondLst>
                    <p:cond delay="0"/>
                  </p:stCondLst>
                  <p:childTnLst>
                    <p:set>
                      <p:cBhvr>
                        <p:cTn dur="1" fill="hold">
                          <p:stCondLst>
                            <p:cond delay="0"/>
                          </p:stCondLst>
                        </p:cTn>
                        <p:tgtEl>
                          <p:spTgt spid="34836"/>
                        </p:tgtEl>
                        <p:attrNameLst>
                          <p:attrName>style.visibility</p:attrName>
                        </p:attrNameLst>
                      </p:cBhvr>
                      <p:to>
                        <p:strVal val="visible"/>
                      </p:to>
                    </p:set>
                    <p:animEffect transition="in" filter="fade">
                      <p:cBhvr>
                        <p:cTn dur="1000"/>
                        <p:tgtEl>
                          <p:spTgt spid="34836"/>
                        </p:tgtEl>
                      </p:cBhvr>
                    </p:animEffect>
                    <p:anim calcmode="lin" valueType="num">
                      <p:cBhvr>
                        <p:cTn dur="1000" fill="hold"/>
                        <p:tgtEl>
                          <p:spTgt spid="34836"/>
                        </p:tgtEl>
                        <p:attrNameLst>
                          <p:attrName>ppt_x</p:attrName>
                        </p:attrNameLst>
                      </p:cBhvr>
                      <p:tavLst>
                        <p:tav tm="0">
                          <p:val>
                            <p:strVal val="#ppt_x"/>
                          </p:val>
                        </p:tav>
                        <p:tav tm="100000">
                          <p:val>
                            <p:strVal val="#ppt_x"/>
                          </p:val>
                        </p:tav>
                      </p:tavLst>
                    </p:anim>
                    <p:anim calcmode="lin" valueType="num">
                      <p:cBhvr>
                        <p:cTn dur="1000" fill="hold"/>
                        <p:tgtEl>
                          <p:spTgt spid="34836"/>
                        </p:tgtEl>
                        <p:attrNameLst>
                          <p:attrName>ppt_y</p:attrName>
                        </p:attrNameLst>
                      </p:cBhvr>
                      <p:tavLst>
                        <p:tav tm="0">
                          <p:val>
                            <p:strVal val="#ppt_y+.1"/>
                          </p:val>
                        </p:tav>
                        <p:tav tm="100000">
                          <p:val>
                            <p:strVal val="#ppt_y"/>
                          </p:val>
                        </p:tav>
                      </p:tavLst>
                    </p:anim>
                  </p:childTnLst>
                </p:cTn>
              </p:par>
            </p:tnLst>
          </p:tmpl>
          <p:tmpl lvl="2">
            <p:tnLst>
              <p:par>
                <p:cTn presetID="42" presetClass="entr" presetSubtype="0" fill="hold" nodeType="withEffect">
                  <p:stCondLst>
                    <p:cond delay="0"/>
                  </p:stCondLst>
                  <p:childTnLst>
                    <p:set>
                      <p:cBhvr>
                        <p:cTn dur="1" fill="hold">
                          <p:stCondLst>
                            <p:cond delay="0"/>
                          </p:stCondLst>
                        </p:cTn>
                        <p:tgtEl>
                          <p:spTgt spid="34836"/>
                        </p:tgtEl>
                        <p:attrNameLst>
                          <p:attrName>style.visibility</p:attrName>
                        </p:attrNameLst>
                      </p:cBhvr>
                      <p:to>
                        <p:strVal val="visible"/>
                      </p:to>
                    </p:set>
                    <p:animEffect transition="in" filter="fade">
                      <p:cBhvr>
                        <p:cTn dur="1000"/>
                        <p:tgtEl>
                          <p:spTgt spid="34836"/>
                        </p:tgtEl>
                      </p:cBhvr>
                    </p:animEffect>
                    <p:anim calcmode="lin" valueType="num">
                      <p:cBhvr>
                        <p:cTn dur="1000" fill="hold"/>
                        <p:tgtEl>
                          <p:spTgt spid="34836"/>
                        </p:tgtEl>
                        <p:attrNameLst>
                          <p:attrName>ppt_x</p:attrName>
                        </p:attrNameLst>
                      </p:cBhvr>
                      <p:tavLst>
                        <p:tav tm="0">
                          <p:val>
                            <p:strVal val="#ppt_x"/>
                          </p:val>
                        </p:tav>
                        <p:tav tm="100000">
                          <p:val>
                            <p:strVal val="#ppt_x"/>
                          </p:val>
                        </p:tav>
                      </p:tavLst>
                    </p:anim>
                    <p:anim calcmode="lin" valueType="num">
                      <p:cBhvr>
                        <p:cTn dur="1000" fill="hold"/>
                        <p:tgtEl>
                          <p:spTgt spid="34836"/>
                        </p:tgtEl>
                        <p:attrNameLst>
                          <p:attrName>ppt_y</p:attrName>
                        </p:attrNameLst>
                      </p:cBhvr>
                      <p:tavLst>
                        <p:tav tm="0">
                          <p:val>
                            <p:strVal val="#ppt_y+.1"/>
                          </p:val>
                        </p:tav>
                        <p:tav tm="100000">
                          <p:val>
                            <p:strVal val="#ppt_y"/>
                          </p:val>
                        </p:tav>
                      </p:tavLst>
                    </p:anim>
                  </p:childTnLst>
                </p:cTn>
              </p:par>
            </p:tnLst>
          </p:tmpl>
          <p:tmpl lvl="3">
            <p:tnLst>
              <p:par>
                <p:cTn presetID="42" presetClass="entr" presetSubtype="0" fill="hold" nodeType="withEffect">
                  <p:stCondLst>
                    <p:cond delay="0"/>
                  </p:stCondLst>
                  <p:childTnLst>
                    <p:set>
                      <p:cBhvr>
                        <p:cTn dur="1" fill="hold">
                          <p:stCondLst>
                            <p:cond delay="0"/>
                          </p:stCondLst>
                        </p:cTn>
                        <p:tgtEl>
                          <p:spTgt spid="34836"/>
                        </p:tgtEl>
                        <p:attrNameLst>
                          <p:attrName>style.visibility</p:attrName>
                        </p:attrNameLst>
                      </p:cBhvr>
                      <p:to>
                        <p:strVal val="visible"/>
                      </p:to>
                    </p:set>
                    <p:animEffect transition="in" filter="fade">
                      <p:cBhvr>
                        <p:cTn dur="1000"/>
                        <p:tgtEl>
                          <p:spTgt spid="34836"/>
                        </p:tgtEl>
                      </p:cBhvr>
                    </p:animEffect>
                    <p:anim calcmode="lin" valueType="num">
                      <p:cBhvr>
                        <p:cTn dur="1000" fill="hold"/>
                        <p:tgtEl>
                          <p:spTgt spid="34836"/>
                        </p:tgtEl>
                        <p:attrNameLst>
                          <p:attrName>ppt_x</p:attrName>
                        </p:attrNameLst>
                      </p:cBhvr>
                      <p:tavLst>
                        <p:tav tm="0">
                          <p:val>
                            <p:strVal val="#ppt_x"/>
                          </p:val>
                        </p:tav>
                        <p:tav tm="100000">
                          <p:val>
                            <p:strVal val="#ppt_x"/>
                          </p:val>
                        </p:tav>
                      </p:tavLst>
                    </p:anim>
                    <p:anim calcmode="lin" valueType="num">
                      <p:cBhvr>
                        <p:cTn dur="1000" fill="hold"/>
                        <p:tgtEl>
                          <p:spTgt spid="34836"/>
                        </p:tgtEl>
                        <p:attrNameLst>
                          <p:attrName>ppt_y</p:attrName>
                        </p:attrNameLst>
                      </p:cBhvr>
                      <p:tavLst>
                        <p:tav tm="0">
                          <p:val>
                            <p:strVal val="#ppt_y+.1"/>
                          </p:val>
                        </p:tav>
                        <p:tav tm="100000">
                          <p:val>
                            <p:strVal val="#ppt_y"/>
                          </p:val>
                        </p:tav>
                      </p:tavLst>
                    </p:anim>
                  </p:childTnLst>
                </p:cTn>
              </p:par>
            </p:tnLst>
          </p:tmpl>
          <p:tmpl lvl="4">
            <p:tnLst>
              <p:par>
                <p:cTn presetID="42" presetClass="entr" presetSubtype="0" fill="hold" nodeType="withEffect">
                  <p:stCondLst>
                    <p:cond delay="0"/>
                  </p:stCondLst>
                  <p:childTnLst>
                    <p:set>
                      <p:cBhvr>
                        <p:cTn dur="1" fill="hold">
                          <p:stCondLst>
                            <p:cond delay="0"/>
                          </p:stCondLst>
                        </p:cTn>
                        <p:tgtEl>
                          <p:spTgt spid="34836"/>
                        </p:tgtEl>
                        <p:attrNameLst>
                          <p:attrName>style.visibility</p:attrName>
                        </p:attrNameLst>
                      </p:cBhvr>
                      <p:to>
                        <p:strVal val="visible"/>
                      </p:to>
                    </p:set>
                    <p:animEffect transition="in" filter="fade">
                      <p:cBhvr>
                        <p:cTn dur="1000"/>
                        <p:tgtEl>
                          <p:spTgt spid="34836"/>
                        </p:tgtEl>
                      </p:cBhvr>
                    </p:animEffect>
                    <p:anim calcmode="lin" valueType="num">
                      <p:cBhvr>
                        <p:cTn dur="1000" fill="hold"/>
                        <p:tgtEl>
                          <p:spTgt spid="34836"/>
                        </p:tgtEl>
                        <p:attrNameLst>
                          <p:attrName>ppt_x</p:attrName>
                        </p:attrNameLst>
                      </p:cBhvr>
                      <p:tavLst>
                        <p:tav tm="0">
                          <p:val>
                            <p:strVal val="#ppt_x"/>
                          </p:val>
                        </p:tav>
                        <p:tav tm="100000">
                          <p:val>
                            <p:strVal val="#ppt_x"/>
                          </p:val>
                        </p:tav>
                      </p:tavLst>
                    </p:anim>
                    <p:anim calcmode="lin" valueType="num">
                      <p:cBhvr>
                        <p:cTn dur="1000" fill="hold"/>
                        <p:tgtEl>
                          <p:spTgt spid="34836"/>
                        </p:tgtEl>
                        <p:attrNameLst>
                          <p:attrName>ppt_y</p:attrName>
                        </p:attrNameLst>
                      </p:cBhvr>
                      <p:tavLst>
                        <p:tav tm="0">
                          <p:val>
                            <p:strVal val="#ppt_y+.1"/>
                          </p:val>
                        </p:tav>
                        <p:tav tm="100000">
                          <p:val>
                            <p:strVal val="#ppt_y"/>
                          </p:val>
                        </p:tav>
                      </p:tavLst>
                    </p:anim>
                  </p:childTnLst>
                </p:cTn>
              </p:par>
            </p:tnLst>
          </p:tmpl>
          <p:tmpl lvl="5">
            <p:tnLst>
              <p:par>
                <p:cTn presetID="42" presetClass="entr" presetSubtype="0" fill="hold" nodeType="withEffect">
                  <p:stCondLst>
                    <p:cond delay="0"/>
                  </p:stCondLst>
                  <p:childTnLst>
                    <p:set>
                      <p:cBhvr>
                        <p:cTn dur="1" fill="hold">
                          <p:stCondLst>
                            <p:cond delay="0"/>
                          </p:stCondLst>
                        </p:cTn>
                        <p:tgtEl>
                          <p:spTgt spid="34836"/>
                        </p:tgtEl>
                        <p:attrNameLst>
                          <p:attrName>style.visibility</p:attrName>
                        </p:attrNameLst>
                      </p:cBhvr>
                      <p:to>
                        <p:strVal val="visible"/>
                      </p:to>
                    </p:set>
                    <p:animEffect transition="in" filter="fade">
                      <p:cBhvr>
                        <p:cTn dur="1000"/>
                        <p:tgtEl>
                          <p:spTgt spid="34836"/>
                        </p:tgtEl>
                      </p:cBhvr>
                    </p:animEffect>
                    <p:anim calcmode="lin" valueType="num">
                      <p:cBhvr>
                        <p:cTn dur="1000" fill="hold"/>
                        <p:tgtEl>
                          <p:spTgt spid="34836"/>
                        </p:tgtEl>
                        <p:attrNameLst>
                          <p:attrName>ppt_x</p:attrName>
                        </p:attrNameLst>
                      </p:cBhvr>
                      <p:tavLst>
                        <p:tav tm="0">
                          <p:val>
                            <p:strVal val="#ppt_x"/>
                          </p:val>
                        </p:tav>
                        <p:tav tm="100000">
                          <p:val>
                            <p:strVal val="#ppt_x"/>
                          </p:val>
                        </p:tav>
                      </p:tavLst>
                    </p:anim>
                    <p:anim calcmode="lin" valueType="num">
                      <p:cBhvr>
                        <p:cTn dur="1000" fill="hold"/>
                        <p:tgtEl>
                          <p:spTgt spid="34836"/>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Book Antiqua"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Book Antiqua"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Book Antiqua"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Book Antiqua" pitchFamily="18" charset="0"/>
        </a:defRPr>
      </a:lvl5pPr>
      <a:lvl6pPr marL="457200"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Book Antiqua" pitchFamily="18" charset="0"/>
        </a:defRPr>
      </a:lvl6pPr>
      <a:lvl7pPr marL="914400"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Book Antiqua" pitchFamily="18" charset="0"/>
        </a:defRPr>
      </a:lvl7pPr>
      <a:lvl8pPr marL="1371600"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Book Antiqua" pitchFamily="18" charset="0"/>
        </a:defRPr>
      </a:lvl8pPr>
      <a:lvl9pPr marL="1828800"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Book Antiqua" pitchFamily="18"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accent2"/>
        </a:buClr>
        <a:buChar char="•"/>
        <a:defRPr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accent2"/>
        </a:buClr>
        <a:buChar char="•"/>
        <a:defRPr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accent2"/>
        </a:buClr>
        <a:buChar char="•"/>
        <a:defRPr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accent2"/>
        </a:buClr>
        <a:buChar char="•"/>
        <a:defRPr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accent2"/>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84790-B2B2-492E-9B84-A8E0C9AF43FC}"/>
              </a:ext>
            </a:extLst>
          </p:cNvPr>
          <p:cNvSpPr>
            <a:spLocks noGrp="1"/>
          </p:cNvSpPr>
          <p:nvPr>
            <p:ph type="ctrTitle" sz="quarter"/>
          </p:nvPr>
        </p:nvSpPr>
        <p:spPr/>
        <p:txBody>
          <a:bodyPr/>
          <a:lstStyle/>
          <a:p>
            <a:r>
              <a:rPr lang="en-IN" dirty="0"/>
              <a:t>ORGANOPHOSPHATES </a:t>
            </a:r>
          </a:p>
        </p:txBody>
      </p:sp>
      <p:sp>
        <p:nvSpPr>
          <p:cNvPr id="3" name="Subtitle 2">
            <a:extLst>
              <a:ext uri="{FF2B5EF4-FFF2-40B4-BE49-F238E27FC236}">
                <a16:creationId xmlns:a16="http://schemas.microsoft.com/office/drawing/2014/main" id="{3D99C7B0-9283-408F-99D3-9D2D6C929FE4}"/>
              </a:ext>
            </a:extLst>
          </p:cNvPr>
          <p:cNvSpPr>
            <a:spLocks noGrp="1"/>
          </p:cNvSpPr>
          <p:nvPr>
            <p:ph type="subTitle" sz="quarter" idx="1"/>
          </p:nvPr>
        </p:nvSpPr>
        <p:spPr>
          <a:xfrm>
            <a:off x="1371600" y="3886200"/>
            <a:ext cx="6629400" cy="1752600"/>
          </a:xfrm>
        </p:spPr>
        <p:txBody>
          <a:bodyPr/>
          <a:lstStyle/>
          <a:p>
            <a:pPr algn="ctr"/>
            <a:r>
              <a:rPr lang="en-US" sz="28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Arial Black" panose="020B0A04020102020204" pitchFamily="34" charset="0"/>
                <a:ea typeface="Calibri" panose="020F0502020204030204" pitchFamily="34" charset="0"/>
                <a:cs typeface="Times New Roman" panose="02020603050405020304" pitchFamily="18" charset="0"/>
              </a:rPr>
              <a:t>Dr. SALINI CHANDRAN</a:t>
            </a:r>
            <a:endParaRPr lang="en-IN" sz="28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Calibri" panose="020F0502020204030204" pitchFamily="34" charset="0"/>
              <a:ea typeface="Calibri" panose="020F0502020204030204" pitchFamily="34" charset="0"/>
              <a:cs typeface="Times New Roman" panose="02020603050405020304" pitchFamily="18" charset="0"/>
            </a:endParaRPr>
          </a:p>
          <a:p>
            <a:pPr algn="ctr"/>
            <a:r>
              <a:rPr lang="en-US" sz="2800" b="1"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Arial Black" panose="020B0A04020102020204" pitchFamily="34" charset="0"/>
                <a:ea typeface="Calibri" panose="020F0502020204030204" pitchFamily="34" charset="0"/>
                <a:cs typeface="Times New Roman" panose="02020603050405020304" pitchFamily="18" charset="0"/>
              </a:rPr>
              <a:t>Dept.of</a:t>
            </a:r>
            <a:r>
              <a:rPr lang="en-US" sz="28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Arial Black" panose="020B0A04020102020204" pitchFamily="34" charset="0"/>
                <a:ea typeface="Calibri" panose="020F0502020204030204" pitchFamily="34" charset="0"/>
                <a:cs typeface="Times New Roman" panose="02020603050405020304" pitchFamily="18" charset="0"/>
              </a:rPr>
              <a:t> Forensic Medicine &amp; Toxicology</a:t>
            </a:r>
            <a:endParaRPr lang="en-IN" sz="28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Calibri" panose="020F0502020204030204" pitchFamily="34" charset="0"/>
              <a:ea typeface="Calibri" panose="020F0502020204030204" pitchFamily="34" charset="0"/>
              <a:cs typeface="Times New Roman" panose="02020603050405020304" pitchFamily="18" charset="0"/>
            </a:endParaRPr>
          </a:p>
          <a:p>
            <a:pPr algn="ctr"/>
            <a:r>
              <a:rPr lang="en-US" sz="3200" dirty="0">
                <a:effectLst/>
                <a:latin typeface="Arial Black" panose="020B0A04020102020204" pitchFamily="34" charset="0"/>
                <a:ea typeface="Calibri" panose="020F0502020204030204" pitchFamily="34" charset="0"/>
                <a:cs typeface="Times New Roman" panose="02020603050405020304" pitchFamily="18" charset="0"/>
              </a:rPr>
              <a:t> </a:t>
            </a:r>
            <a:endParaRPr lang="en-IN"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706439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t>Chromolachryorrhoea</a:t>
            </a:r>
          </a:p>
        </p:txBody>
      </p:sp>
      <p:sp>
        <p:nvSpPr>
          <p:cNvPr id="64515" name="Rectangle 3"/>
          <p:cNvSpPr>
            <a:spLocks noGrp="1" noChangeArrowheads="1"/>
          </p:cNvSpPr>
          <p:nvPr>
            <p:ph type="body" idx="1"/>
          </p:nvPr>
        </p:nvSpPr>
        <p:spPr/>
        <p:txBody>
          <a:bodyPr/>
          <a:lstStyle/>
          <a:p>
            <a:r>
              <a:rPr lang="en-US" sz="4000">
                <a:solidFill>
                  <a:srgbClr val="FF9379"/>
                </a:solidFill>
              </a:rPr>
              <a:t>Porphyrinaemia,resulting in shedding of red tears due to accumulation of porphyrin in the lachrymal glands</a:t>
            </a:r>
          </a:p>
          <a:p>
            <a:r>
              <a:rPr lang="en-US" sz="4000">
                <a:solidFill>
                  <a:srgbClr val="FF9379"/>
                </a:solidFill>
              </a:rPr>
              <a:t>- rarely seen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09600" y="0"/>
            <a:ext cx="7772400" cy="1143000"/>
          </a:xfrm>
        </p:spPr>
        <p:txBody>
          <a:bodyPr/>
          <a:lstStyle/>
          <a:p>
            <a:r>
              <a:rPr lang="en-US" u="sng">
                <a:effectLst/>
                <a:latin typeface="Times New Roman" pitchFamily="18" charset="0"/>
              </a:rPr>
              <a:t>Nicotinic signs and symptoms</a:t>
            </a:r>
            <a:r>
              <a:rPr lang="en-US"/>
              <a:t> </a:t>
            </a:r>
          </a:p>
        </p:txBody>
      </p:sp>
      <p:sp>
        <p:nvSpPr>
          <p:cNvPr id="47107" name="Rectangle 3"/>
          <p:cNvSpPr>
            <a:spLocks noGrp="1" noChangeArrowheads="1"/>
          </p:cNvSpPr>
          <p:nvPr>
            <p:ph type="body" idx="1"/>
          </p:nvPr>
        </p:nvSpPr>
        <p:spPr>
          <a:xfrm>
            <a:off x="228600" y="1295400"/>
            <a:ext cx="8915400" cy="5181600"/>
          </a:xfrm>
        </p:spPr>
        <p:txBody>
          <a:bodyPr/>
          <a:lstStyle/>
          <a:p>
            <a:pPr marL="609600" indent="-609600">
              <a:buSzPct val="80000"/>
              <a:buFont typeface="Symbol" pitchFamily="18" charset="2"/>
              <a:buAutoNum type="alphaLcParenR"/>
            </a:pPr>
            <a:r>
              <a:rPr lang="en-US" sz="3600">
                <a:solidFill>
                  <a:srgbClr val="66FF99"/>
                </a:solidFill>
                <a:effectLst/>
                <a:latin typeface="Times New Roman" pitchFamily="18" charset="0"/>
              </a:rPr>
              <a:t>muscle fasciculations</a:t>
            </a:r>
          </a:p>
          <a:p>
            <a:pPr marL="609600" indent="-609600">
              <a:buSzPct val="80000"/>
              <a:buFont typeface="Symbol" pitchFamily="18" charset="2"/>
              <a:buAutoNum type="alphaLcParenR"/>
            </a:pPr>
            <a:r>
              <a:rPr lang="en-US" sz="3600">
                <a:solidFill>
                  <a:srgbClr val="66FF99"/>
                </a:solidFill>
                <a:effectLst/>
                <a:latin typeface="Times New Roman" pitchFamily="18" charset="0"/>
              </a:rPr>
              <a:t>cramping, </a:t>
            </a:r>
          </a:p>
          <a:p>
            <a:pPr marL="609600" indent="-609600">
              <a:buSzPct val="80000"/>
              <a:buFont typeface="Symbol" pitchFamily="18" charset="2"/>
              <a:buAutoNum type="alphaLcParenR"/>
            </a:pPr>
            <a:r>
              <a:rPr lang="en-US" sz="3600">
                <a:solidFill>
                  <a:srgbClr val="66FF99"/>
                </a:solidFill>
                <a:effectLst/>
                <a:latin typeface="Times New Roman" pitchFamily="18" charset="0"/>
              </a:rPr>
              <a:t>weakness, and </a:t>
            </a:r>
          </a:p>
          <a:p>
            <a:pPr marL="609600" indent="-609600">
              <a:buSzPct val="80000"/>
              <a:buFont typeface="Symbol" pitchFamily="18" charset="2"/>
              <a:buAutoNum type="alphaLcParenR"/>
            </a:pPr>
            <a:r>
              <a:rPr lang="en-US" sz="3600">
                <a:solidFill>
                  <a:srgbClr val="66FF99"/>
                </a:solidFill>
                <a:effectLst/>
                <a:latin typeface="Times New Roman" pitchFamily="18" charset="0"/>
              </a:rPr>
              <a:t>diaphragmatic failure.</a:t>
            </a:r>
          </a:p>
          <a:p>
            <a:pPr marL="609600" indent="-609600">
              <a:buSzPct val="80000"/>
              <a:buFont typeface="Symbol" pitchFamily="18" charset="2"/>
              <a:buAutoNum type="alphaLcParenR"/>
            </a:pPr>
            <a:r>
              <a:rPr lang="en-US" sz="3600">
                <a:solidFill>
                  <a:srgbClr val="66FF99"/>
                </a:solidFill>
                <a:effectLst/>
                <a:latin typeface="Times New Roman" pitchFamily="18" charset="0"/>
              </a:rPr>
              <a:t>Autonomic nicotinic effects hypertension, </a:t>
            </a:r>
          </a:p>
          <a:p>
            <a:pPr marL="609600" indent="-609600">
              <a:buSzPct val="80000"/>
              <a:buFont typeface="Symbol" pitchFamily="18" charset="2"/>
              <a:buAutoNum type="alphaLcParenR"/>
            </a:pPr>
            <a:r>
              <a:rPr lang="en-US" sz="3600">
                <a:solidFill>
                  <a:srgbClr val="66FF99"/>
                </a:solidFill>
                <a:effectLst/>
                <a:latin typeface="Times New Roman" pitchFamily="18" charset="0"/>
              </a:rPr>
              <a:t> tachycardia,</a:t>
            </a:r>
          </a:p>
          <a:p>
            <a:pPr marL="609600" indent="-609600">
              <a:buSzPct val="80000"/>
              <a:buFont typeface="Symbol" pitchFamily="18" charset="2"/>
              <a:buAutoNum type="alphaLcParenR"/>
            </a:pPr>
            <a:r>
              <a:rPr lang="en-US" sz="3600">
                <a:solidFill>
                  <a:srgbClr val="66FF99"/>
                </a:solidFill>
                <a:effectLst/>
                <a:latin typeface="Times New Roman" pitchFamily="18" charset="0"/>
              </a:rPr>
              <a:t> pupillary dilation, </a:t>
            </a:r>
          </a:p>
          <a:p>
            <a:pPr marL="609600" indent="-609600">
              <a:buSzPct val="80000"/>
              <a:buFont typeface="Symbol" pitchFamily="18" charset="2"/>
              <a:buAutoNum type="alphaLcParenR"/>
            </a:pPr>
            <a:r>
              <a:rPr lang="en-US" sz="3600">
                <a:solidFill>
                  <a:srgbClr val="66FF99"/>
                </a:solidFill>
                <a:effectLst/>
                <a:latin typeface="Times New Roman" pitchFamily="18" charset="0"/>
              </a:rPr>
              <a:t>pallor.</a:t>
            </a:r>
          </a:p>
          <a:p>
            <a:pPr marL="609600" indent="-609600"/>
            <a:endParaRPr lang="en-US" sz="3600">
              <a:solidFill>
                <a:srgbClr val="66FF99"/>
              </a:solidFill>
              <a:effectLst/>
              <a:latin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85800" y="0"/>
            <a:ext cx="7772400" cy="990600"/>
          </a:xfrm>
        </p:spPr>
        <p:txBody>
          <a:bodyPr/>
          <a:lstStyle/>
          <a:p>
            <a:r>
              <a:rPr lang="en-US" u="sng">
                <a:latin typeface="Arial" pitchFamily="34" charset="0"/>
              </a:rPr>
              <a:t>CNS effects</a:t>
            </a:r>
            <a:r>
              <a:rPr lang="en-US"/>
              <a:t> </a:t>
            </a:r>
          </a:p>
        </p:txBody>
      </p:sp>
      <p:sp>
        <p:nvSpPr>
          <p:cNvPr id="48131" name="Rectangle 3"/>
          <p:cNvSpPr>
            <a:spLocks noGrp="1" noChangeArrowheads="1"/>
          </p:cNvSpPr>
          <p:nvPr>
            <p:ph type="body" idx="1"/>
          </p:nvPr>
        </p:nvSpPr>
        <p:spPr>
          <a:xfrm>
            <a:off x="685800" y="1143000"/>
            <a:ext cx="7772400" cy="4743450"/>
          </a:xfrm>
        </p:spPr>
        <p:txBody>
          <a:bodyPr/>
          <a:lstStyle/>
          <a:p>
            <a:pPr marL="898525" indent="-609600">
              <a:buFont typeface="Wingdings" pitchFamily="2" charset="2"/>
              <a:buChar char="Ø"/>
            </a:pPr>
            <a:r>
              <a:rPr lang="en-US" b="1">
                <a:solidFill>
                  <a:schemeClr val="tx2"/>
                </a:solidFill>
                <a:latin typeface="Arial" pitchFamily="34" charset="0"/>
              </a:rPr>
              <a:t>  Restlessness,</a:t>
            </a:r>
          </a:p>
          <a:p>
            <a:pPr marL="898525" indent="-609600">
              <a:buFont typeface="Wingdings" pitchFamily="2" charset="2"/>
              <a:buChar char="Ø"/>
            </a:pPr>
            <a:r>
              <a:rPr lang="en-US" b="1">
                <a:solidFill>
                  <a:schemeClr val="tx2"/>
                </a:solidFill>
                <a:latin typeface="Arial" pitchFamily="34" charset="0"/>
              </a:rPr>
              <a:t>  Confusion,</a:t>
            </a:r>
          </a:p>
          <a:p>
            <a:pPr marL="898525" indent="-609600">
              <a:buFont typeface="Wingdings" pitchFamily="2" charset="2"/>
              <a:buChar char="Ø"/>
            </a:pPr>
            <a:r>
              <a:rPr lang="en-US" b="1">
                <a:solidFill>
                  <a:schemeClr val="tx2"/>
                </a:solidFill>
                <a:latin typeface="Arial" pitchFamily="34" charset="0"/>
              </a:rPr>
              <a:t>  Ataxia, </a:t>
            </a:r>
          </a:p>
          <a:p>
            <a:pPr marL="898525" indent="-609600">
              <a:buFont typeface="Wingdings" pitchFamily="2" charset="2"/>
              <a:buChar char="Ø"/>
            </a:pPr>
            <a:r>
              <a:rPr lang="en-US" b="1">
                <a:solidFill>
                  <a:schemeClr val="tx2"/>
                </a:solidFill>
                <a:latin typeface="Arial" pitchFamily="34" charset="0"/>
              </a:rPr>
              <a:t>  Seizures,</a:t>
            </a:r>
          </a:p>
          <a:p>
            <a:pPr marL="898525" indent="-609600">
              <a:buFont typeface="Wingdings" pitchFamily="2" charset="2"/>
              <a:buChar char="Ø"/>
            </a:pPr>
            <a:r>
              <a:rPr lang="en-US" b="1">
                <a:solidFill>
                  <a:schemeClr val="tx2"/>
                </a:solidFill>
                <a:latin typeface="Arial" pitchFamily="34" charset="0"/>
              </a:rPr>
              <a:t>  Insomnia</a:t>
            </a:r>
          </a:p>
          <a:p>
            <a:pPr marL="898525" indent="-609600">
              <a:buFont typeface="Wingdings" pitchFamily="2" charset="2"/>
              <a:buChar char="Ø"/>
            </a:pPr>
            <a:r>
              <a:rPr lang="en-US" b="1">
                <a:solidFill>
                  <a:schemeClr val="tx2"/>
                </a:solidFill>
                <a:latin typeface="Arial" pitchFamily="34" charset="0"/>
              </a:rPr>
              <a:t>  Dysarthria,</a:t>
            </a:r>
          </a:p>
          <a:p>
            <a:pPr marL="898525" indent="-609600">
              <a:buFont typeface="Wingdings" pitchFamily="2" charset="2"/>
              <a:buChar char="Ø"/>
            </a:pPr>
            <a:r>
              <a:rPr lang="en-US" b="1">
                <a:solidFill>
                  <a:schemeClr val="tx2"/>
                </a:solidFill>
                <a:latin typeface="Arial" pitchFamily="34" charset="0"/>
              </a:rPr>
              <a:t>  Tremors, </a:t>
            </a:r>
          </a:p>
          <a:p>
            <a:pPr marL="898525" indent="-609600">
              <a:buFont typeface="Wingdings" pitchFamily="2" charset="2"/>
              <a:buChar char="Ø"/>
            </a:pPr>
            <a:r>
              <a:rPr lang="en-US" b="1">
                <a:solidFill>
                  <a:schemeClr val="tx2"/>
                </a:solidFill>
                <a:latin typeface="Arial" pitchFamily="34" charset="0"/>
              </a:rPr>
              <a:t>  Coma.</a:t>
            </a:r>
          </a:p>
          <a:p>
            <a:pPr marL="898525" indent="-609600"/>
            <a:endParaRPr lang="en-US" b="1">
              <a:solidFill>
                <a:schemeClr val="tx2"/>
              </a:solidFill>
              <a:latin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0"/>
            <a:ext cx="7772400" cy="1219200"/>
          </a:xfrm>
        </p:spPr>
        <p:txBody>
          <a:bodyPr/>
          <a:lstStyle/>
          <a:p>
            <a:r>
              <a:rPr lang="en-US" sz="4000" u="sng"/>
              <a:t>Vital signs</a:t>
            </a:r>
            <a:br>
              <a:rPr lang="en-US" sz="4000"/>
            </a:br>
            <a:endParaRPr lang="en-US" sz="4000"/>
          </a:p>
        </p:txBody>
      </p:sp>
      <p:sp>
        <p:nvSpPr>
          <p:cNvPr id="49155" name="Rectangle 3"/>
          <p:cNvSpPr>
            <a:spLocks noGrp="1" noChangeArrowheads="1"/>
          </p:cNvSpPr>
          <p:nvPr>
            <p:ph type="body" idx="1"/>
          </p:nvPr>
        </p:nvSpPr>
        <p:spPr>
          <a:xfrm>
            <a:off x="685800" y="1447800"/>
            <a:ext cx="7772400" cy="4438650"/>
          </a:xfrm>
        </p:spPr>
        <p:txBody>
          <a:bodyPr/>
          <a:lstStyle/>
          <a:p>
            <a:r>
              <a:rPr lang="en-US" sz="4400" b="1">
                <a:solidFill>
                  <a:schemeClr val="tx2"/>
                </a:solidFill>
                <a:latin typeface="Arial" pitchFamily="34" charset="0"/>
              </a:rPr>
              <a:t>Depressed respiratory rate</a:t>
            </a:r>
          </a:p>
          <a:p>
            <a:pPr>
              <a:buFontTx/>
              <a:buNone/>
            </a:pPr>
            <a:endParaRPr lang="en-US" sz="4400" b="1">
              <a:solidFill>
                <a:schemeClr val="tx2"/>
              </a:solidFill>
              <a:latin typeface="Arial" pitchFamily="34" charset="0"/>
            </a:endParaRPr>
          </a:p>
          <a:p>
            <a:r>
              <a:rPr lang="en-US" sz="4400" b="1">
                <a:solidFill>
                  <a:schemeClr val="tx2"/>
                </a:solidFill>
                <a:latin typeface="Arial" pitchFamily="34" charset="0"/>
              </a:rPr>
              <a:t>Bradycardia </a:t>
            </a:r>
          </a:p>
          <a:p>
            <a:endParaRPr lang="en-US" sz="4400" b="1">
              <a:solidFill>
                <a:schemeClr val="tx2"/>
              </a:solidFill>
              <a:latin typeface="Arial" pitchFamily="34" charset="0"/>
            </a:endParaRPr>
          </a:p>
          <a:p>
            <a:r>
              <a:rPr lang="en-US" sz="4400" b="1">
                <a:solidFill>
                  <a:schemeClr val="tx2"/>
                </a:solidFill>
                <a:latin typeface="Arial" pitchFamily="34" charset="0"/>
              </a:rPr>
              <a:t>Hypothermia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762000" y="228600"/>
            <a:ext cx="7772400" cy="742950"/>
          </a:xfrm>
        </p:spPr>
        <p:txBody>
          <a:bodyPr/>
          <a:lstStyle/>
          <a:p>
            <a:r>
              <a:rPr lang="en-US" sz="4000" b="0" u="sng">
                <a:latin typeface="Arial" pitchFamily="34" charset="0"/>
              </a:rPr>
              <a:t>Paralysis</a:t>
            </a:r>
            <a:br>
              <a:rPr lang="en-US" sz="4000" b="0" u="sng">
                <a:latin typeface="Arial" pitchFamily="34" charset="0"/>
              </a:rPr>
            </a:br>
            <a:endParaRPr lang="en-US" sz="4000" b="0" u="sng">
              <a:latin typeface="Arial" pitchFamily="34" charset="0"/>
            </a:endParaRPr>
          </a:p>
        </p:txBody>
      </p:sp>
      <p:sp>
        <p:nvSpPr>
          <p:cNvPr id="50179" name="Rectangle 3"/>
          <p:cNvSpPr>
            <a:spLocks noGrp="1" noChangeArrowheads="1"/>
          </p:cNvSpPr>
          <p:nvPr>
            <p:ph type="body" idx="1"/>
          </p:nvPr>
        </p:nvSpPr>
        <p:spPr>
          <a:xfrm>
            <a:off x="381000" y="990600"/>
            <a:ext cx="8763000" cy="4895850"/>
          </a:xfrm>
        </p:spPr>
        <p:txBody>
          <a:bodyPr/>
          <a:lstStyle/>
          <a:p>
            <a:pPr>
              <a:buFont typeface="Wingdings" pitchFamily="2" charset="2"/>
              <a:buChar char="v"/>
            </a:pPr>
            <a:r>
              <a:rPr lang="en-US" sz="4000">
                <a:solidFill>
                  <a:schemeClr val="tx2"/>
                </a:solidFill>
                <a:effectLst/>
                <a:latin typeface="Times New Roman" pitchFamily="18" charset="0"/>
              </a:rPr>
              <a:t> Type I - Acute paralysis secondary to   persistent depolarization at the neuromuscular junction</a:t>
            </a:r>
          </a:p>
          <a:p>
            <a:pPr>
              <a:buFont typeface="Wingdings" pitchFamily="2" charset="2"/>
              <a:buChar char="v"/>
            </a:pPr>
            <a:endParaRPr lang="en-US" sz="4000">
              <a:solidFill>
                <a:schemeClr val="tx2"/>
              </a:solidFill>
              <a:effectLst/>
              <a:latin typeface="Times New Roman" pitchFamily="18" charset="0"/>
            </a:endParaRPr>
          </a:p>
          <a:p>
            <a:pPr>
              <a:buFont typeface="Wingdings" pitchFamily="2" charset="2"/>
              <a:buChar char="v"/>
            </a:pPr>
            <a:r>
              <a:rPr lang="en-US" sz="3600">
                <a:solidFill>
                  <a:schemeClr val="tx2"/>
                </a:solidFill>
                <a:effectLst/>
                <a:latin typeface="Times New Roman" pitchFamily="18" charset="0"/>
              </a:rPr>
              <a:t>Type II (intermediate syndrome )</a:t>
            </a:r>
          </a:p>
          <a:p>
            <a:pPr lvl="1">
              <a:buFontTx/>
              <a:buNone/>
            </a:pPr>
            <a:r>
              <a:rPr lang="en-US" sz="3600">
                <a:solidFill>
                  <a:schemeClr val="tx2"/>
                </a:solidFill>
                <a:effectLst/>
                <a:latin typeface="Times New Roman" pitchFamily="18" charset="0"/>
              </a:rPr>
              <a:t>It develops 24-96 hours after resolution of acute cholinergic poisoning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p:cNvSpPr>
            <a:spLocks noGrp="1" noChangeArrowheads="1"/>
          </p:cNvSpPr>
          <p:nvPr>
            <p:ph type="body" idx="1"/>
          </p:nvPr>
        </p:nvSpPr>
        <p:spPr>
          <a:xfrm>
            <a:off x="228600" y="457200"/>
            <a:ext cx="8229600" cy="5429250"/>
          </a:xfrm>
        </p:spPr>
        <p:txBody>
          <a:bodyPr/>
          <a:lstStyle/>
          <a:p>
            <a:pPr lvl="1"/>
            <a:r>
              <a:rPr lang="en-US" sz="3200">
                <a:solidFill>
                  <a:schemeClr val="tx2"/>
                </a:solidFill>
                <a:effectLst/>
                <a:latin typeface="Times New Roman" pitchFamily="18" charset="0"/>
              </a:rPr>
              <a:t>paralysis and respiratory distress. </a:t>
            </a:r>
          </a:p>
          <a:p>
            <a:pPr lvl="1"/>
            <a:r>
              <a:rPr lang="en-US" sz="3200">
                <a:solidFill>
                  <a:schemeClr val="tx2"/>
                </a:solidFill>
                <a:effectLst/>
                <a:latin typeface="Times New Roman" pitchFamily="18" charset="0"/>
              </a:rPr>
              <a:t>involves proximal muscle groups, with relative sparing of distal muscle groups.</a:t>
            </a:r>
          </a:p>
          <a:p>
            <a:pPr lvl="1"/>
            <a:r>
              <a:rPr lang="en-US" sz="3200">
                <a:solidFill>
                  <a:schemeClr val="tx2"/>
                </a:solidFill>
                <a:effectLst/>
                <a:latin typeface="Times New Roman" pitchFamily="18" charset="0"/>
              </a:rPr>
              <a:t>Various degrees of cranial nerve palsies also are observed..</a:t>
            </a:r>
          </a:p>
          <a:p>
            <a:pPr lvl="1"/>
            <a:r>
              <a:rPr lang="en-US" sz="3200">
                <a:solidFill>
                  <a:schemeClr val="tx2"/>
                </a:solidFill>
                <a:effectLst/>
                <a:latin typeface="Times New Roman" pitchFamily="18" charset="0"/>
              </a:rPr>
              <a:t>Intermediate syndrome persists for 4-18 days,</a:t>
            </a:r>
          </a:p>
          <a:p>
            <a:pPr lvl="1"/>
            <a:r>
              <a:rPr lang="en-US" sz="3200">
                <a:solidFill>
                  <a:schemeClr val="tx2"/>
                </a:solidFill>
                <a:effectLst/>
                <a:latin typeface="Times New Roman" pitchFamily="18" charset="0"/>
              </a:rPr>
              <a:t> can require intubation, and </a:t>
            </a:r>
          </a:p>
          <a:p>
            <a:pPr lvl="1"/>
            <a:r>
              <a:rPr lang="en-US" sz="3200">
                <a:solidFill>
                  <a:schemeClr val="tx2"/>
                </a:solidFill>
                <a:effectLst/>
                <a:latin typeface="Times New Roman" pitchFamily="18" charset="0"/>
              </a:rPr>
              <a:t>can be complicated by infections or cardiac arrhythmias.</a:t>
            </a:r>
          </a:p>
          <a:p>
            <a:endParaRPr lang="en-US">
              <a:effectLst/>
              <a:latin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85800" y="400050"/>
            <a:ext cx="7772400" cy="742950"/>
          </a:xfrm>
        </p:spPr>
        <p:txBody>
          <a:bodyPr/>
          <a:lstStyle/>
          <a:p>
            <a:r>
              <a:rPr lang="en-US" sz="4000" b="0" u="sng">
                <a:latin typeface="Arial" pitchFamily="34" charset="0"/>
              </a:rPr>
              <a:t>Type III</a:t>
            </a:r>
            <a:r>
              <a:rPr lang="en-US" sz="4000"/>
              <a:t> </a:t>
            </a:r>
          </a:p>
        </p:txBody>
      </p:sp>
      <p:sp>
        <p:nvSpPr>
          <p:cNvPr id="51203" name="Rectangle 3"/>
          <p:cNvSpPr>
            <a:spLocks noGrp="1" noChangeArrowheads="1"/>
          </p:cNvSpPr>
          <p:nvPr>
            <p:ph type="body" idx="1"/>
          </p:nvPr>
        </p:nvSpPr>
        <p:spPr>
          <a:xfrm>
            <a:off x="1066800" y="1143000"/>
            <a:ext cx="7391400" cy="4743450"/>
          </a:xfrm>
        </p:spPr>
        <p:txBody>
          <a:bodyPr/>
          <a:lstStyle/>
          <a:p>
            <a:pPr>
              <a:lnSpc>
                <a:spcPct val="90000"/>
              </a:lnSpc>
              <a:buFont typeface="Wingdings" pitchFamily="2" charset="2"/>
              <a:buChar char="Ø"/>
            </a:pPr>
            <a:r>
              <a:rPr lang="en-US"/>
              <a:t> </a:t>
            </a:r>
            <a:r>
              <a:rPr lang="en-US">
                <a:solidFill>
                  <a:schemeClr val="tx2"/>
                </a:solidFill>
                <a:effectLst/>
                <a:latin typeface="Arial" pitchFamily="34" charset="0"/>
              </a:rPr>
              <a:t>Organophosphate-induced delayed polyneuropathy (OPIDP)</a:t>
            </a:r>
          </a:p>
          <a:p>
            <a:pPr>
              <a:lnSpc>
                <a:spcPct val="90000"/>
              </a:lnSpc>
              <a:buFont typeface="Wingdings" pitchFamily="2" charset="2"/>
              <a:buChar char="Ø"/>
            </a:pPr>
            <a:r>
              <a:rPr lang="en-US">
                <a:solidFill>
                  <a:schemeClr val="tx2"/>
                </a:solidFill>
                <a:effectLst/>
                <a:latin typeface="Arial" pitchFamily="34" charset="0"/>
              </a:rPr>
              <a:t> occurs 2-3 weeks after exposure to large doses of certain OPs.</a:t>
            </a:r>
          </a:p>
          <a:p>
            <a:pPr>
              <a:lnSpc>
                <a:spcPct val="90000"/>
              </a:lnSpc>
              <a:buFont typeface="Wingdings" pitchFamily="2" charset="2"/>
              <a:buChar char="Ø"/>
            </a:pPr>
            <a:r>
              <a:rPr lang="en-US">
                <a:solidFill>
                  <a:schemeClr val="tx2"/>
                </a:solidFill>
                <a:effectLst/>
                <a:latin typeface="Arial" pitchFamily="34" charset="0"/>
              </a:rPr>
              <a:t> Distal muscle weakness with relative sparing of the neck muscles,</a:t>
            </a:r>
          </a:p>
          <a:p>
            <a:pPr>
              <a:lnSpc>
                <a:spcPct val="90000"/>
              </a:lnSpc>
              <a:buFont typeface="Wingdings" pitchFamily="2" charset="2"/>
              <a:buChar char="Ø"/>
            </a:pPr>
            <a:r>
              <a:rPr lang="en-US">
                <a:solidFill>
                  <a:schemeClr val="tx2"/>
                </a:solidFill>
                <a:effectLst/>
                <a:latin typeface="Arial" pitchFamily="34" charset="0"/>
              </a:rPr>
              <a:t> cranial nerves, and proximal muscle groups characterize OPIDP.</a:t>
            </a:r>
          </a:p>
          <a:p>
            <a:pPr>
              <a:lnSpc>
                <a:spcPct val="90000"/>
              </a:lnSpc>
              <a:buFont typeface="Wingdings" pitchFamily="2" charset="2"/>
              <a:buChar char="Ø"/>
            </a:pPr>
            <a:r>
              <a:rPr lang="en-US">
                <a:solidFill>
                  <a:schemeClr val="tx2"/>
                </a:solidFill>
                <a:effectLst/>
                <a:latin typeface="Arial" pitchFamily="34" charset="0"/>
              </a:rPr>
              <a:t> Recovery can take up to 12 months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85800" y="400050"/>
            <a:ext cx="7772400" cy="819150"/>
          </a:xfrm>
        </p:spPr>
        <p:txBody>
          <a:bodyPr/>
          <a:lstStyle/>
          <a:p>
            <a:r>
              <a:rPr lang="en-US" u="sng">
                <a:latin typeface="Arial" pitchFamily="34" charset="0"/>
              </a:rPr>
              <a:t>Neuropsychiatric effects</a:t>
            </a:r>
            <a:r>
              <a:rPr lang="en-US"/>
              <a:t> </a:t>
            </a:r>
          </a:p>
        </p:txBody>
      </p:sp>
      <p:sp>
        <p:nvSpPr>
          <p:cNvPr id="52227" name="Rectangle 3"/>
          <p:cNvSpPr>
            <a:spLocks noGrp="1" noChangeArrowheads="1"/>
          </p:cNvSpPr>
          <p:nvPr>
            <p:ph type="body" idx="1"/>
          </p:nvPr>
        </p:nvSpPr>
        <p:spPr>
          <a:xfrm>
            <a:off x="685800" y="1600200"/>
            <a:ext cx="7772400" cy="4286250"/>
          </a:xfrm>
        </p:spPr>
        <p:txBody>
          <a:bodyPr/>
          <a:lstStyle/>
          <a:p>
            <a:r>
              <a:rPr lang="en-US" b="1">
                <a:solidFill>
                  <a:schemeClr val="tx2"/>
                </a:solidFill>
                <a:effectLst/>
                <a:latin typeface="Arial" pitchFamily="34" charset="0"/>
              </a:rPr>
              <a:t>Impaired memory,</a:t>
            </a:r>
          </a:p>
          <a:p>
            <a:r>
              <a:rPr lang="en-US" b="1">
                <a:solidFill>
                  <a:schemeClr val="tx2"/>
                </a:solidFill>
                <a:effectLst/>
                <a:latin typeface="Arial" pitchFamily="34" charset="0"/>
              </a:rPr>
              <a:t>confusion, </a:t>
            </a:r>
          </a:p>
          <a:p>
            <a:r>
              <a:rPr lang="en-US" b="1">
                <a:solidFill>
                  <a:schemeClr val="tx2"/>
                </a:solidFill>
                <a:effectLst/>
                <a:latin typeface="Arial" pitchFamily="34" charset="0"/>
              </a:rPr>
              <a:t>irritability, </a:t>
            </a:r>
          </a:p>
          <a:p>
            <a:r>
              <a:rPr lang="en-US" b="1">
                <a:solidFill>
                  <a:schemeClr val="tx2"/>
                </a:solidFill>
                <a:effectLst/>
                <a:latin typeface="Arial" pitchFamily="34" charset="0"/>
              </a:rPr>
              <a:t>lethargy, </a:t>
            </a:r>
          </a:p>
          <a:p>
            <a:r>
              <a:rPr lang="en-US" b="1">
                <a:solidFill>
                  <a:schemeClr val="tx2"/>
                </a:solidFill>
                <a:effectLst/>
                <a:latin typeface="Arial" pitchFamily="34" charset="0"/>
              </a:rPr>
              <a:t>psychosis, and </a:t>
            </a:r>
          </a:p>
          <a:p>
            <a:r>
              <a:rPr lang="en-US" b="1">
                <a:solidFill>
                  <a:schemeClr val="tx2"/>
                </a:solidFill>
                <a:effectLst/>
                <a:latin typeface="Arial" pitchFamily="34" charset="0"/>
              </a:rPr>
              <a:t>chronic OP-induced neuropsychiatric disorder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228600" y="838200"/>
            <a:ext cx="8915400" cy="5048250"/>
          </a:xfrm>
        </p:spPr>
        <p:txBody>
          <a:bodyPr/>
          <a:lstStyle/>
          <a:p>
            <a:r>
              <a:rPr lang="en-US" sz="3600" b="1">
                <a:solidFill>
                  <a:srgbClr val="FF3300"/>
                </a:solidFill>
                <a:effectLst/>
                <a:latin typeface="Arial" pitchFamily="34" charset="0"/>
              </a:rPr>
              <a:t>Extrapyramidal effects</a:t>
            </a:r>
            <a:r>
              <a:rPr lang="en-US" sz="3600" b="1">
                <a:effectLst/>
                <a:latin typeface="Arial" pitchFamily="34" charset="0"/>
              </a:rPr>
              <a:t> –</a:t>
            </a:r>
          </a:p>
          <a:p>
            <a:r>
              <a:rPr lang="en-US" sz="3600" b="1">
                <a:effectLst/>
                <a:latin typeface="Arial" pitchFamily="34" charset="0"/>
              </a:rPr>
              <a:t> </a:t>
            </a:r>
            <a:r>
              <a:rPr lang="en-US" sz="3600" b="1">
                <a:solidFill>
                  <a:schemeClr val="tx2"/>
                </a:solidFill>
                <a:effectLst/>
                <a:latin typeface="Arial" pitchFamily="34" charset="0"/>
              </a:rPr>
              <a:t>Dystonia, </a:t>
            </a:r>
          </a:p>
          <a:p>
            <a:r>
              <a:rPr lang="en-US" sz="3600" b="1">
                <a:solidFill>
                  <a:schemeClr val="tx2"/>
                </a:solidFill>
                <a:effectLst/>
                <a:latin typeface="Arial" pitchFamily="34" charset="0"/>
              </a:rPr>
              <a:t> Cogwheel rigidity</a:t>
            </a:r>
          </a:p>
          <a:p>
            <a:r>
              <a:rPr lang="en-US" sz="3600" b="1">
                <a:solidFill>
                  <a:srgbClr val="FF3300"/>
                </a:solidFill>
                <a:effectLst/>
                <a:latin typeface="Arial" pitchFamily="34" charset="0"/>
              </a:rPr>
              <a:t>Other neurological and/or psychological effects – </a:t>
            </a:r>
          </a:p>
          <a:p>
            <a:r>
              <a:rPr lang="en-US" sz="3600" b="1">
                <a:solidFill>
                  <a:schemeClr val="tx2"/>
                </a:solidFill>
                <a:effectLst/>
                <a:latin typeface="Arial" pitchFamily="34" charset="0"/>
              </a:rPr>
              <a:t>Guillain-Barré like syndrome,</a:t>
            </a:r>
          </a:p>
          <a:p>
            <a:r>
              <a:rPr lang="en-US" sz="3600" b="1">
                <a:solidFill>
                  <a:schemeClr val="tx2"/>
                </a:solidFill>
                <a:effectLst/>
                <a:latin typeface="Arial" pitchFamily="34" charset="0"/>
              </a:rPr>
              <a:t>Isolated bilateral recurrent  laryngeal</a:t>
            </a:r>
            <a:r>
              <a:rPr lang="en-US" b="1">
                <a:solidFill>
                  <a:schemeClr val="tx2"/>
                </a:solidFill>
                <a:effectLst/>
                <a:latin typeface="Arial" pitchFamily="34" charset="0"/>
              </a:rPr>
              <a:t> nerve palsy</a:t>
            </a:r>
          </a:p>
          <a:p>
            <a:endParaRPr lang="en-US" b="1">
              <a:solidFill>
                <a:schemeClr val="tx2"/>
              </a:solidFill>
              <a:effectLst/>
              <a:latin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5800" y="400050"/>
            <a:ext cx="7772400" cy="895350"/>
          </a:xfrm>
        </p:spPr>
        <p:txBody>
          <a:bodyPr/>
          <a:lstStyle/>
          <a:p>
            <a:r>
              <a:rPr lang="en-US" u="sng">
                <a:solidFill>
                  <a:srgbClr val="66FF99"/>
                </a:solidFill>
                <a:effectLst/>
                <a:latin typeface="Arial" pitchFamily="34" charset="0"/>
              </a:rPr>
              <a:t>Ophthalmic effects</a:t>
            </a:r>
            <a:r>
              <a:rPr lang="en-US"/>
              <a:t> </a:t>
            </a:r>
          </a:p>
        </p:txBody>
      </p:sp>
      <p:sp>
        <p:nvSpPr>
          <p:cNvPr id="54275" name="Rectangle 3"/>
          <p:cNvSpPr>
            <a:spLocks noGrp="1" noChangeArrowheads="1"/>
          </p:cNvSpPr>
          <p:nvPr>
            <p:ph type="body" idx="1"/>
          </p:nvPr>
        </p:nvSpPr>
        <p:spPr>
          <a:xfrm>
            <a:off x="685800" y="1600200"/>
            <a:ext cx="7772400" cy="4286250"/>
          </a:xfrm>
        </p:spPr>
        <p:txBody>
          <a:bodyPr/>
          <a:lstStyle/>
          <a:p>
            <a:pPr marL="0" indent="0">
              <a:lnSpc>
                <a:spcPct val="90000"/>
              </a:lnSpc>
              <a:buFont typeface="Symbol" pitchFamily="18" charset="2"/>
              <a:buChar char=""/>
            </a:pPr>
            <a:r>
              <a:rPr lang="en-US" b="1">
                <a:solidFill>
                  <a:schemeClr val="tx2"/>
                </a:solidFill>
                <a:effectLst/>
                <a:latin typeface="Arial" pitchFamily="34" charset="0"/>
              </a:rPr>
              <a:t>Optic neuropathy,</a:t>
            </a:r>
          </a:p>
          <a:p>
            <a:pPr marL="0" indent="0">
              <a:lnSpc>
                <a:spcPct val="90000"/>
              </a:lnSpc>
              <a:buFont typeface="Symbol" pitchFamily="18" charset="2"/>
              <a:buChar char=""/>
            </a:pPr>
            <a:endParaRPr lang="en-US" b="1">
              <a:solidFill>
                <a:schemeClr val="tx2"/>
              </a:solidFill>
              <a:effectLst/>
              <a:latin typeface="Arial" pitchFamily="34" charset="0"/>
            </a:endParaRPr>
          </a:p>
          <a:p>
            <a:pPr marL="0" indent="0">
              <a:lnSpc>
                <a:spcPct val="90000"/>
              </a:lnSpc>
              <a:buFont typeface="Symbol" pitchFamily="18" charset="2"/>
              <a:buChar char=""/>
            </a:pPr>
            <a:r>
              <a:rPr lang="en-US" b="1">
                <a:solidFill>
                  <a:schemeClr val="tx2"/>
                </a:solidFill>
                <a:effectLst/>
                <a:latin typeface="Arial" pitchFamily="34" charset="0"/>
              </a:rPr>
              <a:t>Retinal degeneration, </a:t>
            </a:r>
          </a:p>
          <a:p>
            <a:pPr marL="0" indent="0">
              <a:lnSpc>
                <a:spcPct val="90000"/>
              </a:lnSpc>
              <a:buFont typeface="Symbol" pitchFamily="18" charset="2"/>
              <a:buChar char=""/>
            </a:pPr>
            <a:endParaRPr lang="en-US" b="1">
              <a:solidFill>
                <a:schemeClr val="tx2"/>
              </a:solidFill>
              <a:effectLst/>
              <a:latin typeface="Arial" pitchFamily="34" charset="0"/>
            </a:endParaRPr>
          </a:p>
          <a:p>
            <a:pPr marL="0" indent="0">
              <a:lnSpc>
                <a:spcPct val="90000"/>
              </a:lnSpc>
              <a:buFont typeface="Symbol" pitchFamily="18" charset="2"/>
              <a:buChar char=""/>
            </a:pPr>
            <a:r>
              <a:rPr lang="en-US" b="1">
                <a:solidFill>
                  <a:schemeClr val="tx2"/>
                </a:solidFill>
                <a:effectLst/>
                <a:latin typeface="Arial" pitchFamily="34" charset="0"/>
              </a:rPr>
              <a:t>Myopia, </a:t>
            </a:r>
          </a:p>
          <a:p>
            <a:pPr marL="0" indent="0">
              <a:lnSpc>
                <a:spcPct val="90000"/>
              </a:lnSpc>
              <a:buFont typeface="Symbol" pitchFamily="18" charset="2"/>
              <a:buChar char=""/>
            </a:pPr>
            <a:endParaRPr lang="en-US" b="1">
              <a:solidFill>
                <a:schemeClr val="tx2"/>
              </a:solidFill>
              <a:effectLst/>
              <a:latin typeface="Arial" pitchFamily="34" charset="0"/>
            </a:endParaRPr>
          </a:p>
          <a:p>
            <a:pPr marL="0" indent="0">
              <a:lnSpc>
                <a:spcPct val="90000"/>
              </a:lnSpc>
              <a:buFont typeface="Symbol" pitchFamily="18" charset="2"/>
              <a:buChar char=""/>
            </a:pPr>
            <a:r>
              <a:rPr lang="en-US" b="1">
                <a:solidFill>
                  <a:schemeClr val="tx2"/>
                </a:solidFill>
                <a:effectLst/>
                <a:latin typeface="Arial" pitchFamily="34" charset="0"/>
              </a:rPr>
              <a:t>Miosis (due to direct ocular exposure to OPs</a:t>
            </a:r>
            <a:r>
              <a:rPr lang="en-US" b="1">
                <a:effectLst/>
                <a:latin typeface="Arial" pitchFamily="34" charset="0"/>
              </a:rPr>
              <a:t>)</a:t>
            </a:r>
          </a:p>
          <a:p>
            <a:pPr marL="0" indent="0">
              <a:lnSpc>
                <a:spcPct val="90000"/>
              </a:lnSpc>
            </a:pPr>
            <a:endParaRPr lang="en-US" b="1">
              <a:effectLst/>
              <a:latin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u="sng" dirty="0">
                <a:effectLst/>
                <a:latin typeface="Times New Roman" pitchFamily="18" charset="0"/>
              </a:rPr>
              <a:t>Organophosphates (OP)</a:t>
            </a:r>
            <a:r>
              <a:rPr lang="en-US" dirty="0"/>
              <a:t> </a:t>
            </a:r>
          </a:p>
        </p:txBody>
      </p:sp>
      <p:sp>
        <p:nvSpPr>
          <p:cNvPr id="2053" name="Rectangle 5"/>
          <p:cNvSpPr>
            <a:spLocks noGrp="1" noChangeArrowheads="1"/>
          </p:cNvSpPr>
          <p:nvPr>
            <p:ph type="body" idx="1"/>
          </p:nvPr>
        </p:nvSpPr>
        <p:spPr>
          <a:xfrm>
            <a:off x="0" y="1447800"/>
            <a:ext cx="9144000" cy="5105400"/>
          </a:xfrm>
        </p:spPr>
        <p:txBody>
          <a:bodyPr/>
          <a:lstStyle/>
          <a:p>
            <a:r>
              <a:rPr lang="en-US">
                <a:solidFill>
                  <a:schemeClr val="tx2"/>
                </a:solidFill>
                <a:latin typeface="Times New Roman" pitchFamily="18" charset="0"/>
              </a:rPr>
              <a:t>OPs include insecticides (malathion, parathion, diazinon, fenthion, dichlorvos, chlorpyrifos),</a:t>
            </a:r>
          </a:p>
          <a:p>
            <a:endParaRPr lang="en-US">
              <a:solidFill>
                <a:schemeClr val="tx2"/>
              </a:solidFill>
              <a:latin typeface="Times New Roman" pitchFamily="18" charset="0"/>
            </a:endParaRPr>
          </a:p>
          <a:p>
            <a:r>
              <a:rPr lang="en-US">
                <a:solidFill>
                  <a:schemeClr val="tx2"/>
                </a:solidFill>
                <a:latin typeface="Times New Roman" pitchFamily="18" charset="0"/>
              </a:rPr>
              <a:t> nerve gases (soman, sarin, tabun, VX), ophthalmic agents (echothiophate, isoflurophate), and antihelmintics (trichlorfon).</a:t>
            </a:r>
          </a:p>
          <a:p>
            <a:endParaRPr lang="en-US">
              <a:solidFill>
                <a:schemeClr val="tx2"/>
              </a:solidFill>
              <a:latin typeface="Times New Roman" pitchFamily="18" charset="0"/>
            </a:endParaRPr>
          </a:p>
          <a:p>
            <a:r>
              <a:rPr lang="en-US">
                <a:solidFill>
                  <a:schemeClr val="tx2"/>
                </a:solidFill>
                <a:latin typeface="Times New Roman" pitchFamily="18" charset="0"/>
              </a:rPr>
              <a:t> Herbicides (tribufos [DEF], merphos) are tricresyl phosphate–containing industrial chemicals.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685800" y="762000"/>
            <a:ext cx="7772400" cy="5124450"/>
          </a:xfrm>
        </p:spPr>
        <p:txBody>
          <a:bodyPr/>
          <a:lstStyle/>
          <a:p>
            <a:r>
              <a:rPr lang="en-US" sz="4000" b="1">
                <a:solidFill>
                  <a:schemeClr val="tx2"/>
                </a:solidFill>
                <a:effectLst/>
                <a:latin typeface="Arial" pitchFamily="34" charset="0"/>
              </a:rPr>
              <a:t>Ears - Ototoxicity</a:t>
            </a:r>
          </a:p>
          <a:p>
            <a:r>
              <a:rPr lang="en-US" sz="4000" b="1">
                <a:solidFill>
                  <a:schemeClr val="tx2"/>
                </a:solidFill>
                <a:effectLst/>
                <a:latin typeface="Arial" pitchFamily="34" charset="0"/>
              </a:rPr>
              <a:t>Respiratory effects - Muscarinic, nicotinic, and central effects contribute to respiratory distress in acute and delayed OP toxicity</a:t>
            </a:r>
            <a:r>
              <a:rPr lang="en-US" sz="4000">
                <a:solidFill>
                  <a:schemeClr val="tx2"/>
                </a:solidFill>
              </a:rPr>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type="body" idx="1"/>
          </p:nvPr>
        </p:nvSpPr>
        <p:spPr>
          <a:xfrm>
            <a:off x="381000" y="0"/>
            <a:ext cx="8763000" cy="6553200"/>
          </a:xfrm>
        </p:spPr>
        <p:txBody>
          <a:bodyPr/>
          <a:lstStyle/>
          <a:p>
            <a:r>
              <a:rPr lang="en-US" sz="2800" dirty="0" err="1">
                <a:solidFill>
                  <a:schemeClr val="tx2"/>
                </a:solidFill>
                <a:latin typeface="Arial" pitchFamily="34" charset="0"/>
              </a:rPr>
              <a:t>Muscarinic</a:t>
            </a:r>
            <a:r>
              <a:rPr lang="en-US" sz="2800" dirty="0">
                <a:solidFill>
                  <a:schemeClr val="tx2"/>
                </a:solidFill>
                <a:latin typeface="Arial" pitchFamily="34" charset="0"/>
              </a:rPr>
              <a:t> effects, such as </a:t>
            </a:r>
            <a:r>
              <a:rPr lang="en-US" sz="2800" dirty="0" err="1">
                <a:solidFill>
                  <a:schemeClr val="tx2"/>
                </a:solidFill>
                <a:latin typeface="Arial" pitchFamily="34" charset="0"/>
              </a:rPr>
              <a:t>bronchospasm</a:t>
            </a:r>
            <a:r>
              <a:rPr lang="en-US" sz="2800" dirty="0">
                <a:solidFill>
                  <a:schemeClr val="tx2"/>
                </a:solidFill>
                <a:latin typeface="Arial" pitchFamily="34" charset="0"/>
              </a:rPr>
              <a:t> and laryngeal spasm, can lead to airway obstruction.</a:t>
            </a:r>
          </a:p>
          <a:p>
            <a:r>
              <a:rPr lang="en-US" sz="2800" dirty="0">
                <a:solidFill>
                  <a:schemeClr val="tx2"/>
                </a:solidFill>
                <a:latin typeface="Arial" pitchFamily="34" charset="0"/>
              </a:rPr>
              <a:t>Nicotinic effects lead to weakness and paralysis of respiratory </a:t>
            </a:r>
            <a:r>
              <a:rPr lang="en-US" sz="2800" dirty="0" err="1">
                <a:solidFill>
                  <a:schemeClr val="tx2"/>
                </a:solidFill>
                <a:latin typeface="Arial" pitchFamily="34" charset="0"/>
              </a:rPr>
              <a:t>oropharyngeal</a:t>
            </a:r>
            <a:r>
              <a:rPr lang="en-US" sz="2800" dirty="0">
                <a:solidFill>
                  <a:schemeClr val="tx2"/>
                </a:solidFill>
                <a:latin typeface="Arial" pitchFamily="34" charset="0"/>
              </a:rPr>
              <a:t> muscles. </a:t>
            </a:r>
          </a:p>
          <a:p>
            <a:r>
              <a:rPr lang="en-US" sz="2800" dirty="0">
                <a:solidFill>
                  <a:schemeClr val="tx2"/>
                </a:solidFill>
                <a:latin typeface="Arial" pitchFamily="34" charset="0"/>
              </a:rPr>
              <a:t>Central effects can lead to cessation of respiration. </a:t>
            </a:r>
          </a:p>
          <a:p>
            <a:r>
              <a:rPr lang="en-US" sz="2800" dirty="0">
                <a:solidFill>
                  <a:schemeClr val="tx2"/>
                </a:solidFill>
                <a:latin typeface="Arial" pitchFamily="34" charset="0"/>
              </a:rPr>
              <a:t>Rhythm abnormalities - Sinus tachycardia, sinus </a:t>
            </a:r>
            <a:r>
              <a:rPr lang="en-US" sz="2800" dirty="0" err="1">
                <a:solidFill>
                  <a:schemeClr val="tx2"/>
                </a:solidFill>
                <a:latin typeface="Arial" pitchFamily="34" charset="0"/>
              </a:rPr>
              <a:t>bradycardia</a:t>
            </a:r>
            <a:r>
              <a:rPr lang="en-US" sz="2800" dirty="0">
                <a:solidFill>
                  <a:schemeClr val="tx2"/>
                </a:solidFill>
                <a:latin typeface="Arial" pitchFamily="34" charset="0"/>
              </a:rPr>
              <a:t>, </a:t>
            </a:r>
            <a:r>
              <a:rPr lang="en-US" sz="2800" dirty="0" err="1">
                <a:solidFill>
                  <a:schemeClr val="tx2"/>
                </a:solidFill>
                <a:latin typeface="Arial" pitchFamily="34" charset="0"/>
              </a:rPr>
              <a:t>extrasystoles</a:t>
            </a:r>
            <a:r>
              <a:rPr lang="en-US" sz="2800" dirty="0">
                <a:solidFill>
                  <a:schemeClr val="tx2"/>
                </a:solidFill>
                <a:latin typeface="Arial" pitchFamily="34" charset="0"/>
              </a:rPr>
              <a:t>, </a:t>
            </a:r>
            <a:r>
              <a:rPr lang="en-US" sz="2800" dirty="0" err="1">
                <a:solidFill>
                  <a:schemeClr val="tx2"/>
                </a:solidFill>
                <a:latin typeface="Arial" pitchFamily="34" charset="0"/>
              </a:rPr>
              <a:t>atrial</a:t>
            </a:r>
            <a:r>
              <a:rPr lang="en-US" sz="2800" dirty="0">
                <a:solidFill>
                  <a:schemeClr val="tx2"/>
                </a:solidFill>
                <a:latin typeface="Arial" pitchFamily="34" charset="0"/>
              </a:rPr>
              <a:t> fibrillation, ventricular tachycardia, and ventricular fibrillation </a:t>
            </a:r>
          </a:p>
          <a:p>
            <a:r>
              <a:rPr lang="en-US" sz="2800" dirty="0">
                <a:solidFill>
                  <a:schemeClr val="tx2"/>
                </a:solidFill>
                <a:latin typeface="Arial" pitchFamily="34" charset="0"/>
              </a:rPr>
              <a:t>Other cardiovascular effects - Hypotension, hypertension, and </a:t>
            </a:r>
            <a:r>
              <a:rPr lang="en-US" sz="2800" dirty="0" err="1">
                <a:solidFill>
                  <a:schemeClr val="tx2"/>
                </a:solidFill>
                <a:latin typeface="Arial" pitchFamily="34" charset="0"/>
              </a:rPr>
              <a:t>noncardiogenic</a:t>
            </a:r>
            <a:r>
              <a:rPr lang="en-US" sz="2800" dirty="0">
                <a:solidFill>
                  <a:schemeClr val="tx2"/>
                </a:solidFill>
                <a:latin typeface="Arial" pitchFamily="34" charset="0"/>
              </a:rPr>
              <a:t> pulmonary edema</a:t>
            </a:r>
          </a:p>
          <a:p>
            <a:r>
              <a:rPr lang="en-US" sz="2800" dirty="0">
                <a:solidFill>
                  <a:schemeClr val="tx2"/>
                </a:solidFill>
                <a:latin typeface="Arial" pitchFamily="34" charset="0"/>
              </a:rPr>
              <a:t>GI manifestations such as nausea, vomiting, diarrhea, and abdominal pain are the first to occur after OP exposure.</a:t>
            </a:r>
          </a:p>
          <a:p>
            <a:endParaRPr lang="en-US" sz="2800" dirty="0">
              <a:solidFill>
                <a:schemeClr val="tx2"/>
              </a:solidFill>
              <a:latin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685800" y="400050"/>
            <a:ext cx="7772400" cy="895350"/>
          </a:xfrm>
        </p:spPr>
        <p:txBody>
          <a:bodyPr/>
          <a:lstStyle/>
          <a:p>
            <a:r>
              <a:rPr lang="en-US" u="sng"/>
              <a:t>TREATMENT</a:t>
            </a:r>
            <a:r>
              <a:rPr lang="en-US"/>
              <a:t> </a:t>
            </a:r>
          </a:p>
        </p:txBody>
      </p:sp>
      <p:sp>
        <p:nvSpPr>
          <p:cNvPr id="57347" name="Rectangle 3"/>
          <p:cNvSpPr>
            <a:spLocks noGrp="1" noChangeArrowheads="1"/>
          </p:cNvSpPr>
          <p:nvPr>
            <p:ph type="body" idx="1"/>
          </p:nvPr>
        </p:nvSpPr>
        <p:spPr>
          <a:xfrm>
            <a:off x="685800" y="1295400"/>
            <a:ext cx="7772400" cy="4591050"/>
          </a:xfrm>
        </p:spPr>
        <p:txBody>
          <a:bodyPr/>
          <a:lstStyle/>
          <a:p>
            <a:r>
              <a:rPr lang="en-US" b="1">
                <a:solidFill>
                  <a:srgbClr val="66FF99"/>
                </a:solidFill>
                <a:effectLst/>
                <a:latin typeface="Arial" pitchFamily="34" charset="0"/>
              </a:rPr>
              <a:t>Secure the patient's airway </a:t>
            </a:r>
          </a:p>
          <a:p>
            <a:r>
              <a:rPr lang="en-US" b="1">
                <a:solidFill>
                  <a:srgbClr val="66FF99"/>
                </a:solidFill>
                <a:effectLst/>
                <a:latin typeface="Arial" pitchFamily="34" charset="0"/>
              </a:rPr>
              <a:t>Intubation might be necessary </a:t>
            </a:r>
          </a:p>
          <a:p>
            <a:r>
              <a:rPr lang="en-US" b="1">
                <a:solidFill>
                  <a:srgbClr val="66FF99"/>
                </a:solidFill>
                <a:effectLst/>
                <a:latin typeface="Arial" pitchFamily="34" charset="0"/>
              </a:rPr>
              <a:t>Withhold administration of atropine until a cardiac monitor and a defibrillator are in place and until the patient's airway is secured </a:t>
            </a:r>
          </a:p>
          <a:p>
            <a:r>
              <a:rPr lang="en-US" b="1">
                <a:solidFill>
                  <a:srgbClr val="66FF99"/>
                </a:solidFill>
                <a:effectLst/>
                <a:latin typeface="Arial" pitchFamily="34" charset="0"/>
              </a:rPr>
              <a:t>Continuous cardiac monitoring and an ECG are necessary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type="body" idx="1"/>
          </p:nvPr>
        </p:nvSpPr>
        <p:spPr>
          <a:xfrm>
            <a:off x="685800" y="762000"/>
            <a:ext cx="8458200" cy="5124450"/>
          </a:xfrm>
        </p:spPr>
        <p:txBody>
          <a:bodyPr/>
          <a:lstStyle/>
          <a:p>
            <a:pPr>
              <a:lnSpc>
                <a:spcPct val="90000"/>
              </a:lnSpc>
            </a:pPr>
            <a:r>
              <a:rPr lang="en-US" sz="3600" b="1">
                <a:solidFill>
                  <a:srgbClr val="66FF99"/>
                </a:solidFill>
                <a:effectLst/>
                <a:latin typeface="Arial" pitchFamily="34" charset="0"/>
              </a:rPr>
              <a:t>Strip and gently cleanse patients with suspected OP exposure with soap and water </a:t>
            </a:r>
          </a:p>
          <a:p>
            <a:pPr>
              <a:lnSpc>
                <a:spcPct val="90000"/>
              </a:lnSpc>
            </a:pPr>
            <a:endParaRPr lang="en-US" sz="3600" b="1">
              <a:solidFill>
                <a:srgbClr val="66FF99"/>
              </a:solidFill>
              <a:effectLst/>
              <a:latin typeface="Arial" pitchFamily="34" charset="0"/>
            </a:endParaRPr>
          </a:p>
          <a:p>
            <a:pPr>
              <a:lnSpc>
                <a:spcPct val="90000"/>
              </a:lnSpc>
            </a:pPr>
            <a:r>
              <a:rPr lang="en-US" sz="3600" b="1">
                <a:solidFill>
                  <a:srgbClr val="66FF99"/>
                </a:solidFill>
                <a:effectLst/>
                <a:latin typeface="Arial" pitchFamily="34" charset="0"/>
              </a:rPr>
              <a:t>Ocular exposure-copious eye irrigation with normal saline or RL</a:t>
            </a:r>
          </a:p>
          <a:p>
            <a:pPr>
              <a:lnSpc>
                <a:spcPct val="90000"/>
              </a:lnSpc>
            </a:pPr>
            <a:endParaRPr lang="en-US" sz="3600" b="1">
              <a:solidFill>
                <a:srgbClr val="66FF99"/>
              </a:solidFill>
              <a:effectLst/>
              <a:latin typeface="Arial" pitchFamily="34" charset="0"/>
            </a:endParaRPr>
          </a:p>
          <a:p>
            <a:pPr>
              <a:lnSpc>
                <a:spcPct val="90000"/>
              </a:lnSpc>
            </a:pPr>
            <a:r>
              <a:rPr lang="en-US" sz="3600" b="1">
                <a:solidFill>
                  <a:srgbClr val="66FF99"/>
                </a:solidFill>
                <a:effectLst/>
                <a:latin typeface="Arial" pitchFamily="34" charset="0"/>
              </a:rPr>
              <a:t>Activated charcoal (0.5-1 g q4h) is used for gastric decontamination </a:t>
            </a:r>
          </a:p>
          <a:p>
            <a:pPr>
              <a:lnSpc>
                <a:spcPct val="90000"/>
              </a:lnSpc>
            </a:pPr>
            <a:endParaRPr lang="en-US" sz="3600" b="1">
              <a:solidFill>
                <a:srgbClr val="66FF99"/>
              </a:solidFill>
              <a:effectLst/>
              <a:latin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09600" y="304800"/>
            <a:ext cx="7924800" cy="685800"/>
          </a:xfrm>
        </p:spPr>
        <p:txBody>
          <a:bodyPr/>
          <a:lstStyle/>
          <a:p>
            <a:r>
              <a:rPr lang="en-US" sz="4000" u="sng">
                <a:solidFill>
                  <a:srgbClr val="66FF99"/>
                </a:solidFill>
                <a:effectLst/>
              </a:rPr>
              <a:t>ANTIDOTES</a:t>
            </a:r>
          </a:p>
        </p:txBody>
      </p:sp>
      <p:sp>
        <p:nvSpPr>
          <p:cNvPr id="61443" name="Rectangle 3"/>
          <p:cNvSpPr>
            <a:spLocks noGrp="1" noChangeArrowheads="1"/>
          </p:cNvSpPr>
          <p:nvPr>
            <p:ph type="body" idx="1"/>
          </p:nvPr>
        </p:nvSpPr>
        <p:spPr>
          <a:xfrm>
            <a:off x="685800" y="1143000"/>
            <a:ext cx="7772400" cy="4743450"/>
          </a:xfrm>
        </p:spPr>
        <p:txBody>
          <a:bodyPr/>
          <a:lstStyle/>
          <a:p>
            <a:r>
              <a:rPr lang="en-US">
                <a:solidFill>
                  <a:srgbClr val="66FF99"/>
                </a:solidFill>
                <a:effectLst/>
                <a:latin typeface="Times New Roman" pitchFamily="18" charset="0"/>
              </a:rPr>
              <a:t>Atropine-Block the muscarinic effects</a:t>
            </a:r>
          </a:p>
          <a:p>
            <a:r>
              <a:rPr lang="en-US">
                <a:effectLst/>
                <a:latin typeface="Times New Roman" pitchFamily="18" charset="0"/>
              </a:rPr>
              <a:t> </a:t>
            </a:r>
            <a:r>
              <a:rPr lang="en-US" sz="3600">
                <a:solidFill>
                  <a:srgbClr val="66FF99"/>
                </a:solidFill>
                <a:effectLst/>
                <a:latin typeface="Times New Roman" pitchFamily="18" charset="0"/>
              </a:rPr>
              <a:t>Dose</a:t>
            </a:r>
            <a:r>
              <a:rPr lang="en-US">
                <a:solidFill>
                  <a:schemeClr val="tx2"/>
                </a:solidFill>
                <a:effectLst/>
                <a:latin typeface="Times New Roman" pitchFamily="18" charset="0"/>
              </a:rPr>
              <a:t>:-1-2gm/ivevery 15 mins until endpoint is reached</a:t>
            </a:r>
          </a:p>
          <a:p>
            <a:r>
              <a:rPr lang="en-US" sz="4000">
                <a:effectLst/>
                <a:latin typeface="Times New Roman" pitchFamily="18" charset="0"/>
              </a:rPr>
              <a:t>Oximes </a:t>
            </a:r>
            <a:r>
              <a:rPr lang="en-US" sz="4000">
                <a:solidFill>
                  <a:schemeClr val="tx2"/>
                </a:solidFill>
                <a:effectLst/>
                <a:latin typeface="Times New Roman" pitchFamily="18" charset="0"/>
              </a:rPr>
              <a:t>– </a:t>
            </a:r>
            <a:r>
              <a:rPr lang="en-US">
                <a:solidFill>
                  <a:schemeClr val="tx2"/>
                </a:solidFill>
                <a:effectLst/>
                <a:latin typeface="Times New Roman" pitchFamily="18" charset="0"/>
              </a:rPr>
              <a:t>reactivate inhibited cholinesterase,remove the block at the neuromuscular junction,prevent formation of phosphorylated enzyme,and directly detoxify organophosphates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body" idx="1"/>
          </p:nvPr>
        </p:nvSpPr>
        <p:spPr>
          <a:xfrm>
            <a:off x="381000" y="457200"/>
            <a:ext cx="8458200" cy="6096000"/>
          </a:xfrm>
        </p:spPr>
        <p:txBody>
          <a:bodyPr/>
          <a:lstStyle/>
          <a:p>
            <a:r>
              <a:rPr lang="en-US">
                <a:solidFill>
                  <a:srgbClr val="66FF99"/>
                </a:solidFill>
                <a:effectLst/>
                <a:latin typeface="Times New Roman" pitchFamily="18" charset="0"/>
              </a:rPr>
              <a:t>Pralidoxime-Regenerates Achesterase  at muscarinic,nicotinic&amp; CNS sites</a:t>
            </a:r>
            <a:r>
              <a:rPr lang="en-US">
                <a:effectLst/>
                <a:latin typeface="Times New Roman" pitchFamily="18" charset="0"/>
              </a:rPr>
              <a:t> </a:t>
            </a:r>
            <a:r>
              <a:rPr lang="en-US">
                <a:solidFill>
                  <a:srgbClr val="66FF99"/>
                </a:solidFill>
                <a:effectLst/>
                <a:latin typeface="Times New Roman" pitchFamily="18" charset="0"/>
              </a:rPr>
              <a:t>     </a:t>
            </a:r>
            <a:endParaRPr lang="en-US">
              <a:effectLst/>
              <a:latin typeface="Times New Roman" pitchFamily="18" charset="0"/>
            </a:endParaRPr>
          </a:p>
          <a:p>
            <a:pPr>
              <a:buFontTx/>
              <a:buNone/>
            </a:pPr>
            <a:r>
              <a:rPr lang="en-US">
                <a:solidFill>
                  <a:srgbClr val="66FF99"/>
                </a:solidFill>
                <a:effectLst/>
                <a:latin typeface="Times New Roman" pitchFamily="18" charset="0"/>
              </a:rPr>
              <a:t>Dose</a:t>
            </a:r>
            <a:r>
              <a:rPr lang="en-US">
                <a:solidFill>
                  <a:schemeClr val="tx2"/>
                </a:solidFill>
                <a:effectLst/>
                <a:latin typeface="Times New Roman" pitchFamily="18" charset="0"/>
              </a:rPr>
              <a:t>:-1-2 gm in100-150mg of.9% Nacl given Iv over 30 mins,repeated every 1hr subsequently6-12hrs, 24-48hrs</a:t>
            </a:r>
          </a:p>
          <a:p>
            <a:pPr>
              <a:buFontTx/>
              <a:buNone/>
            </a:pPr>
            <a:r>
              <a:rPr lang="en-US">
                <a:solidFill>
                  <a:schemeClr val="tx2"/>
                </a:solidFill>
                <a:effectLst/>
                <a:latin typeface="Times New Roman" pitchFamily="18" charset="0"/>
              </a:rPr>
              <a:t> Max dose &lt;12gm in 24hr period</a:t>
            </a:r>
          </a:p>
          <a:p>
            <a:r>
              <a:rPr lang="en-US">
                <a:solidFill>
                  <a:schemeClr val="tx2"/>
                </a:solidFill>
                <a:effectLst/>
                <a:latin typeface="Times New Roman" pitchFamily="18" charset="0"/>
              </a:rPr>
              <a:t>Convulsions can be controlled with diazepam </a:t>
            </a:r>
          </a:p>
          <a:p>
            <a:r>
              <a:rPr lang="en-US">
                <a:solidFill>
                  <a:schemeClr val="tx2"/>
                </a:solidFill>
                <a:effectLst/>
                <a:latin typeface="Times New Roman" pitchFamily="18" charset="0"/>
              </a:rPr>
              <a:t>Pulmonary oedema and bronchospasm should be treated with oxygen intubation,oxygen and positive pressure ventilation.</a:t>
            </a:r>
          </a:p>
          <a:p>
            <a:pPr>
              <a:buFontTx/>
              <a:buNone/>
            </a:pPr>
            <a:endParaRPr lang="en-US">
              <a:solidFill>
                <a:schemeClr val="tx2"/>
              </a:solidFill>
              <a:effectLst/>
              <a:latin typeface="Times New Roman" pitchFamily="18" charset="0"/>
            </a:endParaRPr>
          </a:p>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85800" y="304800"/>
            <a:ext cx="7772400" cy="838200"/>
          </a:xfrm>
        </p:spPr>
        <p:txBody>
          <a:bodyPr/>
          <a:lstStyle/>
          <a:p>
            <a:r>
              <a:rPr lang="en-US" u="sng"/>
              <a:t>AUTOPSY FEATURES</a:t>
            </a:r>
          </a:p>
        </p:txBody>
      </p:sp>
      <p:sp>
        <p:nvSpPr>
          <p:cNvPr id="62467" name="Rectangle 3"/>
          <p:cNvSpPr>
            <a:spLocks noGrp="1" noChangeArrowheads="1"/>
          </p:cNvSpPr>
          <p:nvPr>
            <p:ph type="body" idx="1"/>
          </p:nvPr>
        </p:nvSpPr>
        <p:spPr>
          <a:xfrm>
            <a:off x="685800" y="1143000"/>
            <a:ext cx="7924800" cy="5410200"/>
          </a:xfrm>
        </p:spPr>
        <p:txBody>
          <a:bodyPr/>
          <a:lstStyle/>
          <a:p>
            <a:r>
              <a:rPr lang="en-US">
                <a:solidFill>
                  <a:schemeClr val="tx2"/>
                </a:solidFill>
                <a:effectLst/>
                <a:latin typeface="Times New Roman" pitchFamily="18" charset="0"/>
              </a:rPr>
              <a:t>Characteristic odour</a:t>
            </a:r>
          </a:p>
          <a:p>
            <a:r>
              <a:rPr lang="en-US">
                <a:solidFill>
                  <a:schemeClr val="tx2"/>
                </a:solidFill>
                <a:effectLst/>
                <a:latin typeface="Times New Roman" pitchFamily="18" charset="0"/>
              </a:rPr>
              <a:t>Frothing at mouth and nose</a:t>
            </a:r>
          </a:p>
          <a:p>
            <a:r>
              <a:rPr lang="en-US">
                <a:solidFill>
                  <a:schemeClr val="tx2"/>
                </a:solidFill>
                <a:effectLst/>
                <a:latin typeface="Times New Roman" pitchFamily="18" charset="0"/>
              </a:rPr>
              <a:t>Cyanosis of extremities</a:t>
            </a:r>
          </a:p>
          <a:p>
            <a:r>
              <a:rPr lang="en-US">
                <a:solidFill>
                  <a:schemeClr val="tx2"/>
                </a:solidFill>
                <a:effectLst/>
                <a:latin typeface="Times New Roman" pitchFamily="18" charset="0"/>
              </a:rPr>
              <a:t>Constricted pupils</a:t>
            </a:r>
          </a:p>
          <a:p>
            <a:pPr>
              <a:buFontTx/>
              <a:buNone/>
            </a:pPr>
            <a:r>
              <a:rPr lang="en-US" u="sng">
                <a:solidFill>
                  <a:schemeClr val="tx2"/>
                </a:solidFill>
                <a:effectLst/>
                <a:latin typeface="Times New Roman" pitchFamily="18" charset="0"/>
              </a:rPr>
              <a:t>Internal</a:t>
            </a:r>
          </a:p>
          <a:p>
            <a:pPr>
              <a:buFontTx/>
              <a:buNone/>
            </a:pPr>
            <a:r>
              <a:rPr lang="en-US">
                <a:solidFill>
                  <a:schemeClr val="tx2"/>
                </a:solidFill>
                <a:effectLst/>
                <a:latin typeface="Times New Roman" pitchFamily="18" charset="0"/>
              </a:rPr>
              <a:t>    Congestion of GIT +odour</a:t>
            </a:r>
          </a:p>
          <a:p>
            <a:pPr>
              <a:buFontTx/>
              <a:buNone/>
            </a:pPr>
            <a:r>
              <a:rPr lang="en-US">
                <a:solidFill>
                  <a:schemeClr val="tx2"/>
                </a:solidFill>
                <a:effectLst/>
                <a:latin typeface="Times New Roman" pitchFamily="18" charset="0"/>
              </a:rPr>
              <a:t>    Pulmonary &amp; cerebral oedema</a:t>
            </a:r>
          </a:p>
          <a:p>
            <a:pPr>
              <a:buFontTx/>
              <a:buNone/>
            </a:pPr>
            <a:r>
              <a:rPr lang="en-US">
                <a:solidFill>
                  <a:schemeClr val="tx2"/>
                </a:solidFill>
                <a:effectLst/>
                <a:latin typeface="Times New Roman" pitchFamily="18" charset="0"/>
              </a:rPr>
              <a:t>    Generalised visceral congestion</a:t>
            </a:r>
          </a:p>
          <a:p>
            <a:pPr>
              <a:buFontTx/>
              <a:buNone/>
            </a:pPr>
            <a:r>
              <a:rPr lang="en-US">
                <a:latin typeface="Times New Roman" pitchFamily="18"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a:xfrm>
            <a:off x="0" y="381000"/>
            <a:ext cx="9144000" cy="6477000"/>
          </a:xfrm>
        </p:spPr>
        <p:txBody>
          <a:bodyPr/>
          <a:lstStyle/>
          <a:p>
            <a:pPr>
              <a:lnSpc>
                <a:spcPct val="90000"/>
              </a:lnSpc>
            </a:pPr>
            <a:r>
              <a:rPr lang="en-US" b="1">
                <a:solidFill>
                  <a:schemeClr val="tx2"/>
                </a:solidFill>
                <a:effectLst/>
                <a:latin typeface="Times New Roman" pitchFamily="18" charset="0"/>
              </a:rPr>
              <a:t>The primary mechanism of action of OP pesticides is inhibition of acetylcholinesterase (AChE). </a:t>
            </a:r>
          </a:p>
          <a:p>
            <a:pPr>
              <a:lnSpc>
                <a:spcPct val="90000"/>
              </a:lnSpc>
            </a:pPr>
            <a:r>
              <a:rPr lang="en-US" b="1">
                <a:solidFill>
                  <a:schemeClr val="tx2"/>
                </a:solidFill>
                <a:effectLst/>
                <a:latin typeface="Times New Roman" pitchFamily="18" charset="0"/>
              </a:rPr>
              <a:t>AChE is a neurotransmitter found in the CNS and the peripheral nervous system, and its normal physiologic action is to break down acetylcholine (ACh).</a:t>
            </a:r>
          </a:p>
          <a:p>
            <a:pPr>
              <a:lnSpc>
                <a:spcPct val="90000"/>
              </a:lnSpc>
            </a:pPr>
            <a:r>
              <a:rPr lang="en-US" b="1">
                <a:solidFill>
                  <a:schemeClr val="tx2"/>
                </a:solidFill>
                <a:effectLst/>
                <a:latin typeface="Times New Roman" pitchFamily="18" charset="0"/>
              </a:rPr>
              <a:t> OPs inactivate AChE by phosphorylating the serine hydroxyl group located at the active site of AChE. </a:t>
            </a:r>
          </a:p>
          <a:p>
            <a:pPr>
              <a:lnSpc>
                <a:spcPct val="90000"/>
              </a:lnSpc>
            </a:pPr>
            <a:r>
              <a:rPr lang="en-US" b="1">
                <a:solidFill>
                  <a:schemeClr val="tx2"/>
                </a:solidFill>
                <a:effectLst/>
                <a:latin typeface="Times New Roman" pitchFamily="18" charset="0"/>
              </a:rPr>
              <a:t>The phosphorylation occurs by loss of an OP leaving group and establishment of a covalent bond with AChE.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xfrm>
            <a:off x="0" y="381000"/>
            <a:ext cx="9144000" cy="6248400"/>
          </a:xfrm>
        </p:spPr>
        <p:txBody>
          <a:bodyPr/>
          <a:lstStyle/>
          <a:p>
            <a:endParaRPr lang="en-US" sz="4400">
              <a:solidFill>
                <a:schemeClr val="tx2"/>
              </a:solidFill>
              <a:latin typeface="Times New Roman" pitchFamily="18" charset="0"/>
            </a:endParaRPr>
          </a:p>
          <a:p>
            <a:r>
              <a:rPr lang="en-US" sz="4400">
                <a:solidFill>
                  <a:schemeClr val="tx2"/>
                </a:solidFill>
                <a:latin typeface="Times New Roman" pitchFamily="18" charset="0"/>
              </a:rPr>
              <a:t>Once AChE has been inactivated, ACh accumulates throughout the autonomic nervous system, the somatic nervous system, and the brain, resulting in overstimulation of the muscarinic and nicotinic receptors</a:t>
            </a:r>
            <a:r>
              <a:rPr lang="en-US" sz="3600" b="1">
                <a:solidFill>
                  <a:schemeClr val="tx2"/>
                </a:solidFill>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idx="1"/>
          </p:nvPr>
        </p:nvSpPr>
        <p:spPr>
          <a:xfrm>
            <a:off x="381000" y="304800"/>
            <a:ext cx="8077200" cy="6019800"/>
          </a:xfrm>
        </p:spPr>
        <p:txBody>
          <a:bodyPr/>
          <a:lstStyle/>
          <a:p>
            <a:r>
              <a:rPr lang="en-US" sz="2800">
                <a:solidFill>
                  <a:schemeClr val="tx2"/>
                </a:solidFill>
                <a:latin typeface="Times New Roman" pitchFamily="18" charset="0"/>
              </a:rPr>
              <a:t>OPs can be absorbed </a:t>
            </a:r>
          </a:p>
          <a:p>
            <a:r>
              <a:rPr lang="en-US" sz="2800">
                <a:solidFill>
                  <a:schemeClr val="tx2"/>
                </a:solidFill>
                <a:latin typeface="Times New Roman" pitchFamily="18" charset="0"/>
              </a:rPr>
              <a:t>cutaneously, or they can be</a:t>
            </a:r>
          </a:p>
          <a:p>
            <a:r>
              <a:rPr lang="en-US" sz="2800">
                <a:solidFill>
                  <a:schemeClr val="tx2"/>
                </a:solidFill>
                <a:latin typeface="Times New Roman" pitchFamily="18" charset="0"/>
              </a:rPr>
              <a:t>I ngested</a:t>
            </a:r>
          </a:p>
          <a:p>
            <a:r>
              <a:rPr lang="en-US" sz="2800">
                <a:solidFill>
                  <a:schemeClr val="tx2"/>
                </a:solidFill>
                <a:latin typeface="Times New Roman" pitchFamily="18" charset="0"/>
              </a:rPr>
              <a:t>Inhaled. </a:t>
            </a:r>
          </a:p>
          <a:p>
            <a:r>
              <a:rPr lang="en-US" sz="2800">
                <a:solidFill>
                  <a:schemeClr val="tx2"/>
                </a:solidFill>
                <a:latin typeface="Times New Roman" pitchFamily="18" charset="0"/>
              </a:rPr>
              <a:t>Most patients become symptomatic 12 hours after exposure,</a:t>
            </a:r>
          </a:p>
          <a:p>
            <a:r>
              <a:rPr lang="en-US" sz="2800">
                <a:solidFill>
                  <a:schemeClr val="tx2"/>
                </a:solidFill>
                <a:latin typeface="Times New Roman" pitchFamily="18" charset="0"/>
              </a:rPr>
              <a:t> </a:t>
            </a:r>
            <a:r>
              <a:rPr lang="en-US" sz="2800">
                <a:solidFill>
                  <a:srgbClr val="66FF99"/>
                </a:solidFill>
                <a:latin typeface="Times New Roman" pitchFamily="18" charset="0"/>
              </a:rPr>
              <a:t>Onset and duration of action depend on the nature and type of compound, </a:t>
            </a:r>
          </a:p>
          <a:p>
            <a:r>
              <a:rPr lang="en-US" sz="2800">
                <a:solidFill>
                  <a:srgbClr val="66FF99"/>
                </a:solidFill>
                <a:latin typeface="Times New Roman" pitchFamily="18" charset="0"/>
              </a:rPr>
              <a:t>the degree and route of exposure,</a:t>
            </a:r>
          </a:p>
          <a:p>
            <a:r>
              <a:rPr lang="en-US" sz="2800">
                <a:solidFill>
                  <a:srgbClr val="66FF99"/>
                </a:solidFill>
                <a:latin typeface="Times New Roman" pitchFamily="18" charset="0"/>
              </a:rPr>
              <a:t> the mode of action of the compound, lipid solubility, </a:t>
            </a:r>
          </a:p>
          <a:p>
            <a:r>
              <a:rPr lang="en-US" sz="2800">
                <a:solidFill>
                  <a:srgbClr val="66FF99"/>
                </a:solidFill>
                <a:latin typeface="Times New Roman" pitchFamily="18" charset="0"/>
              </a:rPr>
              <a:t>and rate of metabolic degradation</a:t>
            </a:r>
            <a:r>
              <a:rPr lang="en-US" sz="2800">
                <a:solidFill>
                  <a:schemeClr val="tx2"/>
                </a:solidFill>
                <a:latin typeface="Times New Roman" pitchFamily="18"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304800" y="0"/>
            <a:ext cx="8839200" cy="6858000"/>
          </a:xfrm>
        </p:spPr>
        <p:txBody>
          <a:bodyPr/>
          <a:lstStyle/>
          <a:p>
            <a:r>
              <a:rPr lang="en-US">
                <a:solidFill>
                  <a:srgbClr val="66FF99"/>
                </a:solidFill>
                <a:latin typeface="Times New Roman" pitchFamily="18" charset="0"/>
              </a:rPr>
              <a:t>The compounds involved most frequently are malathion, dichlorvos, trichlorfon, and fenitrothion/malathion. </a:t>
            </a:r>
          </a:p>
          <a:p>
            <a:r>
              <a:rPr lang="en-US">
                <a:solidFill>
                  <a:srgbClr val="66FF99"/>
                </a:solidFill>
                <a:latin typeface="Times New Roman" pitchFamily="18" charset="0"/>
              </a:rPr>
              <a:t>Mortality rates depend on the type of compound used, amount ingested, general health of the patient, delay in discovery and transport, insufficient respiratory management, delay in intubation, and failure in weaning off ventilatory support. </a:t>
            </a:r>
          </a:p>
          <a:p>
            <a:r>
              <a:rPr lang="en-US">
                <a:solidFill>
                  <a:srgbClr val="66FF99"/>
                </a:solidFill>
                <a:latin typeface="Times New Roman" pitchFamily="18" charset="0"/>
              </a:rPr>
              <a:t>Complications include respiratory distress, seizures, and aspiration pneumonia. Respiratory failure is the most common cause of death. </a:t>
            </a:r>
          </a:p>
          <a:p>
            <a:endParaRPr lang="en-US">
              <a:solidFill>
                <a:srgbClr val="66FF99"/>
              </a:solidFill>
              <a:latin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z="4000" u="sng">
                <a:latin typeface="Times New Roman" pitchFamily="18" charset="0"/>
              </a:rPr>
              <a:t>Signs and symptoms of OP poisoning</a:t>
            </a:r>
            <a:r>
              <a:rPr lang="en-US" sz="4000"/>
              <a:t> </a:t>
            </a:r>
          </a:p>
        </p:txBody>
      </p:sp>
      <p:sp>
        <p:nvSpPr>
          <p:cNvPr id="43011" name="Rectangle 3"/>
          <p:cNvSpPr>
            <a:spLocks noGrp="1" noChangeArrowheads="1"/>
          </p:cNvSpPr>
          <p:nvPr>
            <p:ph type="body" idx="1"/>
          </p:nvPr>
        </p:nvSpPr>
        <p:spPr/>
        <p:txBody>
          <a:bodyPr/>
          <a:lstStyle/>
          <a:p>
            <a:r>
              <a:rPr lang="en-US" sz="3600" b="1">
                <a:solidFill>
                  <a:srgbClr val="66FF99"/>
                </a:solidFill>
                <a:effectLst/>
                <a:latin typeface="Times New Roman" pitchFamily="18" charset="0"/>
              </a:rPr>
              <a:t>can be divided into 3 broad categories, including </a:t>
            </a:r>
          </a:p>
          <a:p>
            <a:r>
              <a:rPr lang="en-US" sz="3600" b="1">
                <a:solidFill>
                  <a:srgbClr val="66FF99"/>
                </a:solidFill>
                <a:effectLst/>
                <a:latin typeface="Times New Roman" pitchFamily="18" charset="0"/>
              </a:rPr>
              <a:t>(1) muscarinic effects, </a:t>
            </a:r>
          </a:p>
          <a:p>
            <a:r>
              <a:rPr lang="en-US" sz="3600" b="1">
                <a:solidFill>
                  <a:srgbClr val="66FF99"/>
                </a:solidFill>
                <a:effectLst/>
                <a:latin typeface="Times New Roman" pitchFamily="18" charset="0"/>
              </a:rPr>
              <a:t>(2) nicotinic effects, and </a:t>
            </a:r>
          </a:p>
          <a:p>
            <a:r>
              <a:rPr lang="en-US" sz="3600" b="1">
                <a:solidFill>
                  <a:srgbClr val="66FF99"/>
                </a:solidFill>
                <a:effectLst/>
                <a:latin typeface="Times New Roman" pitchFamily="18" charset="0"/>
              </a:rPr>
              <a:t>(3) CNS effects.</a:t>
            </a:r>
            <a:r>
              <a:rPr lang="en-US" sz="3600" b="1">
                <a:solidFill>
                  <a:srgbClr val="66FF99"/>
                </a:solidFill>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533400" y="0"/>
            <a:ext cx="7772400" cy="838200"/>
          </a:xfrm>
        </p:spPr>
        <p:txBody>
          <a:bodyPr/>
          <a:lstStyle/>
          <a:p>
            <a:r>
              <a:rPr lang="en-US" sz="3600" b="0" u="sng">
                <a:effectLst/>
                <a:latin typeface="Arial" pitchFamily="34" charset="0"/>
              </a:rPr>
              <a:t>Muscarinic effects by organ systems</a:t>
            </a:r>
            <a:r>
              <a:rPr lang="en-US" sz="4000"/>
              <a:t> </a:t>
            </a:r>
          </a:p>
        </p:txBody>
      </p:sp>
      <p:sp>
        <p:nvSpPr>
          <p:cNvPr id="44035" name="Rectangle 3"/>
          <p:cNvSpPr>
            <a:spLocks noGrp="1" noChangeArrowheads="1"/>
          </p:cNvSpPr>
          <p:nvPr>
            <p:ph type="body" idx="1"/>
          </p:nvPr>
        </p:nvSpPr>
        <p:spPr>
          <a:xfrm>
            <a:off x="0" y="914400"/>
            <a:ext cx="9144000" cy="5562600"/>
          </a:xfrm>
        </p:spPr>
        <p:txBody>
          <a:bodyPr/>
          <a:lstStyle/>
          <a:p>
            <a:pPr lvl="1"/>
            <a:r>
              <a:rPr lang="en-US" sz="3600">
                <a:solidFill>
                  <a:srgbClr val="66FF99"/>
                </a:solidFill>
                <a:latin typeface="Times New Roman" pitchFamily="18" charset="0"/>
              </a:rPr>
              <a:t>Cardiovascular - Bradycardia, hypotension</a:t>
            </a:r>
          </a:p>
          <a:p>
            <a:pPr lvl="1"/>
            <a:r>
              <a:rPr lang="en-US" sz="3600">
                <a:solidFill>
                  <a:srgbClr val="66FF99"/>
                </a:solidFill>
                <a:latin typeface="Times New Roman" pitchFamily="18" charset="0"/>
              </a:rPr>
              <a:t>Respiratory - Rhinorrhea, bronchospasm, bronchorrhea, cough</a:t>
            </a:r>
          </a:p>
          <a:p>
            <a:pPr lvl="1"/>
            <a:r>
              <a:rPr lang="en-US" sz="3600">
                <a:solidFill>
                  <a:srgbClr val="66FF99"/>
                </a:solidFill>
                <a:latin typeface="Times New Roman" pitchFamily="18" charset="0"/>
              </a:rPr>
              <a:t>Gastrointestinal - Increased salivation, nausea and vomiting, abdominal pain, diarrhea, and fecal incontinence</a:t>
            </a:r>
          </a:p>
          <a:p>
            <a:pPr lvl="1"/>
            <a:r>
              <a:rPr lang="en-US" sz="3600">
                <a:solidFill>
                  <a:srgbClr val="66FF99"/>
                </a:solidFill>
                <a:latin typeface="Times New Roman" pitchFamily="18" charset="0"/>
              </a:rPr>
              <a:t>Genitourinary - Urinary incontinence</a:t>
            </a:r>
          </a:p>
          <a:p>
            <a:pPr lvl="1"/>
            <a:r>
              <a:rPr lang="en-US" sz="3600">
                <a:solidFill>
                  <a:srgbClr val="66FF99"/>
                </a:solidFill>
                <a:latin typeface="Times New Roman" pitchFamily="18" charset="0"/>
              </a:rPr>
              <a:t>Ocular - Blurred vision, miosis</a:t>
            </a:r>
          </a:p>
          <a:p>
            <a:pPr lvl="1"/>
            <a:r>
              <a:rPr lang="en-US" sz="3600">
                <a:solidFill>
                  <a:srgbClr val="66FF99"/>
                </a:solidFill>
                <a:latin typeface="Times New Roman" pitchFamily="18" charset="0"/>
              </a:rPr>
              <a:t>Glands - Increased</a:t>
            </a:r>
            <a:r>
              <a:rPr lang="en-US" sz="3600" b="1">
                <a:solidFill>
                  <a:srgbClr val="66FF99"/>
                </a:solidFill>
                <a:latin typeface="Times New Roman" pitchFamily="18" charset="0"/>
              </a:rPr>
              <a:t> </a:t>
            </a:r>
            <a:r>
              <a:rPr lang="en-US" sz="3600" b="1">
                <a:solidFill>
                  <a:schemeClr val="tx2"/>
                </a:solidFill>
                <a:latin typeface="Times New Roman" pitchFamily="18" charset="0"/>
              </a:rPr>
              <a:t>lacrimation, increased sweating</a:t>
            </a:r>
          </a:p>
          <a:p>
            <a:endParaRPr lang="en-US" sz="3600" b="1">
              <a:solidFill>
                <a:schemeClr val="tx2"/>
              </a:solidFill>
              <a:latin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4"/>
          <p:cNvSpPr>
            <a:spLocks noGrp="1" noChangeArrowheads="1"/>
          </p:cNvSpPr>
          <p:nvPr>
            <p:ph type="title"/>
          </p:nvPr>
        </p:nvSpPr>
        <p:spPr/>
        <p:txBody>
          <a:bodyPr/>
          <a:lstStyle/>
          <a:p>
            <a:r>
              <a:rPr lang="en-US" sz="3200" u="sng">
                <a:latin typeface="Arial" pitchFamily="34" charset="0"/>
              </a:rPr>
              <a:t>Mnemonic devices used to remember the muscarinic effects of OPs are</a:t>
            </a:r>
          </a:p>
        </p:txBody>
      </p:sp>
      <p:sp>
        <p:nvSpPr>
          <p:cNvPr id="45059" name="Rectangle 3"/>
          <p:cNvSpPr>
            <a:spLocks noGrp="1" noChangeArrowheads="1"/>
          </p:cNvSpPr>
          <p:nvPr>
            <p:ph type="body" sz="half" idx="1"/>
          </p:nvPr>
        </p:nvSpPr>
        <p:spPr>
          <a:xfrm>
            <a:off x="0" y="1771650"/>
            <a:ext cx="4800600" cy="4114800"/>
          </a:xfrm>
        </p:spPr>
        <p:txBody>
          <a:bodyPr/>
          <a:lstStyle/>
          <a:p>
            <a:pPr lvl="1">
              <a:buFont typeface="Courier New" pitchFamily="49" charset="0"/>
              <a:buNone/>
            </a:pPr>
            <a:r>
              <a:rPr lang="en-US" sz="2000" b="1">
                <a:solidFill>
                  <a:srgbClr val="66FF99"/>
                </a:solidFill>
                <a:latin typeface="Arial" pitchFamily="34" charset="0"/>
              </a:rPr>
              <a:t>           SLUDGE</a:t>
            </a:r>
          </a:p>
          <a:p>
            <a:pPr lvl="1">
              <a:buFont typeface="Courier New" pitchFamily="49" charset="0"/>
              <a:buChar char="o"/>
            </a:pPr>
            <a:r>
              <a:rPr lang="en-US" sz="3200" b="1">
                <a:solidFill>
                  <a:srgbClr val="66FF99"/>
                </a:solidFill>
                <a:latin typeface="Arial" pitchFamily="34" charset="0"/>
              </a:rPr>
              <a:t>S</a:t>
            </a:r>
            <a:r>
              <a:rPr lang="en-US" sz="3200" b="1">
                <a:solidFill>
                  <a:schemeClr val="tx2"/>
                </a:solidFill>
                <a:latin typeface="Arial" pitchFamily="34" charset="0"/>
              </a:rPr>
              <a:t>alivation,</a:t>
            </a:r>
          </a:p>
          <a:p>
            <a:pPr lvl="1">
              <a:buFont typeface="Courier New" pitchFamily="49" charset="0"/>
              <a:buChar char="o"/>
            </a:pPr>
            <a:r>
              <a:rPr lang="en-US" sz="3200" b="1">
                <a:solidFill>
                  <a:srgbClr val="66FF99"/>
                </a:solidFill>
                <a:latin typeface="Arial" pitchFamily="34" charset="0"/>
              </a:rPr>
              <a:t>L</a:t>
            </a:r>
            <a:r>
              <a:rPr lang="en-US" sz="3200" b="1">
                <a:solidFill>
                  <a:schemeClr val="tx2"/>
                </a:solidFill>
                <a:latin typeface="Arial" pitchFamily="34" charset="0"/>
              </a:rPr>
              <a:t>achrymation, </a:t>
            </a:r>
          </a:p>
          <a:p>
            <a:pPr lvl="1">
              <a:buFont typeface="Courier New" pitchFamily="49" charset="0"/>
              <a:buChar char="o"/>
            </a:pPr>
            <a:r>
              <a:rPr lang="en-US" sz="3200" b="1">
                <a:solidFill>
                  <a:srgbClr val="66FF99"/>
                </a:solidFill>
                <a:latin typeface="Arial" pitchFamily="34" charset="0"/>
              </a:rPr>
              <a:t>U</a:t>
            </a:r>
            <a:r>
              <a:rPr lang="en-US" sz="3200" b="1">
                <a:solidFill>
                  <a:schemeClr val="tx2"/>
                </a:solidFill>
                <a:latin typeface="Arial" pitchFamily="34" charset="0"/>
              </a:rPr>
              <a:t>rination, </a:t>
            </a:r>
          </a:p>
          <a:p>
            <a:pPr lvl="1">
              <a:buFont typeface="Courier New" pitchFamily="49" charset="0"/>
              <a:buChar char="o"/>
            </a:pPr>
            <a:r>
              <a:rPr lang="en-US" sz="3200" b="1">
                <a:solidFill>
                  <a:srgbClr val="66FF99"/>
                </a:solidFill>
                <a:latin typeface="Arial" pitchFamily="34" charset="0"/>
              </a:rPr>
              <a:t>D</a:t>
            </a:r>
            <a:r>
              <a:rPr lang="en-US" sz="3200" b="1">
                <a:solidFill>
                  <a:schemeClr val="tx2"/>
                </a:solidFill>
                <a:latin typeface="Arial" pitchFamily="34" charset="0"/>
              </a:rPr>
              <a:t>iarrhea,</a:t>
            </a:r>
          </a:p>
          <a:p>
            <a:pPr lvl="1">
              <a:buFont typeface="Courier New" pitchFamily="49" charset="0"/>
              <a:buChar char="o"/>
            </a:pPr>
            <a:r>
              <a:rPr lang="en-US" sz="3200" b="1">
                <a:solidFill>
                  <a:srgbClr val="66FF99"/>
                </a:solidFill>
                <a:latin typeface="Arial" pitchFamily="34" charset="0"/>
              </a:rPr>
              <a:t>G</a:t>
            </a:r>
            <a:r>
              <a:rPr lang="en-US" sz="3200" b="1">
                <a:solidFill>
                  <a:schemeClr val="tx2"/>
                </a:solidFill>
                <a:latin typeface="Arial" pitchFamily="34" charset="0"/>
              </a:rPr>
              <a:t>I upset,</a:t>
            </a:r>
          </a:p>
          <a:p>
            <a:pPr lvl="1">
              <a:buFont typeface="Courier New" pitchFamily="49" charset="0"/>
              <a:buChar char="o"/>
            </a:pPr>
            <a:r>
              <a:rPr lang="en-US" sz="3200" b="1">
                <a:solidFill>
                  <a:srgbClr val="66FF99"/>
                </a:solidFill>
                <a:latin typeface="Arial" pitchFamily="34" charset="0"/>
              </a:rPr>
              <a:t>E</a:t>
            </a:r>
            <a:r>
              <a:rPr lang="en-US" sz="3200" b="1">
                <a:solidFill>
                  <a:schemeClr val="tx2"/>
                </a:solidFill>
                <a:latin typeface="Arial" pitchFamily="34" charset="0"/>
              </a:rPr>
              <a:t>mesis</a:t>
            </a:r>
          </a:p>
          <a:p>
            <a:endParaRPr lang="en-US" sz="3200" b="1">
              <a:solidFill>
                <a:schemeClr val="tx2"/>
              </a:solidFill>
              <a:latin typeface="Arial" pitchFamily="34" charset="0"/>
            </a:endParaRPr>
          </a:p>
        </p:txBody>
      </p:sp>
      <p:sp>
        <p:nvSpPr>
          <p:cNvPr id="45061" name="Rectangle 5"/>
          <p:cNvSpPr>
            <a:spLocks noGrp="1" noChangeArrowheads="1"/>
          </p:cNvSpPr>
          <p:nvPr>
            <p:ph type="body" sz="half" idx="2"/>
          </p:nvPr>
        </p:nvSpPr>
        <p:spPr>
          <a:xfrm>
            <a:off x="3886200" y="1600200"/>
            <a:ext cx="4724400" cy="4724400"/>
          </a:xfrm>
        </p:spPr>
        <p:txBody>
          <a:bodyPr/>
          <a:lstStyle/>
          <a:p>
            <a:pPr lvl="1">
              <a:buFont typeface="Courier New" pitchFamily="49" charset="0"/>
              <a:buNone/>
            </a:pPr>
            <a:r>
              <a:rPr lang="en-US" b="1">
                <a:solidFill>
                  <a:srgbClr val="66FF99"/>
                </a:solidFill>
                <a:latin typeface="Arial" pitchFamily="34" charset="0"/>
              </a:rPr>
              <a:t>DUMBELS</a:t>
            </a:r>
          </a:p>
          <a:p>
            <a:pPr lvl="1"/>
            <a:r>
              <a:rPr lang="en-US" b="1">
                <a:solidFill>
                  <a:schemeClr val="tx2"/>
                </a:solidFill>
                <a:latin typeface="Arial" pitchFamily="34" charset="0"/>
              </a:rPr>
              <a:t> </a:t>
            </a:r>
            <a:r>
              <a:rPr lang="en-US" b="1">
                <a:solidFill>
                  <a:srgbClr val="66FF99"/>
                </a:solidFill>
                <a:latin typeface="Arial" pitchFamily="34" charset="0"/>
              </a:rPr>
              <a:t>D</a:t>
            </a:r>
            <a:r>
              <a:rPr lang="en-US" b="1">
                <a:solidFill>
                  <a:schemeClr val="tx2"/>
                </a:solidFill>
                <a:latin typeface="Arial" pitchFamily="34" charset="0"/>
              </a:rPr>
              <a:t>iaphoresis and diarrhea </a:t>
            </a:r>
          </a:p>
          <a:p>
            <a:pPr lvl="1"/>
            <a:r>
              <a:rPr lang="en-US" b="1">
                <a:solidFill>
                  <a:srgbClr val="66FF99"/>
                </a:solidFill>
                <a:latin typeface="Arial" pitchFamily="34" charset="0"/>
              </a:rPr>
              <a:t>U</a:t>
            </a:r>
            <a:r>
              <a:rPr lang="en-US" b="1">
                <a:solidFill>
                  <a:schemeClr val="tx2"/>
                </a:solidFill>
                <a:latin typeface="Arial" pitchFamily="34" charset="0"/>
              </a:rPr>
              <a:t>rination;</a:t>
            </a:r>
          </a:p>
          <a:p>
            <a:pPr lvl="1"/>
            <a:r>
              <a:rPr lang="en-US" b="1">
                <a:solidFill>
                  <a:srgbClr val="66FF99"/>
                </a:solidFill>
                <a:latin typeface="Arial" pitchFamily="34" charset="0"/>
              </a:rPr>
              <a:t>M</a:t>
            </a:r>
            <a:r>
              <a:rPr lang="en-US" b="1">
                <a:solidFill>
                  <a:schemeClr val="tx2"/>
                </a:solidFill>
                <a:latin typeface="Arial" pitchFamily="34" charset="0"/>
              </a:rPr>
              <a:t>iosis;</a:t>
            </a:r>
          </a:p>
          <a:p>
            <a:pPr lvl="1">
              <a:buFont typeface="Courier New" pitchFamily="49" charset="0"/>
              <a:buChar char="o"/>
            </a:pPr>
            <a:r>
              <a:rPr lang="en-US" b="1">
                <a:solidFill>
                  <a:srgbClr val="66FF99"/>
                </a:solidFill>
                <a:latin typeface="Arial" pitchFamily="34" charset="0"/>
              </a:rPr>
              <a:t>B</a:t>
            </a:r>
            <a:r>
              <a:rPr lang="en-US" b="1">
                <a:solidFill>
                  <a:schemeClr val="tx2"/>
                </a:solidFill>
                <a:latin typeface="Arial" pitchFamily="34" charset="0"/>
              </a:rPr>
              <a:t>radycardia, </a:t>
            </a:r>
          </a:p>
          <a:p>
            <a:pPr lvl="1">
              <a:buFont typeface="Courier New" pitchFamily="49" charset="0"/>
              <a:buChar char="o"/>
            </a:pPr>
            <a:r>
              <a:rPr lang="en-US" b="1">
                <a:solidFill>
                  <a:srgbClr val="66FF99"/>
                </a:solidFill>
                <a:latin typeface="Arial" pitchFamily="34" charset="0"/>
              </a:rPr>
              <a:t>B</a:t>
            </a:r>
            <a:r>
              <a:rPr lang="en-US" b="1">
                <a:solidFill>
                  <a:schemeClr val="tx2"/>
                </a:solidFill>
                <a:latin typeface="Arial" pitchFamily="34" charset="0"/>
              </a:rPr>
              <a:t>ronchospasm, </a:t>
            </a:r>
          </a:p>
          <a:p>
            <a:pPr lvl="1">
              <a:buFont typeface="Courier New" pitchFamily="49" charset="0"/>
              <a:buChar char="o"/>
            </a:pPr>
            <a:r>
              <a:rPr lang="en-US" b="1">
                <a:solidFill>
                  <a:srgbClr val="66FF99"/>
                </a:solidFill>
                <a:latin typeface="Arial" pitchFamily="34" charset="0"/>
              </a:rPr>
              <a:t>B</a:t>
            </a:r>
            <a:r>
              <a:rPr lang="en-US" b="1">
                <a:solidFill>
                  <a:schemeClr val="tx2"/>
                </a:solidFill>
                <a:latin typeface="Arial" pitchFamily="34" charset="0"/>
              </a:rPr>
              <a:t>ronchorrhea;</a:t>
            </a:r>
          </a:p>
          <a:p>
            <a:pPr lvl="1"/>
            <a:r>
              <a:rPr lang="en-US" b="1">
                <a:solidFill>
                  <a:schemeClr val="tx2"/>
                </a:solidFill>
                <a:latin typeface="Arial" pitchFamily="34" charset="0"/>
              </a:rPr>
              <a:t> </a:t>
            </a:r>
            <a:r>
              <a:rPr lang="en-US" b="1">
                <a:solidFill>
                  <a:srgbClr val="66FF99"/>
                </a:solidFill>
                <a:latin typeface="Arial" pitchFamily="34" charset="0"/>
              </a:rPr>
              <a:t>E</a:t>
            </a:r>
            <a:r>
              <a:rPr lang="en-US" b="1">
                <a:solidFill>
                  <a:schemeClr val="tx2"/>
                </a:solidFill>
                <a:latin typeface="Arial" pitchFamily="34" charset="0"/>
              </a:rPr>
              <a:t>mesis;</a:t>
            </a:r>
          </a:p>
          <a:p>
            <a:pPr lvl="1"/>
            <a:r>
              <a:rPr lang="en-US" b="1">
                <a:solidFill>
                  <a:schemeClr val="tx2"/>
                </a:solidFill>
                <a:latin typeface="Arial" pitchFamily="34" charset="0"/>
              </a:rPr>
              <a:t> </a:t>
            </a:r>
            <a:r>
              <a:rPr lang="en-US" b="1">
                <a:solidFill>
                  <a:srgbClr val="66FF99"/>
                </a:solidFill>
                <a:latin typeface="Arial" pitchFamily="34" charset="0"/>
              </a:rPr>
              <a:t>L</a:t>
            </a:r>
            <a:r>
              <a:rPr lang="en-US" b="1">
                <a:solidFill>
                  <a:schemeClr val="tx2"/>
                </a:solidFill>
                <a:latin typeface="Arial" pitchFamily="34" charset="0"/>
              </a:rPr>
              <a:t>acrimation excess;</a:t>
            </a:r>
          </a:p>
          <a:p>
            <a:pPr lvl="1"/>
            <a:r>
              <a:rPr lang="en-US" b="1">
                <a:solidFill>
                  <a:schemeClr val="tx2"/>
                </a:solidFill>
                <a:latin typeface="Arial" pitchFamily="34" charset="0"/>
              </a:rPr>
              <a:t> </a:t>
            </a:r>
            <a:r>
              <a:rPr lang="en-US" b="1">
                <a:solidFill>
                  <a:srgbClr val="66FF99"/>
                </a:solidFill>
                <a:latin typeface="Arial" pitchFamily="34" charset="0"/>
              </a:rPr>
              <a:t>S</a:t>
            </a:r>
            <a:r>
              <a:rPr lang="en-US" b="1">
                <a:solidFill>
                  <a:schemeClr val="tx2"/>
                </a:solidFill>
                <a:latin typeface="Arial" pitchFamily="34" charset="0"/>
              </a:rPr>
              <a:t>alivation excess</a:t>
            </a:r>
          </a:p>
          <a:p>
            <a:endParaRPr lang="en-US">
              <a:solidFill>
                <a:schemeClr val="tx2"/>
              </a:solidFill>
              <a:latin typeface="Arial" pitchFamily="34" charset="0"/>
            </a:endParaRPr>
          </a:p>
        </p:txBody>
      </p:sp>
    </p:spTree>
  </p:cSld>
  <p:clrMapOvr>
    <a:masterClrMapping/>
  </p:clrMapOvr>
</p:sld>
</file>

<file path=ppt/theme/theme1.xml><?xml version="1.0" encoding="utf-8"?>
<a:theme xmlns:a="http://schemas.openxmlformats.org/drawingml/2006/main" name="MEDICAL">
  <a:themeElements>
    <a:clrScheme name="MEDICAL 1">
      <a:dk1>
        <a:srgbClr val="000000"/>
      </a:dk1>
      <a:lt1>
        <a:srgbClr val="FFFFFF"/>
      </a:lt1>
      <a:dk2>
        <a:srgbClr val="7F00FF"/>
      </a:dk2>
      <a:lt2>
        <a:srgbClr val="FAFD00"/>
      </a:lt2>
      <a:accent1>
        <a:srgbClr val="B50069"/>
      </a:accent1>
      <a:accent2>
        <a:srgbClr val="FF7F00"/>
      </a:accent2>
      <a:accent3>
        <a:srgbClr val="C0AAFF"/>
      </a:accent3>
      <a:accent4>
        <a:srgbClr val="DADADA"/>
      </a:accent4>
      <a:accent5>
        <a:srgbClr val="D7AAB9"/>
      </a:accent5>
      <a:accent6>
        <a:srgbClr val="E77200"/>
      </a:accent6>
      <a:hlink>
        <a:srgbClr val="FF00FF"/>
      </a:hlink>
      <a:folHlink>
        <a:srgbClr val="B760F9"/>
      </a:folHlink>
    </a:clrScheme>
    <a:fontScheme name="MEDICAL">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MEDICAL 1">
        <a:dk1>
          <a:srgbClr val="000000"/>
        </a:dk1>
        <a:lt1>
          <a:srgbClr val="FFFFFF"/>
        </a:lt1>
        <a:dk2>
          <a:srgbClr val="7F00FF"/>
        </a:dk2>
        <a:lt2>
          <a:srgbClr val="FAFD00"/>
        </a:lt2>
        <a:accent1>
          <a:srgbClr val="B50069"/>
        </a:accent1>
        <a:accent2>
          <a:srgbClr val="FF7F00"/>
        </a:accent2>
        <a:accent3>
          <a:srgbClr val="C0AAFF"/>
        </a:accent3>
        <a:accent4>
          <a:srgbClr val="DADADA"/>
        </a:accent4>
        <a:accent5>
          <a:srgbClr val="D7AAB9"/>
        </a:accent5>
        <a:accent6>
          <a:srgbClr val="E77200"/>
        </a:accent6>
        <a:hlink>
          <a:srgbClr val="FF00FF"/>
        </a:hlink>
        <a:folHlink>
          <a:srgbClr val="B760F9"/>
        </a:folHlink>
      </a:clrScheme>
      <a:clrMap bg1="dk2" tx1="lt1" bg2="dk1" tx2="lt2" accent1="accent1" accent2="accent2" accent3="accent3" accent4="accent4" accent5="accent5" accent6="accent6" hlink="hlink" folHlink="folHlink"/>
    </a:extraClrScheme>
    <a:extraClrScheme>
      <a:clrScheme name="MEDICAL 2">
        <a:dk1>
          <a:srgbClr val="000000"/>
        </a:dk1>
        <a:lt1>
          <a:srgbClr val="B760F9"/>
        </a:lt1>
        <a:dk2>
          <a:srgbClr val="7B00E4"/>
        </a:dk2>
        <a:lt2>
          <a:srgbClr val="280049"/>
        </a:lt2>
        <a:accent1>
          <a:srgbClr val="FFFFFF"/>
        </a:accent1>
        <a:accent2>
          <a:srgbClr val="FFFF00"/>
        </a:accent2>
        <a:accent3>
          <a:srgbClr val="D8B6FB"/>
        </a:accent3>
        <a:accent4>
          <a:srgbClr val="000000"/>
        </a:accent4>
        <a:accent5>
          <a:srgbClr val="FFFFFF"/>
        </a:accent5>
        <a:accent6>
          <a:srgbClr val="E7E700"/>
        </a:accent6>
        <a:hlink>
          <a:srgbClr val="FF00FF"/>
        </a:hlink>
        <a:folHlink>
          <a:srgbClr val="DFB6FF"/>
        </a:folHlink>
      </a:clrScheme>
      <a:clrMap bg1="lt1" tx1="dk1" bg2="lt2" tx2="dk2" accent1="accent1" accent2="accent2" accent3="accent3" accent4="accent4" accent5="accent5" accent6="accent6" hlink="hlink" folHlink="folHlink"/>
    </a:extraClrScheme>
    <a:extraClrScheme>
      <a:clrScheme name="MEDICAL 3">
        <a:dk1>
          <a:srgbClr val="000000"/>
        </a:dk1>
        <a:lt1>
          <a:srgbClr val="FFFFFF"/>
        </a:lt1>
        <a:dk2>
          <a:srgbClr val="000000"/>
        </a:dk2>
        <a:lt2>
          <a:srgbClr val="DADADA"/>
        </a:lt2>
        <a:accent1>
          <a:srgbClr val="F2F2F2"/>
        </a:accent1>
        <a:accent2>
          <a:srgbClr val="919191"/>
        </a:accent2>
        <a:accent3>
          <a:srgbClr val="FFFFFF"/>
        </a:accent3>
        <a:accent4>
          <a:srgbClr val="000000"/>
        </a:accent4>
        <a:accent5>
          <a:srgbClr val="F7F7F7"/>
        </a:accent5>
        <a:accent6>
          <a:srgbClr val="838383"/>
        </a:accent6>
        <a:hlink>
          <a:srgbClr val="DADADA"/>
        </a:hlink>
        <a:folHlink>
          <a:srgbClr val="676767"/>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MEDICAL</Template>
  <TotalTime>140</TotalTime>
  <Words>1065</Words>
  <Application>Microsoft Office PowerPoint</Application>
  <PresentationFormat>On-screen Show (4:3)</PresentationFormat>
  <Paragraphs>160</Paragraphs>
  <Slides>26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26</vt:i4>
      </vt:variant>
    </vt:vector>
  </HeadingPairs>
  <TitlesOfParts>
    <vt:vector size="35" baseType="lpstr">
      <vt:lpstr>Arial</vt:lpstr>
      <vt:lpstr>Arial Black</vt:lpstr>
      <vt:lpstr>Book Antiqua</vt:lpstr>
      <vt:lpstr>Calibri</vt:lpstr>
      <vt:lpstr>Courier New</vt:lpstr>
      <vt:lpstr>Symbol</vt:lpstr>
      <vt:lpstr>Times New Roman</vt:lpstr>
      <vt:lpstr>Wingdings</vt:lpstr>
      <vt:lpstr>MEDICAL</vt:lpstr>
      <vt:lpstr>ORGANOPHOSPHATES </vt:lpstr>
      <vt:lpstr>Organophosphates (OP) </vt:lpstr>
      <vt:lpstr>PowerPoint Presentation</vt:lpstr>
      <vt:lpstr>PowerPoint Presentation</vt:lpstr>
      <vt:lpstr>PowerPoint Presentation</vt:lpstr>
      <vt:lpstr>PowerPoint Presentation</vt:lpstr>
      <vt:lpstr>Signs and symptoms of OP poisoning </vt:lpstr>
      <vt:lpstr>Muscarinic effects by organ systems </vt:lpstr>
      <vt:lpstr>Mnemonic devices used to remember the muscarinic effects of OPs are</vt:lpstr>
      <vt:lpstr>Chromolachryorrhoea</vt:lpstr>
      <vt:lpstr>Nicotinic signs and symptoms </vt:lpstr>
      <vt:lpstr>CNS effects </vt:lpstr>
      <vt:lpstr>Vital signs </vt:lpstr>
      <vt:lpstr>Paralysis </vt:lpstr>
      <vt:lpstr>PowerPoint Presentation</vt:lpstr>
      <vt:lpstr>Type III </vt:lpstr>
      <vt:lpstr>Neuropsychiatric effects </vt:lpstr>
      <vt:lpstr>PowerPoint Presentation</vt:lpstr>
      <vt:lpstr>Ophthalmic effects </vt:lpstr>
      <vt:lpstr>PowerPoint Presentation</vt:lpstr>
      <vt:lpstr>PowerPoint Presentation</vt:lpstr>
      <vt:lpstr>TREATMENT </vt:lpstr>
      <vt:lpstr>PowerPoint Presentation</vt:lpstr>
      <vt:lpstr>ANTIDOTES</vt:lpstr>
      <vt:lpstr>PowerPoint Presentation</vt:lpstr>
      <vt:lpstr>AUTOPSY FEATURES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welcome</dc:creator>
  <cp:lastModifiedBy>salini C</cp:lastModifiedBy>
  <cp:revision>33</cp:revision>
  <dcterms:created xsi:type="dcterms:W3CDTF">2005-12-23T00:25:59Z</dcterms:created>
  <dcterms:modified xsi:type="dcterms:W3CDTF">2021-01-27T07:14:00Z</dcterms:modified>
</cp:coreProperties>
</file>