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71" r:id="rId11"/>
    <p:sldId id="266" r:id="rId12"/>
    <p:sldId id="267" r:id="rId13"/>
    <p:sldId id="268" r:id="rId14"/>
    <p:sldId id="269" r:id="rId15"/>
    <p:sldId id="270"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D9C154-680A-484E-9264-EEF7E24F2B9B}"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F1DDF-48B1-4073-AA46-76CB5C716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D9C154-680A-484E-9264-EEF7E24F2B9B}"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F1DDF-48B1-4073-AA46-76CB5C716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D9C154-680A-484E-9264-EEF7E24F2B9B}"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F1DDF-48B1-4073-AA46-76CB5C716A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D9C154-680A-484E-9264-EEF7E24F2B9B}"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F1DDF-48B1-4073-AA46-76CB5C716A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D9C154-680A-484E-9264-EEF7E24F2B9B}"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F1DDF-48B1-4073-AA46-76CB5C716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D9C154-680A-484E-9264-EEF7E24F2B9B}"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F1DDF-48B1-4073-AA46-76CB5C716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D9C154-680A-484E-9264-EEF7E24F2B9B}"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6F1DDF-48B1-4073-AA46-76CB5C716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D9C154-680A-484E-9264-EEF7E24F2B9B}"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6F1DDF-48B1-4073-AA46-76CB5C716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9C154-680A-484E-9264-EEF7E24F2B9B}"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6F1DDF-48B1-4073-AA46-76CB5C716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9C154-680A-484E-9264-EEF7E24F2B9B}"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F1DDF-48B1-4073-AA46-76CB5C716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9C154-680A-484E-9264-EEF7E24F2B9B}"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F1DDF-48B1-4073-AA46-76CB5C716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9C154-680A-484E-9264-EEF7E24F2B9B}" type="datetimeFigureOut">
              <a:rPr lang="en-US" smtClean="0"/>
              <a:pPr/>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F1DDF-48B1-4073-AA46-76CB5C716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a:buNone/>
            </a:pPr>
            <a:r>
              <a:rPr lang="en-IN" dirty="0" smtClean="0"/>
              <a:t>                             </a:t>
            </a:r>
          </a:p>
          <a:p>
            <a:pPr>
              <a:buNone/>
            </a:pPr>
            <a:r>
              <a:rPr lang="en-IN" dirty="0"/>
              <a:t> </a:t>
            </a:r>
            <a:r>
              <a:rPr lang="en-IN" dirty="0" smtClean="0"/>
              <a:t>                                  </a:t>
            </a:r>
            <a:r>
              <a:rPr lang="en-IN" b="1" dirty="0" smtClean="0"/>
              <a:t>OBESITY</a:t>
            </a:r>
          </a:p>
          <a:p>
            <a:pPr>
              <a:buNone/>
            </a:pPr>
            <a:endParaRPr lang="en-IN" b="1" dirty="0"/>
          </a:p>
          <a:p>
            <a:pPr>
              <a:buNone/>
            </a:pPr>
            <a:endParaRPr lang="en-IN" b="1" dirty="0" smtClean="0"/>
          </a:p>
          <a:p>
            <a:pPr>
              <a:buNone/>
            </a:pPr>
            <a:endParaRPr lang="en-IN" b="1" dirty="0"/>
          </a:p>
          <a:p>
            <a:pPr>
              <a:buNone/>
            </a:pPr>
            <a:endParaRPr lang="en-IN" b="1" dirty="0" smtClean="0"/>
          </a:p>
          <a:p>
            <a:pPr>
              <a:buNone/>
            </a:pPr>
            <a:r>
              <a:rPr lang="en-IN" sz="2800" dirty="0" smtClean="0"/>
              <a:t>                                                                           By</a:t>
            </a:r>
          </a:p>
          <a:p>
            <a:pPr>
              <a:buNone/>
            </a:pPr>
            <a:r>
              <a:rPr lang="en-IN" sz="2800" dirty="0" smtClean="0"/>
              <a:t>                                                                </a:t>
            </a:r>
            <a:r>
              <a:rPr lang="en-IN" sz="2800" dirty="0" err="1" smtClean="0"/>
              <a:t>Dr.Mahadevi</a:t>
            </a:r>
            <a:r>
              <a:rPr lang="en-IN" sz="2800" dirty="0" smtClean="0"/>
              <a:t> A.L</a:t>
            </a:r>
          </a:p>
          <a:p>
            <a:pPr>
              <a:buNone/>
            </a:pPr>
            <a:r>
              <a:rPr lang="en-IN" sz="2800" dirty="0" smtClean="0"/>
              <a:t>                                                              Dept of physiology</a:t>
            </a:r>
          </a:p>
          <a:p>
            <a:pPr>
              <a:buNone/>
            </a:pPr>
            <a:r>
              <a:rPr lang="en-IN" sz="2800" dirty="0" smtClean="0"/>
              <a:t>                                                                      SKHMC</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r>
              <a:rPr lang="en-US" dirty="0" smtClean="0"/>
              <a:t>not sleeping enough, which can lead to hormonal changes that make you feel hungrier and crave certain high-calorie foods</a:t>
            </a:r>
          </a:p>
          <a:p>
            <a:r>
              <a:rPr lang="en-US" dirty="0" smtClean="0"/>
              <a:t>pregnancy, as weight gained during pregnancy may be difficult to lose and might eventually lead to obesity</a:t>
            </a:r>
          </a:p>
          <a:p>
            <a:r>
              <a:rPr lang="en-US" dirty="0" smtClean="0"/>
              <a:t>Certain health conditions can also lead to weight gain, which may lead to obesity. These include:</a:t>
            </a:r>
          </a:p>
          <a:p>
            <a:r>
              <a:rPr lang="en-US" dirty="0" smtClean="0"/>
              <a:t>polycystic ovary syndrome (PCOS), a condition that causes an imbalance of female reproductive hormones</a:t>
            </a:r>
          </a:p>
          <a:p>
            <a:r>
              <a:rPr lang="en-US" dirty="0" err="1" smtClean="0"/>
              <a:t>Prader-Willi</a:t>
            </a:r>
            <a:r>
              <a:rPr lang="en-US" dirty="0" smtClean="0"/>
              <a:t> syndrome, a rare condition present at birth that causes excessive hunger</a:t>
            </a:r>
          </a:p>
          <a:p>
            <a:r>
              <a:rPr lang="en-US" dirty="0" smtClean="0"/>
              <a:t>Cushing syndrome, a condition caused by having high </a:t>
            </a:r>
            <a:r>
              <a:rPr lang="en-US" dirty="0" err="1" smtClean="0"/>
              <a:t>cortisol</a:t>
            </a:r>
            <a:r>
              <a:rPr lang="en-US" dirty="0" smtClean="0"/>
              <a:t> levels (the stress hormone) in your </a:t>
            </a:r>
            <a:r>
              <a:rPr lang="en-US" dirty="0" smtClean="0"/>
              <a:t>system hypothyroidism</a:t>
            </a:r>
            <a:r>
              <a:rPr lang="en-US" dirty="0" smtClean="0"/>
              <a:t> (underactive thyroid), a condition in which the thyroid gland doesn’t produce enough of certain important hormones</a:t>
            </a:r>
          </a:p>
          <a:p>
            <a:r>
              <a:rPr lang="en-US" dirty="0" smtClean="0"/>
              <a:t>osteoarthritis (OA) and other conditions that cause pain that may lead to reduced activity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a:bodyPr>
          <a:lstStyle/>
          <a:p>
            <a:r>
              <a:rPr lang="en-US" dirty="0" smtClean="0"/>
              <a:t>The risk for these </a:t>
            </a:r>
            <a:r>
              <a:rPr lang="en-US" dirty="0" smtClean="0"/>
              <a:t>non communicable </a:t>
            </a:r>
            <a:r>
              <a:rPr lang="en-US" dirty="0" smtClean="0"/>
              <a:t>diseases increases, with increases in BMI.</a:t>
            </a:r>
          </a:p>
          <a:p>
            <a:r>
              <a:rPr lang="en-US" dirty="0" smtClean="0"/>
              <a:t>Childhood obesity is associated with a higher chance of obesity, premature death and disability in adulthood. </a:t>
            </a:r>
          </a:p>
          <a:p>
            <a:r>
              <a:rPr lang="en-US" dirty="0" smtClean="0"/>
              <a:t>But in addition to increased future risks, obese children experience breathing difficulties, increased risk of fractures, hypertension, early markers of cardiovascular disease, insulin resistance and psychological effects.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r>
              <a:rPr lang="en-US" dirty="0" smtClean="0"/>
              <a:t>The following </a:t>
            </a:r>
            <a:r>
              <a:rPr lang="en-US" dirty="0" smtClean="0"/>
              <a:t>classes Trusted Source are </a:t>
            </a:r>
            <a:r>
              <a:rPr lang="en-US" dirty="0" smtClean="0"/>
              <a:t>used for adults who are at least 20 years old:</a:t>
            </a:r>
          </a:p>
          <a:p>
            <a:r>
              <a:rPr lang="en-US" dirty="0" smtClean="0"/>
              <a:t>BMIClass18.5 or underunderweight18.5 to &lt;25.0“normal” weight25.0 to &lt;30.0overweight30.0 to &lt;35.0class 1 obesity35.0 to &lt;40.0class 2 obesity40.0 or </a:t>
            </a:r>
            <a:r>
              <a:rPr lang="en-US" dirty="0" smtClean="0"/>
              <a:t>over class </a:t>
            </a:r>
            <a:r>
              <a:rPr lang="en-US" dirty="0" smtClean="0"/>
              <a:t>3 obesity (also known as morbid, extreme, or severe obesity)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WHO classification of obesity | Download Table"/>
          <p:cNvPicPr>
            <a:picLocks noChangeAspect="1" noChangeArrowheads="1"/>
          </p:cNvPicPr>
          <p:nvPr/>
        </p:nvPicPr>
        <p:blipFill>
          <a:blip r:embed="rId2"/>
          <a:srcRect/>
          <a:stretch>
            <a:fillRect/>
          </a:stretch>
        </p:blipFill>
        <p:spPr bwMode="auto">
          <a:xfrm>
            <a:off x="155575" y="357166"/>
            <a:ext cx="8416953" cy="585791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 that clinicians should promote and participate in&#10;efforts to educate the community about the&#10;importence of the disese ,h..."/>
          <p:cNvPicPr>
            <a:picLocks noChangeAspect="1" noChangeArrowheads="1"/>
          </p:cNvPicPr>
          <p:nvPr/>
        </p:nvPicPr>
        <p:blipFill>
          <a:blip r:embed="rId2"/>
          <a:srcRect t="25641" r="4595" b="5311"/>
          <a:stretch>
            <a:fillRect/>
          </a:stretch>
        </p:blipFill>
        <p:spPr bwMode="auto">
          <a:xfrm>
            <a:off x="155574" y="214290"/>
            <a:ext cx="8559830" cy="585791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pPr>
              <a:buNone/>
            </a:pPr>
            <a:r>
              <a:rPr lang="en-IN" b="1" dirty="0" smtClean="0"/>
              <a:t>Diagnosis of obesity</a:t>
            </a:r>
            <a:endParaRPr lang="en-US" b="1" dirty="0" smtClean="0"/>
          </a:p>
          <a:p>
            <a:r>
              <a:rPr lang="en-US" dirty="0" smtClean="0"/>
              <a:t>BMI is a rough calculation of a person’s weight in relation to their height.</a:t>
            </a:r>
          </a:p>
          <a:p>
            <a:r>
              <a:rPr lang="en-US" dirty="0" smtClean="0"/>
              <a:t>Other more accurate measures of body fat and body fat distribution include:</a:t>
            </a:r>
          </a:p>
          <a:p>
            <a:r>
              <a:rPr lang="en-US" dirty="0" err="1" smtClean="0"/>
              <a:t>skinfold</a:t>
            </a:r>
            <a:r>
              <a:rPr lang="en-US" dirty="0" smtClean="0"/>
              <a:t> thickness tests</a:t>
            </a:r>
          </a:p>
          <a:p>
            <a:r>
              <a:rPr lang="en-US" dirty="0" smtClean="0"/>
              <a:t>waist-to-hip comparisons</a:t>
            </a:r>
          </a:p>
          <a:p>
            <a:r>
              <a:rPr lang="en-US" dirty="0" smtClean="0"/>
              <a:t>screening tests, such as ultrasounds, CT scans, and MRI scans</a:t>
            </a:r>
          </a:p>
          <a:p>
            <a:r>
              <a:rPr lang="en-US" dirty="0" smtClean="0"/>
              <a:t> certain tests to help diagnose obesity-related health risks. These may include: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blood tests to examine cholesterol and glucose levels</a:t>
            </a:r>
          </a:p>
          <a:p>
            <a:r>
              <a:rPr lang="en-US" dirty="0" smtClean="0"/>
              <a:t>liver function tests</a:t>
            </a:r>
          </a:p>
          <a:p>
            <a:r>
              <a:rPr lang="en-US" dirty="0" smtClean="0"/>
              <a:t>a diabetes screening</a:t>
            </a:r>
          </a:p>
          <a:p>
            <a:r>
              <a:rPr lang="en-US" dirty="0" smtClean="0"/>
              <a:t>thyroid tests</a:t>
            </a:r>
          </a:p>
          <a:p>
            <a:r>
              <a:rPr lang="en-US" dirty="0" smtClean="0"/>
              <a:t>heart tests, such as an electrocardiogram (ECG or EKG)</a:t>
            </a:r>
          </a:p>
          <a:p>
            <a:r>
              <a:rPr lang="en-US" dirty="0" smtClean="0"/>
              <a:t>A measurement of the fat around your waist is also a good predictor of your risk for obesity-related diseases.</a:t>
            </a:r>
          </a:p>
          <a:p>
            <a:pPr>
              <a:buNone/>
            </a:pPr>
            <a:r>
              <a:rPr lang="en-US" dirty="0" smtClean="0"/>
              <a:t/>
            </a:r>
            <a:br>
              <a:rPr lang="en-US" dirty="0" smtClean="0"/>
            </a:b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Obesity"/>
          <p:cNvPicPr>
            <a:picLocks noGrp="1" noChangeAspect="1" noChangeArrowheads="1"/>
          </p:cNvPicPr>
          <p:nvPr>
            <p:ph idx="1"/>
          </p:nvPr>
        </p:nvPicPr>
        <p:blipFill>
          <a:blip r:embed="rId2"/>
          <a:srcRect t="16731" r="16819"/>
          <a:stretch>
            <a:fillRect/>
          </a:stretch>
        </p:blipFill>
        <p:spPr bwMode="auto">
          <a:xfrm>
            <a:off x="357159" y="714356"/>
            <a:ext cx="8286808" cy="5411807"/>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Obesity"/>
          <p:cNvPicPr>
            <a:picLocks noGrp="1" noChangeAspect="1" noChangeArrowheads="1"/>
          </p:cNvPicPr>
          <p:nvPr>
            <p:ph idx="1"/>
          </p:nvPr>
        </p:nvPicPr>
        <p:blipFill>
          <a:blip r:embed="rId2"/>
          <a:srcRect t="15152" r="9709"/>
          <a:stretch>
            <a:fillRect/>
          </a:stretch>
        </p:blipFill>
        <p:spPr bwMode="auto">
          <a:xfrm>
            <a:off x="428596" y="571480"/>
            <a:ext cx="8358245" cy="555468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a:bodyPr>
          <a:lstStyle/>
          <a:p>
            <a:r>
              <a:rPr lang="en-US" dirty="0" smtClean="0"/>
              <a:t>Overweight and obesity are defined as abnormal or excessive fat accumulation that may impair health.</a:t>
            </a:r>
          </a:p>
          <a:p>
            <a:r>
              <a:rPr lang="en-US" dirty="0" smtClean="0"/>
              <a:t>Body mass index (BMI) is a simple index of weight-for-height that is commonly used to classify overweight and obesity in adults. </a:t>
            </a:r>
          </a:p>
          <a:p>
            <a:r>
              <a:rPr lang="en-US" dirty="0" smtClean="0"/>
              <a:t>It is defined as a person's weight in kilograms divided by the square of his height in meters (kg/m</a:t>
            </a:r>
            <a:r>
              <a:rPr lang="en-US" baseline="30000" dirty="0" smtClean="0"/>
              <a:t>2</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lstStyle/>
          <a:p>
            <a:r>
              <a:rPr lang="en-US" dirty="0" smtClean="0"/>
              <a:t>Overweight and obesity are major risk factors for a number of chronic diseases, including diabetes, cardiovascular diseases and cancer. </a:t>
            </a:r>
          </a:p>
          <a:p>
            <a:r>
              <a:rPr lang="en-US" dirty="0" smtClean="0"/>
              <a:t>Once considered a problem only in high income countries, overweight and obesity are now dramatically on the rise in low- and middle-income countries, particularly in urban settings.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body mass index (BMI)&#10;• BMI was adopted as the international standard&#10;clinical measure of adiposity&#10;• for children two..."/>
          <p:cNvPicPr>
            <a:picLocks noChangeAspect="1" noChangeArrowheads="1"/>
          </p:cNvPicPr>
          <p:nvPr/>
        </p:nvPicPr>
        <p:blipFill>
          <a:blip r:embed="rId2"/>
          <a:srcRect t="29114" r="3780"/>
          <a:stretch>
            <a:fillRect/>
          </a:stretch>
        </p:blipFill>
        <p:spPr bwMode="auto">
          <a:xfrm>
            <a:off x="155574" y="285728"/>
            <a:ext cx="8416954" cy="628654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401080" cy="6286544"/>
          </a:xfrm>
        </p:spPr>
        <p:txBody>
          <a:bodyPr>
            <a:normAutofit fontScale="92500" lnSpcReduction="20000"/>
          </a:bodyPr>
          <a:lstStyle/>
          <a:p>
            <a:pPr>
              <a:buNone/>
            </a:pPr>
            <a:r>
              <a:rPr lang="en-US" b="1" dirty="0" smtClean="0"/>
              <a:t>Adults</a:t>
            </a:r>
          </a:p>
          <a:p>
            <a:r>
              <a:rPr lang="en-US" dirty="0" smtClean="0"/>
              <a:t>For adults, WHO defines overweight and obesity as follows:</a:t>
            </a:r>
          </a:p>
          <a:p>
            <a:r>
              <a:rPr lang="en-US" dirty="0" smtClean="0"/>
              <a:t>overweight is a BMI greater than or equal to 25; and</a:t>
            </a:r>
          </a:p>
          <a:p>
            <a:r>
              <a:rPr lang="en-US" dirty="0" smtClean="0"/>
              <a:t>obesity is a BMI greater than or equal to 30.</a:t>
            </a:r>
          </a:p>
          <a:p>
            <a:r>
              <a:rPr lang="en-US" dirty="0" smtClean="0"/>
              <a:t>BMI provides the most useful population-level measure of overweight and obesity as it is the same for both sexes and for all ages of adults. However, it should be considered a rough guide because it may not correspond to the same degree of fatness in different individuals.</a:t>
            </a:r>
          </a:p>
          <a:p>
            <a:r>
              <a:rPr lang="en-US" dirty="0" smtClean="0"/>
              <a:t>For children, age needs to be considered when defining overweight and obesity.</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lstStyle/>
          <a:p>
            <a:r>
              <a:rPr lang="en-US" b="1" dirty="0" smtClean="0"/>
              <a:t>Children under 5 years of age</a:t>
            </a:r>
          </a:p>
          <a:p>
            <a:r>
              <a:rPr lang="en-US" dirty="0" smtClean="0"/>
              <a:t>For children under 5 years of age:</a:t>
            </a:r>
          </a:p>
          <a:p>
            <a:r>
              <a:rPr lang="en-US" dirty="0" smtClean="0"/>
              <a:t>overweight is weight-for-height greater than 2 standard deviations above WHO Child Growth Standards median; and</a:t>
            </a:r>
          </a:p>
          <a:p>
            <a:r>
              <a:rPr lang="en-US" dirty="0" smtClean="0"/>
              <a:t>obesity is weight-for-height greater than 3 standard deviations above the WHO Child Growth Standards median.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a:buNone/>
            </a:pPr>
            <a:r>
              <a:rPr lang="en-US" b="1" dirty="0" smtClean="0"/>
              <a:t>Children aged between 5–19 years</a:t>
            </a:r>
          </a:p>
          <a:p>
            <a:r>
              <a:rPr lang="en-US" dirty="0" smtClean="0"/>
              <a:t>Overweight and obesity are defined as follows for children aged between 5–19 years:</a:t>
            </a:r>
          </a:p>
          <a:p>
            <a:r>
              <a:rPr lang="en-US" dirty="0" smtClean="0"/>
              <a:t>overweight is BMI-for-age greater than 1 standard deviation above the WHO Growth Reference median; and</a:t>
            </a:r>
          </a:p>
          <a:p>
            <a:r>
              <a:rPr lang="en-US" dirty="0" smtClean="0"/>
              <a:t>obesity is greater than 2 standard deviations above the WHO Growth Reference median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20000"/>
          </a:bodyPr>
          <a:lstStyle/>
          <a:p>
            <a:pPr>
              <a:buNone/>
            </a:pPr>
            <a:r>
              <a:rPr lang="en-US" b="1" dirty="0" smtClean="0"/>
              <a:t> </a:t>
            </a:r>
            <a:r>
              <a:rPr lang="en-US" b="1" dirty="0"/>
              <a:t>C</a:t>
            </a:r>
            <a:r>
              <a:rPr lang="en-US" b="1" dirty="0" smtClean="0"/>
              <a:t>auses obesity and overweight:</a:t>
            </a:r>
          </a:p>
          <a:p>
            <a:r>
              <a:rPr lang="en-US" dirty="0" smtClean="0"/>
              <a:t>energy imbalance between calories consumed and calories expended. </a:t>
            </a:r>
          </a:p>
          <a:p>
            <a:pPr>
              <a:buNone/>
            </a:pPr>
            <a:r>
              <a:rPr lang="en-US" dirty="0" smtClean="0"/>
              <a:t>Globally, there has been:</a:t>
            </a:r>
          </a:p>
          <a:p>
            <a:r>
              <a:rPr lang="en-US" dirty="0" smtClean="0"/>
              <a:t>an increased intake of energy-dense foods that are high in fat and sugars; and</a:t>
            </a:r>
          </a:p>
          <a:p>
            <a:r>
              <a:rPr lang="en-US" dirty="0" smtClean="0"/>
              <a:t>an increase in physical inactivity due to the increasingly sedentary nature of many forms of work, changing modes of transportation, and increasing urbanization.</a:t>
            </a:r>
          </a:p>
          <a:p>
            <a:r>
              <a:rPr lang="en-US" dirty="0" smtClean="0"/>
              <a:t>Changes in dietary and physical activity patterns are often the result of environmental and societal changes associated with development and lack of supportive policies in sectors such as health, agriculture, transport, urban planning, environment, food processing, distribution, marketing, and education.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72230"/>
          </a:xfrm>
        </p:spPr>
        <p:txBody>
          <a:bodyPr>
            <a:normAutofit lnSpcReduction="10000"/>
          </a:bodyPr>
          <a:lstStyle/>
          <a:p>
            <a:r>
              <a:rPr lang="en-US" dirty="0" smtClean="0"/>
              <a:t>Raised BMI is a major risk factor for </a:t>
            </a:r>
            <a:r>
              <a:rPr lang="en-US" dirty="0" err="1" smtClean="0"/>
              <a:t>noncommunicable</a:t>
            </a:r>
            <a:r>
              <a:rPr lang="en-US" dirty="0" smtClean="0"/>
              <a:t> diseases such as:</a:t>
            </a:r>
          </a:p>
          <a:p>
            <a:r>
              <a:rPr lang="en-US" dirty="0" smtClean="0"/>
              <a:t>cardiovascular diseases (mainly heart disease and stroke), which were the leading cause of death in 2012;</a:t>
            </a:r>
          </a:p>
          <a:p>
            <a:r>
              <a:rPr lang="en-US" dirty="0" smtClean="0"/>
              <a:t>diabetes;</a:t>
            </a:r>
          </a:p>
          <a:p>
            <a:r>
              <a:rPr lang="en-US" dirty="0" smtClean="0"/>
              <a:t>musculoskeletal disorders (especially osteoarthritis – a highly disabling degenerative disease of the joints);</a:t>
            </a:r>
          </a:p>
          <a:p>
            <a:r>
              <a:rPr lang="en-US" dirty="0" smtClean="0"/>
              <a:t>some cancers (including endometrial, breast, ovarian, prostate, liver, gallbladder, kidney, and colon).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661</Words>
  <Application>Microsoft Office PowerPoint</Application>
  <PresentationFormat>On-screen Show (4:3)</PresentationFormat>
  <Paragraphs>66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ELCOT</cp:lastModifiedBy>
  <cp:revision>25</cp:revision>
  <dcterms:created xsi:type="dcterms:W3CDTF">2020-10-30T09:44:15Z</dcterms:created>
  <dcterms:modified xsi:type="dcterms:W3CDTF">2020-11-02T06:55:57Z</dcterms:modified>
</cp:coreProperties>
</file>