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301" r:id="rId9"/>
    <p:sldId id="266" r:id="rId10"/>
    <p:sldId id="267" r:id="rId11"/>
    <p:sldId id="268" r:id="rId12"/>
    <p:sldId id="269" r:id="rId13"/>
    <p:sldId id="270" r:id="rId14"/>
    <p:sldId id="305" r:id="rId15"/>
    <p:sldId id="306" r:id="rId16"/>
    <p:sldId id="307" r:id="rId17"/>
    <p:sldId id="272" r:id="rId18"/>
    <p:sldId id="308" r:id="rId19"/>
    <p:sldId id="274" r:id="rId20"/>
    <p:sldId id="275" r:id="rId21"/>
    <p:sldId id="309" r:id="rId22"/>
    <p:sldId id="277" r:id="rId23"/>
    <p:sldId id="278" r:id="rId24"/>
    <p:sldId id="310" r:id="rId25"/>
    <p:sldId id="280" r:id="rId26"/>
    <p:sldId id="281" r:id="rId27"/>
    <p:sldId id="282" r:id="rId28"/>
    <p:sldId id="311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2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  <a:extLst/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9309-E46D-4A9E-A5A7-B233D523F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8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12952-4C33-4DBC-9DAB-22E934FF0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56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3420B-9311-4A7F-A540-8F78DC835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3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1792-1BD8-4C34-A691-E51B74B81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49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836C7-E75C-4E41-BB71-5D6EFBDBA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1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79DC1-3AA0-4508-88A1-3353F3122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63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FF417-9C04-4254-9F2C-A48AF0D70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0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6603-9745-40D9-9BDD-3CF15C374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8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8DDE0-6072-4541-8B27-8F559702F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1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7BD57-9B1D-475F-9A35-03E928D07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1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9E176-3D6B-4813-8F22-D22F29504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6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/>
            </a:lvl1pPr>
          </a:lstStyle>
          <a:p>
            <a:fld id="{EBE281CA-8CE5-46BD-827C-0044FE48FF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002060"/>
                </a:solidFill>
              </a:rPr>
              <a:t>Pasteurellae</a:t>
            </a:r>
            <a:endParaRPr lang="en-US" altLang="en-US" sz="60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5410200"/>
            <a:ext cx="2819400" cy="762000"/>
          </a:xfrm>
        </p:spPr>
        <p:txBody>
          <a:bodyPr/>
          <a:lstStyle/>
          <a:p>
            <a:pPr eaLnBrk="1" hangingPunct="1"/>
            <a:r>
              <a:rPr lang="en-US" altLang="en-US" sz="1600" b="1" smtClean="0"/>
              <a:t>Dr.R.S.Gopika</a:t>
            </a:r>
          </a:p>
          <a:p>
            <a:pPr eaLnBrk="1" hangingPunct="1"/>
            <a:r>
              <a:rPr lang="en-US" altLang="en-US" sz="1600" b="1" smtClean="0"/>
              <a:t>Prof &amp;  HoD </a:t>
            </a:r>
          </a:p>
          <a:p>
            <a:pPr eaLnBrk="1" hangingPunct="1"/>
            <a:r>
              <a:rPr lang="en-US" altLang="en-US" sz="1600" b="1" smtClean="0"/>
              <a:t>Dept of Pathology</a:t>
            </a:r>
          </a:p>
          <a:p>
            <a:pPr eaLnBrk="1" hangingPunct="1"/>
            <a:r>
              <a:rPr lang="en-US" altLang="en-US" sz="1600" b="1" smtClean="0"/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Mac Conkey agar</a:t>
            </a:r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3794125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– Colourless - NLF colonies</a:t>
            </a:r>
          </a:p>
          <a:p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 The colony disappear after 2-3 days – autolysis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2060"/>
                </a:solidFill>
                <a:cs typeface="Times New Roman" panose="02020603050405020304" pitchFamily="18" charset="0"/>
              </a:rPr>
              <a:t>Ghee broth-</a:t>
            </a:r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nutrient broth with oil or ghee floated on top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growth occurs in the top and hangs into the broth –</a:t>
            </a:r>
            <a:r>
              <a:rPr lang="en-US" alt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stalactite growth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2060"/>
                </a:solidFill>
                <a:cs typeface="Times New Roman" panose="02020603050405020304" pitchFamily="18" charset="0"/>
              </a:rPr>
              <a:t>Tellurite medium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Y. pseudotuberculosis grow as small gray to black colonies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1143000"/>
          </a:xfrm>
        </p:spPr>
        <p:txBody>
          <a:bodyPr/>
          <a:lstStyle/>
          <a:p>
            <a:r>
              <a:rPr lang="en-US" altLang="en-US" b="1" smtClean="0">
                <a:solidFill>
                  <a:srgbClr val="002060"/>
                </a:solidFill>
                <a:cs typeface="Times New Roman" panose="02020603050405020304" pitchFamily="18" charset="0"/>
              </a:rPr>
              <a:t>Antigens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Fraction  1  envelope protein -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resist </a:t>
            </a:r>
            <a:r>
              <a:rPr lang="en-US" sz="2800" dirty="0" err="1" smtClean="0">
                <a:solidFill>
                  <a:srgbClr val="002060"/>
                </a:solidFill>
                <a:cs typeface="Times New Roman" pitchFamily="18" charset="0"/>
              </a:rPr>
              <a:t>phagocytosis</a:t>
            </a:r>
            <a:endParaRPr lang="en-US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V&amp; W proteins – 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inhibit </a:t>
            </a:r>
            <a:r>
              <a:rPr lang="en-US" sz="2800" dirty="0" err="1" smtClean="0">
                <a:solidFill>
                  <a:srgbClr val="002060"/>
                </a:solidFill>
                <a:cs typeface="Times New Roman" pitchFamily="18" charset="0"/>
              </a:rPr>
              <a:t>phagocytosis</a:t>
            </a:r>
            <a:endParaRPr lang="en-US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Virulence associated factors – 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                   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pestin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I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                   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coagulase</a:t>
            </a:r>
            <a:endParaRPr lang="en-US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                   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fibrinolysin</a:t>
            </a:r>
            <a:endParaRPr lang="en-US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Intracellular toxin –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yersinia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murine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toxin( promote mid 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gut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suvival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) </a:t>
            </a:r>
          </a:p>
          <a:p>
            <a:pPr>
              <a:buFontTx/>
              <a:buNone/>
              <a:defRPr/>
            </a:pP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Lipopolysaccharide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cs typeface="Times New Roman" pitchFamily="18" charset="0"/>
              </a:rPr>
              <a:t>endotoxin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 activity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Epidemiological Factors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•  </a:t>
            </a:r>
            <a:r>
              <a:rPr lang="en-US" altLang="en-US" sz="3200" b="1" smtClean="0">
                <a:solidFill>
                  <a:srgbClr val="002060"/>
                </a:solidFill>
              </a:rPr>
              <a:t>Reservoir: 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    Wild rodents like field mice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•  </a:t>
            </a:r>
            <a:r>
              <a:rPr lang="en-US" altLang="en-US" sz="3200" b="1" smtClean="0">
                <a:solidFill>
                  <a:srgbClr val="002060"/>
                </a:solidFill>
              </a:rPr>
              <a:t>Source of infection </a:t>
            </a:r>
            <a:endParaRPr lang="en-US" altLang="en-US" sz="32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   infected wild rodents, rat fleas and cases of pneumonic plague.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• </a:t>
            </a:r>
            <a:r>
              <a:rPr lang="en-US" altLang="en-US" sz="3200" b="1" smtClean="0">
                <a:solidFill>
                  <a:srgbClr val="002060"/>
                </a:solidFill>
              </a:rPr>
              <a:t> Vector</a:t>
            </a:r>
            <a:r>
              <a:rPr lang="en-US" altLang="en-US" sz="320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</a:rPr>
              <a:t>        Rat fleais -  Xenopsylla cheopis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Plague cycles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8229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 Plague exists in two natural cycles-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</a:t>
            </a:r>
            <a:r>
              <a:rPr lang="en-US" altLang="en-US" b="1" smtClean="0">
                <a:solidFill>
                  <a:srgbClr val="002060"/>
                </a:solidFill>
              </a:rPr>
              <a:t>Domestic cycle: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      Occurs between humans, rat fleas and rodents.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</a:t>
            </a:r>
            <a:r>
              <a:rPr lang="en-US" altLang="en-US" b="1" smtClean="0">
                <a:solidFill>
                  <a:srgbClr val="002060"/>
                </a:solidFill>
              </a:rPr>
              <a:t>Wild or sylvatic cycle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   occurs in nature between wild rodents independent of human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Mode of transmission: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5438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Human plague is frequently contracted from: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○ Bite of an infected rat flea (most common)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○ Direct contact with tissues of infected animal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○ Droplet inhalation (man to man) from cases of pneumonic plague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</a:rPr>
              <a:t>○ Bite of an infected human flea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Clinical manifestations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three predominant forms 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bubonic plague ,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pneumonic plague and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septecaemic plauge.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Bubonic plague: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038600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It is the most common type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transmitted by the bite of an infected rat flea.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 Incubation period is about 2–7 days.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 Buboes: Enlarged regional lymph nodes are called buboes (MC site inguinal LN)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It cannot spread from person to person as the bacilli are locked up in buboes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  <a:defRPr/>
            </a:pPr>
            <a:r>
              <a:rPr lang="en-US" altLang="zh-TW" sz="2800" dirty="0" smtClean="0">
                <a:solidFill>
                  <a:srgbClr val="002060"/>
                </a:solidFill>
              </a:rPr>
              <a:t>                 </a:t>
            </a:r>
            <a:r>
              <a:rPr lang="en-US" altLang="zh-TW" sz="2800" b="1" u="sng" dirty="0" smtClean="0">
                <a:solidFill>
                  <a:srgbClr val="002060"/>
                </a:solidFill>
              </a:rPr>
              <a:t>PATHOGENESIS  OF BUBONIC PLAUGE</a:t>
            </a: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</a:rPr>
              <a:t>      </a:t>
            </a: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bacteria multiply in the gut of the  flea</a:t>
            </a:r>
          </a:p>
          <a:p>
            <a:pPr algn="ctr">
              <a:buFontTx/>
              <a:buNone/>
              <a:defRPr/>
            </a:pPr>
            <a:endParaRPr lang="en-US" altLang="zh-TW" sz="45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bacteria  passes from the flea into the bite wound </a:t>
            </a: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en-US" altLang="zh-TW" sz="4500" b="1" dirty="0" err="1" smtClean="0">
                <a:solidFill>
                  <a:srgbClr val="002060"/>
                </a:solidFill>
                <a:cs typeface="Times New Roman" pitchFamily="18" charset="0"/>
              </a:rPr>
              <a:t>phagocytosed</a:t>
            </a: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, multiply </a:t>
            </a:r>
            <a:r>
              <a:rPr lang="en-US" altLang="zh-TW" sz="4500" b="1" dirty="0" err="1" smtClean="0">
                <a:solidFill>
                  <a:srgbClr val="002060"/>
                </a:solidFill>
                <a:cs typeface="Times New Roman" pitchFamily="18" charset="0"/>
              </a:rPr>
              <a:t>intracellularly</a:t>
            </a: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or </a:t>
            </a:r>
            <a:r>
              <a:rPr lang="en-US" altLang="zh-TW" sz="4500" b="1" dirty="0" err="1" smtClean="0">
                <a:solidFill>
                  <a:srgbClr val="002060"/>
                </a:solidFill>
                <a:cs typeface="Times New Roman" pitchFamily="18" charset="0"/>
              </a:rPr>
              <a:t>extracellularly</a:t>
            </a: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  </a:t>
            </a: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</a:t>
            </a:r>
          </a:p>
          <a:p>
            <a:pPr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reach the lymphatic's </a:t>
            </a:r>
          </a:p>
          <a:p>
            <a:pPr algn="ctr">
              <a:buFontTx/>
              <a:buNone/>
              <a:defRPr/>
            </a:pPr>
            <a:endParaRPr lang="en-US" altLang="zh-TW" sz="45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an intense hemorrhagic inflammation develops in the enlarged lymph nodes, which may undergo necrosis</a:t>
            </a:r>
          </a:p>
          <a:p>
            <a:pPr algn="ctr">
              <a:buFontTx/>
              <a:buNone/>
              <a:defRPr/>
            </a:pPr>
            <a:endParaRPr lang="en-US" altLang="zh-TW" sz="45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zh-TW" sz="4500" b="1" dirty="0" smtClean="0">
                <a:solidFill>
                  <a:srgbClr val="002060"/>
                </a:solidFill>
                <a:cs typeface="Times New Roman" pitchFamily="18" charset="0"/>
              </a:rPr>
              <a:t>           bloodstream and become widely disseminated</a:t>
            </a:r>
            <a:endParaRPr lang="en-US" sz="45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10000" y="10668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2057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733800" y="3276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86200" y="4267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886200" y="5715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Pasteurellae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        Yersinia</a:t>
            </a:r>
            <a:br>
              <a:rPr lang="en-US" altLang="en-US" smtClean="0">
                <a:solidFill>
                  <a:srgbClr val="002060"/>
                </a:solidFill>
              </a:rPr>
            </a:br>
            <a:r>
              <a:rPr lang="en-US" altLang="en-US" smtClean="0">
                <a:solidFill>
                  <a:srgbClr val="002060"/>
                </a:solidFill>
              </a:rPr>
              <a:t>        Pasteurella</a:t>
            </a:r>
            <a:br>
              <a:rPr lang="en-US" altLang="en-US" smtClean="0">
                <a:solidFill>
                  <a:srgbClr val="002060"/>
                </a:solidFill>
              </a:rPr>
            </a:br>
            <a:r>
              <a:rPr lang="en-US" altLang="en-US" smtClean="0">
                <a:solidFill>
                  <a:srgbClr val="002060"/>
                </a:solidFill>
              </a:rPr>
              <a:t>        Francisella</a:t>
            </a:r>
          </a:p>
          <a:p>
            <a:endParaRPr lang="en-US" altLang="en-US" smtClean="0">
              <a:solidFill>
                <a:srgbClr val="002060"/>
              </a:solidFill>
            </a:endParaRPr>
          </a:p>
          <a:p>
            <a:endParaRPr lang="en-US" altLang="en-US" smtClean="0">
              <a:solidFill>
                <a:srgbClr val="002060"/>
              </a:solidFill>
            </a:endParaRPr>
          </a:p>
          <a:p>
            <a:r>
              <a:rPr lang="en-US" altLang="en-US" smtClean="0">
                <a:solidFill>
                  <a:srgbClr val="002060"/>
                </a:solidFill>
              </a:rPr>
              <a:t>Primary pathogens of rodents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5438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Bubonic Plague</a:t>
            </a:r>
            <a:r>
              <a:rPr lang="en-US" b="1" dirty="0" smtClean="0">
                <a:solidFill>
                  <a:srgbClr val="002060"/>
                </a:solidFill>
                <a:cs typeface="Times New Roman" pitchFamily="18" charset="0"/>
              </a:rPr>
              <a:t>:</a:t>
            </a:r>
            <a:br>
              <a:rPr lang="en-US" b="1" dirty="0" smtClean="0">
                <a:solidFill>
                  <a:srgbClr val="002060"/>
                </a:solidFill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219200"/>
            <a:ext cx="9372600" cy="5638800"/>
          </a:xfrm>
        </p:spPr>
        <p:txBody>
          <a:bodyPr>
            <a:normAutofit fontScale="92500" lnSpcReduction="10000"/>
          </a:bodyPr>
          <a:lstStyle/>
          <a:p>
            <a:pPr indent="474663">
              <a:buFontTx/>
              <a:buNone/>
              <a:defRPr/>
            </a:pPr>
            <a:r>
              <a:rPr lang="en-US" altLang="zh-TW" sz="3300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US" sz="3300" b="1" dirty="0" smtClean="0">
                <a:solidFill>
                  <a:srgbClr val="002060"/>
                </a:solidFill>
                <a:cs typeface="Times New Roman" pitchFamily="18" charset="0"/>
              </a:rPr>
              <a:t>Day 1-2:</a:t>
            </a:r>
            <a:r>
              <a:rPr lang="en-US" sz="3300" dirty="0" smtClean="0">
                <a:solidFill>
                  <a:srgbClr val="002060"/>
                </a:solidFill>
                <a:cs typeface="Times New Roman" pitchFamily="18" charset="0"/>
              </a:rPr>
              <a:t> Fever, headache, and fatigue, followed by  aches in the upper leg and groin, a white tongue, rapid pulse, slurred speech, and confusion(toxemia)</a:t>
            </a:r>
          </a:p>
          <a:p>
            <a:pPr indent="474663" algn="just">
              <a:buFontTx/>
              <a:buNone/>
              <a:defRPr/>
            </a:pPr>
            <a:r>
              <a:rPr lang="en-US" sz="3300" b="1" dirty="0" smtClean="0">
                <a:solidFill>
                  <a:srgbClr val="002060"/>
                </a:solidFill>
                <a:cs typeface="Times New Roman" pitchFamily="18" charset="0"/>
              </a:rPr>
              <a:t>Day 3:</a:t>
            </a:r>
            <a:r>
              <a:rPr lang="en-US" sz="3300" dirty="0" smtClean="0">
                <a:solidFill>
                  <a:srgbClr val="002060"/>
                </a:solidFill>
                <a:cs typeface="Times New Roman" pitchFamily="18" charset="0"/>
              </a:rPr>
              <a:t> Swelling of the lymph glands in the neck, </a:t>
            </a:r>
            <a:r>
              <a:rPr lang="en-US" sz="3300" dirty="0" err="1" smtClean="0">
                <a:solidFill>
                  <a:srgbClr val="002060"/>
                </a:solidFill>
                <a:cs typeface="Times New Roman" pitchFamily="18" charset="0"/>
              </a:rPr>
              <a:t>axilla</a:t>
            </a:r>
            <a:r>
              <a:rPr lang="en-US" sz="3300" dirty="0" smtClean="0">
                <a:solidFill>
                  <a:srgbClr val="002060"/>
                </a:solidFill>
                <a:cs typeface="Times New Roman" pitchFamily="18" charset="0"/>
              </a:rPr>
              <a:t> and groin, Bleeding under the skin, causing purplish blotches. Dark-ringed red spots on the skin from infected fleabites eventually turn black, producing putrid-smelling lesions. Nervous system collapses.</a:t>
            </a:r>
          </a:p>
          <a:p>
            <a:pPr indent="474663" algn="just">
              <a:buFontTx/>
              <a:buNone/>
              <a:defRPr/>
            </a:pPr>
            <a:r>
              <a:rPr lang="en-US" sz="3300" b="1" dirty="0" smtClean="0">
                <a:solidFill>
                  <a:srgbClr val="002060"/>
                </a:solidFill>
                <a:cs typeface="Times New Roman" pitchFamily="18" charset="0"/>
              </a:rPr>
              <a:t>Day 4-6:</a:t>
            </a:r>
            <a:r>
              <a:rPr lang="en-US" sz="3300" dirty="0" smtClean="0">
                <a:solidFill>
                  <a:srgbClr val="002060"/>
                </a:solidFill>
                <a:cs typeface="Times New Roman" pitchFamily="18" charset="0"/>
              </a:rPr>
              <a:t> Symptoms worsen. Skin blackens-“The Black Death”</a:t>
            </a:r>
          </a:p>
          <a:p>
            <a:pPr indent="474663" algn="just">
              <a:buFontTx/>
              <a:buNone/>
              <a:defRPr/>
            </a:pPr>
            <a:r>
              <a:rPr lang="en-US" sz="3300" b="1" dirty="0" smtClean="0">
                <a:solidFill>
                  <a:srgbClr val="002060"/>
                </a:solidFill>
                <a:cs typeface="Times New Roman" pitchFamily="18" charset="0"/>
              </a:rPr>
              <a:t>Day 7:</a:t>
            </a:r>
            <a:r>
              <a:rPr lang="en-US" sz="3300" dirty="0" smtClean="0">
                <a:solidFill>
                  <a:srgbClr val="002060"/>
                </a:solidFill>
                <a:cs typeface="Times New Roman" pitchFamily="18" charset="0"/>
              </a:rPr>
              <a:t> Death.</a:t>
            </a:r>
            <a:endParaRPr lang="en-US" sz="33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533400"/>
          </a:xfrm>
        </p:spPr>
        <p:txBody>
          <a:bodyPr/>
          <a:lstStyle/>
          <a:p>
            <a:r>
              <a:rPr lang="en-US" altLang="en-US" smtClean="0"/>
              <a:t>Pneumonic plague: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4495800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from inhalation of bacilli in droplets expelled from patients/ animals with pneumonic plague.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rare (&lt; 1%), it is highly infectious and highly fatal.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Agent of bioterrorism-Aerosolized Y.pestis is a possible source of bioterrorism attack</a:t>
            </a:r>
          </a:p>
          <a:p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Incubation period: 2-7 days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Pneumonic plague: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51437"/>
          </a:xfrm>
        </p:spPr>
        <p:txBody>
          <a:bodyPr>
            <a:normAutofit/>
          </a:bodyPr>
          <a:lstStyle/>
          <a:p>
            <a:pPr indent="474663" algn="just">
              <a:defRPr/>
            </a:pPr>
            <a:r>
              <a:rPr lang="en-US" dirty="0" smtClean="0">
                <a:solidFill>
                  <a:srgbClr val="002060"/>
                </a:solidFill>
              </a:rPr>
              <a:t>Occurs when bubonic plague travels from the lymph nodes to the lungs were it can then be transmitted through the air .</a:t>
            </a:r>
          </a:p>
          <a:p>
            <a:pPr>
              <a:lnSpc>
                <a:spcPct val="115000"/>
              </a:lnSpc>
              <a:spcBef>
                <a:spcPct val="50000"/>
              </a:spcBef>
              <a:tabLst>
                <a:tab pos="0" algn="l"/>
                <a:tab pos="765175" algn="l"/>
              </a:tabLst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Incubation time: 1-3 days.</a:t>
            </a:r>
          </a:p>
          <a:p>
            <a:pPr>
              <a:lnSpc>
                <a:spcPct val="115000"/>
              </a:lnSpc>
              <a:spcBef>
                <a:spcPct val="50000"/>
              </a:spcBef>
              <a:tabLst>
                <a:tab pos="0" algn="l"/>
                <a:tab pos="765175" algn="l"/>
              </a:tabLst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Patients are highly infectious. </a:t>
            </a:r>
          </a:p>
          <a:p>
            <a:pPr>
              <a:lnSpc>
                <a:spcPct val="115000"/>
              </a:lnSpc>
              <a:spcBef>
                <a:spcPct val="50000"/>
              </a:spcBef>
              <a:tabLst>
                <a:tab pos="0" algn="l"/>
                <a:tab pos="765175" algn="l"/>
              </a:tabLst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Mortality: 90%</a:t>
            </a:r>
            <a:endParaRPr lang="en-US" altLang="zh-TW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solidFill>
                  <a:srgbClr val="002060"/>
                </a:solidFill>
              </a:rPr>
              <a:t>Pneumonic plague: </a:t>
            </a:r>
            <a:endParaRPr lang="en-US" altLang="en-US" b="1" smtClean="0">
              <a:solidFill>
                <a:srgbClr val="00206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5438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solidFill>
                  <a:srgbClr val="002060"/>
                </a:solidFill>
              </a:rPr>
              <a:t>Clinical feature: </a:t>
            </a:r>
          </a:p>
          <a:p>
            <a:r>
              <a:rPr lang="en-US" altLang="zh-TW" sz="2800" smtClean="0">
                <a:solidFill>
                  <a:srgbClr val="002060"/>
                </a:solidFill>
                <a:ea typeface="新細明體" charset="-120"/>
              </a:rPr>
              <a:t>Fever and malaise</a:t>
            </a:r>
          </a:p>
          <a:p>
            <a:r>
              <a:rPr lang="en-US" altLang="zh-TW" sz="2800" smtClean="0">
                <a:solidFill>
                  <a:srgbClr val="002060"/>
                </a:solidFill>
                <a:ea typeface="新細明體" charset="-120"/>
              </a:rPr>
              <a:t> pulmonary signs develop within 1 day.</a:t>
            </a:r>
            <a:endParaRPr lang="en-US" altLang="en-US" sz="2800" smtClean="0">
              <a:solidFill>
                <a:srgbClr val="002060"/>
              </a:solidFill>
            </a:endParaRPr>
          </a:p>
          <a:p>
            <a:r>
              <a:rPr lang="en-US" altLang="en-US" sz="2800" smtClean="0">
                <a:solidFill>
                  <a:srgbClr val="002060"/>
                </a:solidFill>
              </a:rPr>
              <a:t>Respiratory symptoms  include :</a:t>
            </a: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002060"/>
                </a:solidFill>
              </a:rPr>
              <a:t>    cough or hemoptysis, dyspnea, and chest pain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6858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Septicemic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plague: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343400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Occurs secondary to spread of bubonic or pneumonic plague.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 Incubation period is 2–7 days.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primary or secondary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 Massive involvement of blood vessels results in hemorrhages in the skin and mucosa,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hence the name black death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Septicemic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Plague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Presents with GI symptoms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DIC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Meningitic involvement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Multi organ failure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Lab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Pus, fluid aspirate, Sputum, blood, CSF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Microscopy, culture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Animal inoculation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Antigen detection – dipstick test- </a:t>
            </a:r>
            <a:r>
              <a:rPr lang="en-US" altLang="en-US" sz="2800" smtClean="0">
                <a:solidFill>
                  <a:srgbClr val="002060"/>
                </a:solidFill>
              </a:rPr>
              <a:t>F1 glycoprotein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ELISA, 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PCR</a:t>
            </a:r>
          </a:p>
          <a:p>
            <a:endParaRPr lang="en-US" altLang="en-US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b="1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 </a:t>
            </a:r>
            <a:r>
              <a:rPr lang="en-US" altLang="zh-TW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Yersinosis</a:t>
            </a:r>
            <a:endParaRPr lang="en-US" dirty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z="28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Infection with Yersiniae other than Y.pestis</a:t>
            </a:r>
          </a:p>
          <a:p>
            <a:pPr>
              <a:lnSpc>
                <a:spcPct val="115000"/>
              </a:lnSpc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z="28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Y. pseudotuberculosisand </a:t>
            </a:r>
          </a:p>
          <a:p>
            <a:pPr>
              <a:lnSpc>
                <a:spcPct val="115000"/>
              </a:lnSpc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z="28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Y.enterocolitica</a:t>
            </a:r>
          </a:p>
          <a:p>
            <a:pPr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endParaRPr lang="en-US" altLang="en-US" smtClean="0">
              <a:solidFill>
                <a:srgbClr val="002060"/>
              </a:solidFill>
              <a:ea typeface="新細明體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Y.</a:t>
            </a:r>
            <a:r>
              <a:rPr lang="en-US" altLang="zh-TW" b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enterocolitica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2672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Cause zoonotic infections. </a:t>
            </a:r>
          </a:p>
          <a:p>
            <a:pPr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Self limited gastroenteritis(diarrhea with or without blood) occurs in younger children. </a:t>
            </a:r>
          </a:p>
          <a:p>
            <a:pPr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 Intestinal complications occur in older children, characterized by:</a:t>
            </a:r>
          </a:p>
          <a:p>
            <a:pPr lvl="1"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○ Terminal ileitis</a:t>
            </a:r>
          </a:p>
          <a:p>
            <a:pPr lvl="1">
              <a:lnSpc>
                <a:spcPct val="115000"/>
              </a:lnSpc>
              <a:spcBef>
                <a:spcPct val="50000"/>
              </a:spcBef>
              <a:buFontTx/>
              <a:buNone/>
              <a:tabLst>
                <a:tab pos="288925" algn="l"/>
              </a:tabLst>
            </a:pPr>
            <a:r>
              <a:rPr lang="en-US" altLang="zh-TW" sz="3200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○ Pseudoappendicitis</a:t>
            </a:r>
          </a:p>
          <a:p>
            <a:pPr>
              <a:tabLst>
                <a:tab pos="288925" algn="l"/>
              </a:tabLst>
            </a:pPr>
            <a:endParaRPr lang="en-US" altLang="en-US" smtClean="0">
              <a:ea typeface="新細明體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Y. </a:t>
            </a:r>
            <a:r>
              <a:rPr lang="en-US" altLang="zh-TW" b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pseudotuberculosis</a:t>
            </a:r>
            <a:endParaRPr lang="en-US" dirty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5303837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infection is relatively uncommon.</a:t>
            </a:r>
          </a:p>
          <a:p>
            <a:pPr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They are found in the intestine of a variety of animals, </a:t>
            </a:r>
          </a:p>
          <a:p>
            <a:pPr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transmissible to humans through contaminated food, drink .</a:t>
            </a:r>
          </a:p>
          <a:p>
            <a:pPr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diarrhea, fever and abdominal pain that last for 1-2 weeks or, in some cases, months. </a:t>
            </a:r>
          </a:p>
          <a:p>
            <a:pPr>
              <a:spcBef>
                <a:spcPct val="50000"/>
              </a:spcBef>
              <a:tabLst>
                <a:tab pos="288925" algn="l"/>
              </a:tabLst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Most are self-limited. </a:t>
            </a:r>
            <a:endParaRPr lang="en-US" altLang="zh-TW" i="1" smtClean="0">
              <a:solidFill>
                <a:srgbClr val="002060"/>
              </a:solidFill>
              <a:ea typeface="新細明體" charset="-120"/>
              <a:cs typeface="Times New Roman" panose="02020603050405020304" pitchFamily="18" charset="0"/>
            </a:endParaRPr>
          </a:p>
          <a:p>
            <a:pPr>
              <a:tabLst>
                <a:tab pos="288925" algn="l"/>
              </a:tabLst>
            </a:pPr>
            <a:r>
              <a:rPr lang="en-US" altLang="en-US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Intestinal complication- Mesenteric adenitis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Human pathogens: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Yersinia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pestis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Yersinia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enterocolitica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Yersinia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pseudotuberculosis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PSEUDOMONADS   -    P. AERUGINOSA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5181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Gram  -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ve</a:t>
            </a: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, 1.5 -3 X .5</a:t>
            </a:r>
            <a:r>
              <a:rPr lang="el-GR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μ</a:t>
            </a: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1- 2 polar flagella, motile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Pigment producing</a:t>
            </a: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Greenish blue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pyocyanin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Yellow green fluorescent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pyoverdin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Red – </a:t>
            </a:r>
            <a:r>
              <a:rPr lang="en-US" sz="41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pyorubin</a:t>
            </a:r>
            <a:endParaRPr lang="en-US" sz="4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4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Brown - melanin</a:t>
            </a:r>
          </a:p>
          <a:p>
            <a:pPr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Culture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54102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NA-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large, smooth ,translucent colonies, grape like smell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Conkeys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non lactose fermenting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BA-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hemolysis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Cetrimide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media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Selective media- large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mucoid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colonies</a:t>
            </a:r>
          </a:p>
          <a:p>
            <a:pPr>
              <a:defRPr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Virulance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5024"/>
                </a:solidFill>
              </a:rPr>
              <a:t>– </a:t>
            </a:r>
            <a:br>
              <a:rPr lang="en-US" dirty="0" smtClean="0">
                <a:solidFill>
                  <a:srgbClr val="005024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84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Pilli – adhesion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LPS-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endotoxin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Proteases – corneal ulceration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exotoxins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A-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simillar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diphtheria toxin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exoenzyme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S- inhibit protein synthesis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Exotoxin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burn infection</a:t>
            </a:r>
          </a:p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Phospholipases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chronic pulmonary colonization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pathogenesis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infections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infections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 fibrosis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infections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4725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Localised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lesion-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Catheter related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UTI,Infected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ulcer, Bed sore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Neutropenic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patients – necrotizing pneumonia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Septicaemic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infections-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black necrotic skin – 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ecthyma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gangrenosum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Infantile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diarrhoea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sepsis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infections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Otitis externa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Varicose ulcer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Corneal infection -  contact lens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Jacuzzi rash / whirlpool rash – self limiting folliculitis</a:t>
            </a:r>
          </a:p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Panophthalmitis – industrial eye injury</a:t>
            </a:r>
          </a:p>
          <a:p>
            <a:pPr>
              <a:defRPr/>
            </a:pPr>
            <a:endParaRPr 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 fibrosis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Children  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Atypical pulmonary colonization-cystic fibrosis</a:t>
            </a:r>
          </a:p>
          <a:p>
            <a:pPr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HELICOBACTER PYLORI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HELICOBACTER PYLORI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1983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Warren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2-4 X.5-.9 micro m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 flagella,motile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In gasrtric mucosa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Gastric metaplasia</a:t>
            </a:r>
          </a:p>
          <a:p>
            <a:endParaRPr lang="en-US" altLang="en-US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Virulence factors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Vac A-     Vacuolating cytotoxin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Urease – provide ammonia to buffer HCl</a:t>
            </a:r>
          </a:p>
          <a:p>
            <a:r>
              <a:rPr lang="en-US" altLang="en-US" smtClean="0"/>
              <a:t>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History: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Three major pandemics have occurred</a:t>
            </a:r>
            <a:endParaRPr lang="en-US" altLang="en-US" smtClean="0">
              <a:solidFill>
                <a:srgbClr val="002060"/>
              </a:solidFill>
              <a:ea typeface="新細明體" charset="-120"/>
              <a:cs typeface="Times New Roman" panose="02020603050405020304" pitchFamily="18" charset="0"/>
            </a:endParaRPr>
          </a:p>
          <a:p>
            <a:r>
              <a:rPr lang="en-US" altLang="en-US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First pandemic   -in AD541</a:t>
            </a:r>
          </a:p>
          <a:p>
            <a:r>
              <a:rPr lang="en-US" altLang="en-US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  Second pandemic (in 14th century) was called </a:t>
            </a:r>
            <a:r>
              <a:rPr lang="en-US" altLang="en-US" b="1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Black Death</a:t>
            </a:r>
          </a:p>
          <a:p>
            <a:r>
              <a:rPr lang="en-US" altLang="en-US" smtClean="0">
                <a:solidFill>
                  <a:srgbClr val="002060"/>
                </a:solidFill>
                <a:ea typeface="新細明體" charset="-120"/>
                <a:cs typeface="Times New Roman" panose="02020603050405020304" pitchFamily="18" charset="0"/>
              </a:rPr>
              <a:t>Third pandemic  -in 1884 India and China</a:t>
            </a:r>
          </a:p>
          <a:p>
            <a:r>
              <a:rPr lang="en-US" altLang="en-US" smtClean="0">
                <a:ea typeface="新細明體" charset="-120"/>
                <a:cs typeface="Times New Roman" panose="02020603050405020304" pitchFamily="18" charset="0"/>
              </a:rPr>
              <a:t/>
            </a:r>
            <a:br>
              <a:rPr lang="en-US" altLang="en-US" smtClean="0">
                <a:ea typeface="新細明體" charset="-120"/>
                <a:cs typeface="Times New Roman" panose="02020603050405020304" pitchFamily="18" charset="0"/>
              </a:rPr>
            </a:br>
            <a:endParaRPr lang="en-US" altLang="en-US" smtClean="0">
              <a:ea typeface="新細明體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543800" cy="48768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7030A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MOT: person-to-person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7030A0"/>
                </a:solidFill>
              </a:rPr>
              <a:t>	           fecal-oral route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Causes chronic gastritis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May lead to gastric carcinoma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914400"/>
          </a:xfrm>
        </p:spPr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pathogenesis</a:t>
            </a:r>
            <a:endParaRPr lang="en-US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943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Colonize in stomach deep in mucous layer</a:t>
            </a:r>
          </a:p>
          <a:p>
            <a:pPr algn="ctr"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     Decrease somatostatin producing cells  </a:t>
            </a: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         </a:t>
            </a: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                  gastrin                           acid     </a:t>
            </a:r>
          </a:p>
          <a:p>
            <a:pPr>
              <a:buFontTx/>
              <a:buNone/>
            </a:pPr>
            <a:endParaRPr lang="en-US" altLang="en-US" sz="280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                    Gastric metaplasia in duodenum   </a:t>
            </a:r>
          </a:p>
          <a:p>
            <a:pPr>
              <a:buFontTx/>
              <a:buNone/>
            </a:pPr>
            <a:endParaRPr lang="en-US" altLang="en-US" sz="280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7030A0"/>
                </a:solidFill>
              </a:rPr>
              <a:t>                Inflammmation &amp; ulceration   </a:t>
            </a:r>
          </a:p>
        </p:txBody>
      </p:sp>
      <p:sp>
        <p:nvSpPr>
          <p:cNvPr id="4" name="Down Arrow 3"/>
          <p:cNvSpPr/>
          <p:nvPr/>
        </p:nvSpPr>
        <p:spPr>
          <a:xfrm flipV="1">
            <a:off x="2286000" y="29718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 flipV="1">
            <a:off x="5562600" y="3048000"/>
            <a:ext cx="152400" cy="533400"/>
          </a:xfrm>
          <a:prstGeom prst="downArrow">
            <a:avLst>
              <a:gd name="adj1" fmla="val 50000"/>
              <a:gd name="adj2" fmla="val 73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6200" y="3352800"/>
            <a:ext cx="1371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1371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962400" y="2209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867400" y="37338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657600" y="5257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c/f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Chronic superficial gastritis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80% duodenal ulcers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60% gastric ulcer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diagnosis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GI endoscopic biopsy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Culture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Surinder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Anandanarayanan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Apurba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Sankar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Sastry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https://paramedicsworld.com/</a:t>
            </a:r>
          </a:p>
          <a:p>
            <a:pPr>
              <a:defRPr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Yersinia pestis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1884 –Kitasato &amp; Yersin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Cocobacilli ,rounded ends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1-3  X .5- .8 micro m 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Capsulated, nonmotile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Safty pin appearance – methylene blue 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    bipolar staining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9560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Resistance :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solidFill>
                  <a:srgbClr val="002060"/>
                </a:solidFill>
                <a:cs typeface="Times New Roman" panose="02020603050405020304" pitchFamily="18" charset="0"/>
              </a:rPr>
              <a:t> 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Easly destroyed by exposure to heat,</a:t>
            </a:r>
          </a:p>
          <a:p>
            <a:pPr lvl="1"/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sunlight , </a:t>
            </a:r>
          </a:p>
          <a:p>
            <a:pPr lvl="1"/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drying</a:t>
            </a:r>
          </a:p>
          <a:p>
            <a:pPr lvl="1"/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chemical disinfectant</a:t>
            </a:r>
          </a:p>
          <a:p>
            <a:pPr lvl="1"/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0.5% phenol in 15 minutes</a:t>
            </a:r>
          </a:p>
          <a:p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Remains viable for long periods in cold,moist environment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altLang="en-US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762000"/>
          </a:xfrm>
        </p:spPr>
        <p:txBody>
          <a:bodyPr/>
          <a:lstStyle/>
          <a:p>
            <a:r>
              <a:rPr lang="en-US" altLang="en-US" smtClean="0"/>
              <a:t>Culture</a:t>
            </a:r>
            <a:endParaRPr lang="en-US" altLang="en-US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913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Grow at temp ranging from 4 to 43° C </a:t>
            </a:r>
          </a:p>
          <a:p>
            <a:pPr>
              <a:buFontTx/>
              <a:buNone/>
            </a:pP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grows best at 27°C but the capsule develops best at 37°C.</a:t>
            </a:r>
          </a:p>
          <a:p>
            <a:pPr>
              <a:buFontTx/>
              <a:buNone/>
            </a:pP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pH range of 4–10</a:t>
            </a:r>
          </a:p>
          <a:p>
            <a:pPr>
              <a:buFontTx/>
              <a:buNone/>
            </a:pP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Aerobic and facultative anaerobic</a:t>
            </a:r>
          </a:p>
          <a:p>
            <a:endParaRPr lang="en-US" altLang="en-US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altLang="en-US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Culture: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 - 30⁰ C , 24 hrs – pin point , greyish, semitransparent</a:t>
            </a:r>
          </a:p>
          <a:p>
            <a:pPr>
              <a:buFontTx/>
              <a:buNone/>
            </a:pP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    48- 72 hrs – large colonies with irregular perimetre</a:t>
            </a:r>
          </a:p>
          <a:p>
            <a:pPr>
              <a:buFontTx/>
              <a:buNone/>
            </a:pPr>
            <a:r>
              <a:rPr lang="en-US" alt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  NB</a:t>
            </a: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 – drops of oil layered on surface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Blood agar</a:t>
            </a:r>
            <a:endParaRPr lang="en-US" altLang="en-US" smtClean="0"/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Non hemolytic opaque with a gray to yellow color in the center; </a:t>
            </a:r>
          </a:p>
          <a:p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they remain transparent and gray to white in color on the periphery ( ‘ </a:t>
            </a:r>
            <a:r>
              <a:rPr lang="en-US" alt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Chinese hat </a:t>
            </a:r>
            <a:r>
              <a:rPr lang="en-US" altLang="en-US" sz="3200" smtClean="0">
                <a:solidFill>
                  <a:srgbClr val="002060"/>
                </a:solidFill>
                <a:cs typeface="Times New Roman" panose="02020603050405020304" pitchFamily="18" charset="0"/>
              </a:rPr>
              <a:t>’ shape ) Haemin absoption</a:t>
            </a:r>
          </a:p>
          <a:p>
            <a:endParaRPr lang="en-US" altLang="en-US" sz="2800" b="1" smtClean="0"/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ilitating A Meeting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acilitating A Meeting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1223</Words>
  <Application>Microsoft Office PowerPoint</Application>
  <PresentationFormat>On-screen Show (4:3)</PresentationFormat>
  <Paragraphs>249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Times New Roman</vt:lpstr>
      <vt:lpstr>Calibri</vt:lpstr>
      <vt:lpstr>新細明體</vt:lpstr>
      <vt:lpstr>Facilitating A Meeting</vt:lpstr>
      <vt:lpstr>Pasteurellae</vt:lpstr>
      <vt:lpstr>  Pasteurellae  </vt:lpstr>
      <vt:lpstr>Human pathogens:  </vt:lpstr>
      <vt:lpstr>The History:  </vt:lpstr>
      <vt:lpstr>Yersinia pestis</vt:lpstr>
      <vt:lpstr>Resistance :</vt:lpstr>
      <vt:lpstr>Culture</vt:lpstr>
      <vt:lpstr>Culture: </vt:lpstr>
      <vt:lpstr>Blood agar</vt:lpstr>
      <vt:lpstr>Mac Conkey agar</vt:lpstr>
      <vt:lpstr>Ghee broth-</vt:lpstr>
      <vt:lpstr>Tellurite medium</vt:lpstr>
      <vt:lpstr>Antigens</vt:lpstr>
      <vt:lpstr>Epidemiological Factors </vt:lpstr>
      <vt:lpstr>Plague cycles</vt:lpstr>
      <vt:lpstr>Mode of transmission:</vt:lpstr>
      <vt:lpstr>Clinical manifestations</vt:lpstr>
      <vt:lpstr>Bubonic plague:</vt:lpstr>
      <vt:lpstr>PowerPoint Presentation</vt:lpstr>
      <vt:lpstr>Bubonic Plague: </vt:lpstr>
      <vt:lpstr>Pneumonic plague:</vt:lpstr>
      <vt:lpstr>Pneumonic plague: </vt:lpstr>
      <vt:lpstr>Pneumonic plague: </vt:lpstr>
      <vt:lpstr>Septicemic plague:</vt:lpstr>
      <vt:lpstr>Septicemic Plague</vt:lpstr>
      <vt:lpstr>Lab </vt:lpstr>
      <vt:lpstr>     Yersinosis</vt:lpstr>
      <vt:lpstr>Y.enterocolitica</vt:lpstr>
      <vt:lpstr>Y. pseudotuberculosis</vt:lpstr>
      <vt:lpstr>PSEUDOMONADS   -    P. AERUGINOSA </vt:lpstr>
      <vt:lpstr>Culture </vt:lpstr>
      <vt:lpstr>Virulance –  </vt:lpstr>
      <vt:lpstr>pathogenesis</vt:lpstr>
      <vt:lpstr>Hospital infections </vt:lpstr>
      <vt:lpstr>Community infections </vt:lpstr>
      <vt:lpstr>Cystic fibrosis </vt:lpstr>
      <vt:lpstr>HELICOBACTER PYLORI</vt:lpstr>
      <vt:lpstr>HELICOBACTER PYLORI</vt:lpstr>
      <vt:lpstr>Virulence factors</vt:lpstr>
      <vt:lpstr>PowerPoint Presentation</vt:lpstr>
      <vt:lpstr>pathogenesis</vt:lpstr>
      <vt:lpstr>c/f </vt:lpstr>
      <vt:lpstr>diagnosis</vt:lpstr>
      <vt:lpstr>Reference </vt:lpstr>
    </vt:vector>
  </TitlesOfParts>
  <Company>FMCI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MONONUCLEOSIS</dc:title>
  <dc:creator>MK</dc:creator>
  <cp:lastModifiedBy>Lib Lab One</cp:lastModifiedBy>
  <cp:revision>28</cp:revision>
  <dcterms:created xsi:type="dcterms:W3CDTF">2008-08-27T19:56:10Z</dcterms:created>
  <dcterms:modified xsi:type="dcterms:W3CDTF">2020-10-31T07:31:02Z</dcterms:modified>
</cp:coreProperties>
</file>