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95" r:id="rId3"/>
    <p:sldId id="261" r:id="rId4"/>
    <p:sldId id="297" r:id="rId5"/>
    <p:sldId id="299" r:id="rId6"/>
    <p:sldId id="298" r:id="rId7"/>
    <p:sldId id="296" r:id="rId8"/>
    <p:sldId id="301" r:id="rId9"/>
    <p:sldId id="323" r:id="rId10"/>
    <p:sldId id="322" r:id="rId11"/>
    <p:sldId id="318" r:id="rId12"/>
    <p:sldId id="311" r:id="rId13"/>
    <p:sldId id="312" r:id="rId14"/>
    <p:sldId id="319" r:id="rId15"/>
    <p:sldId id="325" r:id="rId16"/>
    <p:sldId id="326" r:id="rId17"/>
    <p:sldId id="327" r:id="rId18"/>
    <p:sldId id="328" r:id="rId19"/>
    <p:sldId id="332" r:id="rId20"/>
    <p:sldId id="329" r:id="rId21"/>
    <p:sldId id="330" r:id="rId22"/>
    <p:sldId id="331" r:id="rId23"/>
    <p:sldId id="333" r:id="rId24"/>
    <p:sldId id="337" r:id="rId25"/>
    <p:sldId id="335" r:id="rId26"/>
    <p:sldId id="334" r:id="rId27"/>
    <p:sldId id="336" r:id="rId28"/>
    <p:sldId id="309" r:id="rId29"/>
    <p:sldId id="321" r:id="rId30"/>
    <p:sldId id="32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FC2CF-2C42-456C-B379-5549C31591FF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9FBAC-6B31-4AED-A697-8E39760D8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9FBAC-6B31-4AED-A697-8E39760D873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5C4E4-FD4E-4CF1-96C5-02964B3F9B2B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6968-E051-4495-80D6-B4E9CD498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5C4E4-FD4E-4CF1-96C5-02964B3F9B2B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6968-E051-4495-80D6-B4E9CD498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5C4E4-FD4E-4CF1-96C5-02964B3F9B2B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6968-E051-4495-80D6-B4E9CD498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5C4E4-FD4E-4CF1-96C5-02964B3F9B2B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6968-E051-4495-80D6-B4E9CD498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5C4E4-FD4E-4CF1-96C5-02964B3F9B2B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6968-E051-4495-80D6-B4E9CD498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5C4E4-FD4E-4CF1-96C5-02964B3F9B2B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6968-E051-4495-80D6-B4E9CD498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5C4E4-FD4E-4CF1-96C5-02964B3F9B2B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6968-E051-4495-80D6-B4E9CD498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5C4E4-FD4E-4CF1-96C5-02964B3F9B2B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6968-E051-4495-80D6-B4E9CD498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5C4E4-FD4E-4CF1-96C5-02964B3F9B2B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6968-E051-4495-80D6-B4E9CD498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5C4E4-FD4E-4CF1-96C5-02964B3F9B2B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6968-E051-4495-80D6-B4E9CD498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5C4E4-FD4E-4CF1-96C5-02964B3F9B2B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E616968-E051-4495-80D6-B4E9CD498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C5C4E4-FD4E-4CF1-96C5-02964B3F9B2B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616968-E051-4495-80D6-B4E9CD4987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362200"/>
          </a:xfrm>
        </p:spPr>
        <p:txBody>
          <a:bodyPr>
            <a:normAutofit/>
          </a:bodyPr>
          <a:lstStyle/>
          <a:p>
            <a:pPr algn="ctr"/>
            <a:r>
              <a:rPr lang="en-US" sz="4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Pathogenesis,Clinical</a:t>
            </a:r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features and Investigation findings</a:t>
            </a:r>
            <a:br>
              <a:rPr lang="en-US" sz="4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COVID   19  </a:t>
            </a:r>
            <a:endParaRPr lang="en-US" sz="4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495800"/>
            <a:ext cx="7854696" cy="18288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Dr.R.S.Gopika</a:t>
            </a:r>
            <a:endParaRPr lang="en-US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Professor and Head 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Department of Pathology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SKHMC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Pathogenesis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Nasopharynx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local multiplication  produce mild immune response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LRT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invade and multiply ,alveoli get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inflammed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leading to thickening of alveolar walls, alveolar space get filled with inflammatory fluids leading to cough and breathing difficulty along with other symptoms of pneumonia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 inflammatory mediators are released leading to cytokine storm producing acute respiratory distress syndrome 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Wide spread inflammatory reaction leads to pulmonary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oedema</a:t>
            </a:r>
            <a:endParaRPr lang="en-US" sz="28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Humoral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cellular immunity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Antigen presentation stimulates the body’s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humoral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cellular immunity, which are mediated by virus-specific B and T cells. </a:t>
            </a: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viral specific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IgM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antibodies disappear at the end of 12 weeks.</a:t>
            </a: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viral specific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IgG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antibody can last for a long time, which indicates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IgG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antibody may mainly play a protective 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Cytokine storm in COVID-19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48006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It is the deadly uncontrolled systemic inflammatory response resulting from the release of large amounts of </a:t>
            </a:r>
          </a:p>
          <a:p>
            <a:pPr lvl="1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Pro-inflammatory cytokines (IFN-</a:t>
            </a:r>
            <a:r>
              <a:rPr lang="el-GR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α,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IFN-</a:t>
            </a:r>
            <a:r>
              <a:rPr lang="el-GR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γ,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IL-1</a:t>
            </a:r>
            <a:r>
              <a:rPr lang="el-GR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β,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IL-6, IL-12, IL-18, IL-33, TNF-</a:t>
            </a:r>
            <a:r>
              <a:rPr lang="el-GR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α,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TGF</a:t>
            </a:r>
            <a:r>
              <a:rPr lang="el-GR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β,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etc.) and</a:t>
            </a:r>
          </a:p>
          <a:p>
            <a:pPr lvl="1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Chemokines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(CCL2, CCL3, CCL5, CXCL8, CXCL9, CXCL10, etc.) by immune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effector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cells in SARS-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CoV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infection </a:t>
            </a: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cytokine storm will trigger a violent attack by the immune system to the body, cause ARDS and multiple organ failure, and finally lead to death in severe cases of SARS-CoV-2 infection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Pathological findings in the lungs</a:t>
            </a:r>
            <a:endParaRPr lang="en-US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Alveolar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exudative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inflammation and interstitial inflammation are  the chief finding. </a:t>
            </a: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Macrophages ,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monocytes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, few lymphocytes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eosinophils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neutrophils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Multinucleated giant cells infiltration in the alveoli </a:t>
            </a: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Focal hemorrhage, organization of exudates in alveolar cavities, and pulmonary interstitial fibrosis .</a:t>
            </a: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hyaline thrombi in small vessels</a:t>
            </a: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pulmonary edema to lung consolidation in later phases</a:t>
            </a: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thrombosis and pulmonary embolism have been observed in severe diseases.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Extrapulmonary</a:t>
            </a: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changes</a:t>
            </a:r>
            <a:endParaRPr lang="en-US" sz="4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various levels of cell injury 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Due to endothelial injury </a:t>
            </a:r>
            <a:r>
              <a:rPr lang="en-US" sz="3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microvascular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disorders are seen  in </a:t>
            </a:r>
            <a:r>
              <a:rPr lang="en-US" sz="3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parenchymal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organs.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Clinical manifestations</a:t>
            </a:r>
            <a:endParaRPr lang="en-US" sz="3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COVID–19 may present with </a:t>
            </a:r>
          </a:p>
          <a:p>
            <a:pPr lvl="1"/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mild,</a:t>
            </a:r>
          </a:p>
          <a:p>
            <a:pPr lvl="1"/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moderate, or </a:t>
            </a:r>
          </a:p>
          <a:p>
            <a:pPr lvl="1"/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severe illness; 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the latter includes severe pneumonia, ARDS, sepsis and septic shock. 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Uncomplicated illness</a:t>
            </a:r>
            <a:endParaRPr lang="en-US" sz="28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Patients with uncomplicated upper respiratory tract viral infection, may have non-specific symptoms such as fever, cough, sore throat, nasal congestion, malaise, headache.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 elderly and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immunosuppressed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may present with atypical symptoms.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Mild pneumonia</a:t>
            </a:r>
            <a:endParaRPr lang="en-US" sz="48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Patient with pneumonia and no signs of severe pneumonia. 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Child with non-severe pneumonia has cough or difficulty in breathing/ fast breathing: (fast breathing - in breaths/min):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&lt; 2month -</a:t>
            </a:r>
            <a:r>
              <a:rPr lang="en-US" sz="3200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60,         &lt; 2-11 month  </a:t>
            </a:r>
            <a:r>
              <a:rPr lang="en-US" sz="3200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1-2 years -</a:t>
            </a:r>
            <a:r>
              <a:rPr lang="en-US" sz="3200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40   and no symptoms of pneumonia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9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Severe pneumonia</a:t>
            </a:r>
            <a:endParaRPr lang="en-US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Adolescent or adult: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fever or suspected respiratory infection, plus one of the following;</a:t>
            </a: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respiratory rate &gt;30 breaths/min,</a:t>
            </a: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severe respiratory distress, </a:t>
            </a: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SpO</a:t>
            </a:r>
            <a:r>
              <a:rPr lang="en-US" sz="1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 90% on room air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Severe pneumonia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Child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 cough or difficulty in breathing, plus at least one of the following: 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Central cyanosis or SpO</a:t>
            </a: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&lt; 90% severe respiratory distress (e.g. grunting, chest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indrawing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signs of pneumonia with any of the following danger signs: inability to breastfeed or drink, lethargy or unconsciousness, or convulsions. 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Other signs of pneumonia may be present: chest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indrawing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fast breathing.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Coronaviruses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introduction </a:t>
            </a:r>
            <a:endParaRPr lang="en-US" sz="3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8280"/>
            <a:ext cx="8686800" cy="4846320"/>
          </a:xfrm>
        </p:spPr>
        <p:txBody>
          <a:bodyPr>
            <a:noAutofit/>
          </a:bodyPr>
          <a:lstStyle/>
          <a:p>
            <a:r>
              <a:rPr lang="en-US" sz="3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Coronaviruses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are enveloped single-stranded RNA viruses 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Family </a:t>
            </a:r>
            <a:r>
              <a:rPr lang="en-US" sz="3200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Coronaviridae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Found in humans and animals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On the basis of genomic organization</a:t>
            </a:r>
          </a:p>
          <a:p>
            <a:pPr lvl="2"/>
            <a:r>
              <a:rPr lang="en-US" sz="2700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Alphacorona</a:t>
            </a:r>
            <a:r>
              <a:rPr lang="en-US" sz="27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virus</a:t>
            </a:r>
            <a:r>
              <a:rPr lang="en-US" sz="27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el-GR" sz="27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7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CoV</a:t>
            </a:r>
            <a:r>
              <a:rPr lang="en-US" sz="27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), </a:t>
            </a:r>
          </a:p>
          <a:p>
            <a:pPr lvl="2"/>
            <a:r>
              <a:rPr lang="en-US" sz="2700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Betacorona</a:t>
            </a:r>
            <a:r>
              <a:rPr lang="en-US" sz="27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virus</a:t>
            </a:r>
            <a:r>
              <a:rPr lang="en-US" sz="27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el-GR" sz="27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7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CoV</a:t>
            </a:r>
            <a:r>
              <a:rPr lang="en-US" sz="27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), </a:t>
            </a:r>
          </a:p>
          <a:p>
            <a:pPr lvl="2"/>
            <a:r>
              <a:rPr lang="en-US" sz="2700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Gammacorona</a:t>
            </a:r>
            <a:r>
              <a:rPr lang="en-US" sz="27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virus</a:t>
            </a:r>
            <a:r>
              <a:rPr lang="en-US" sz="27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el-GR" sz="27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sz="27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CoV</a:t>
            </a:r>
            <a:r>
              <a:rPr lang="en-US" sz="27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lvl="2"/>
            <a:r>
              <a:rPr lang="en-US" sz="2700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Deltacorona</a:t>
            </a:r>
            <a:r>
              <a:rPr lang="en-US" sz="27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virus</a:t>
            </a:r>
            <a:r>
              <a:rPr lang="en-US" sz="27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el-GR" sz="27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27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CoV</a:t>
            </a:r>
            <a:r>
              <a:rPr lang="en-US" sz="27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7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Acute Respiratory Distress Syndrome</a:t>
            </a:r>
            <a:endParaRPr lang="en-US" sz="4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Onset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new or worsening respiratory symptoms within one week of known clinical insult.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Chest imaging (radiograph, CT scan, or lung ultrasound): bilateral opacities, not fully explained by effusions, lobar or lung collapse, or nodules.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Origin of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oedema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respiratory failure not fully explained by cardiac failure or fluid overload.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Need objective assessment (e.g. echocardiography) to exclude hydrostatic cause of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oedema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if no risk factor present.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Oxygenation is reduced 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Sepsis</a:t>
            </a:r>
            <a:endParaRPr lang="en-US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Adults: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life-threatening organ dysfunction caused by a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dysregulated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host response to suspected or proven infection, with organ dysfunction. </a:t>
            </a:r>
          </a:p>
          <a:p>
            <a:pPr>
              <a:buNone/>
            </a:pP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Signs of organ dysfunction include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altered mental status, difficult or fast breathing, low oxygen saturation, reduced urine output, fast heart rate, weak pulse, cold extremities or low blood pressure or laboratory evidence of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coagulopathy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thrombocytopenia, acidosis, high lactate or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hyperbilirubinemia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Children: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suspected or proven infection and ≥2 SIRS criteria, of which one must be abnormal temperature or white blood cell count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Septic Shock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Adults: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persisting hypotension despite volume resuscitation, 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requiring </a:t>
            </a:r>
            <a:r>
              <a:rPr lang="en-US" sz="3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vasopressors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to maintain MAP ≥65 mmHg 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Serum lactate level &lt; 2 </a:t>
            </a:r>
            <a:r>
              <a:rPr lang="en-US" sz="3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mmol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/L</a:t>
            </a:r>
          </a:p>
          <a:p>
            <a:pPr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Septic shock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Children: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-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any hypotension (SBP below normal for age) or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-   2- 3 of the following: 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altered mental state;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bradycardia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or tachycardia (HR 160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bpm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infants and HR 150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bpm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children); </a:t>
            </a:r>
          </a:p>
          <a:p>
            <a:pPr lvl="1">
              <a:buNone/>
            </a:pP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- prolonged capillary refill (&gt;2 sec) or warm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vasodilation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with bounding pulses;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tachypnea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petechial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purpuric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rash; increased lactate;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oliguria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 hyperthermia or hypothermia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Diagnosis of COVID-19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3340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Clinical diagnosis mainly based on epidemiological history, clinical manifestations and auxiliary examinations.</a:t>
            </a:r>
          </a:p>
          <a:p>
            <a:r>
              <a:rPr lang="en-US" sz="3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Auxiliary examinations -</a:t>
            </a:r>
          </a:p>
          <a:p>
            <a:pPr>
              <a:buNone/>
            </a:pPr>
            <a:r>
              <a:rPr lang="en-US" sz="3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Nucleic acid detection, CT scan, immune identification of </a:t>
            </a:r>
            <a:r>
              <a:rPr lang="en-US" sz="3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IgM</a:t>
            </a:r>
            <a:r>
              <a:rPr lang="en-US" sz="3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IgG</a:t>
            </a:r>
            <a:r>
              <a:rPr lang="en-US" sz="3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ELISA and blood culture.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Lab Diagnosis</a:t>
            </a:r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Guidance on specimen collection, processing, transportation, including related </a:t>
            </a:r>
            <a:r>
              <a:rPr lang="en-US" sz="3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biosafety</a:t>
            </a:r>
            <a:endParaRPr lang="en-US" sz="3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procedures, is available in India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As per directive from </a:t>
            </a:r>
            <a:r>
              <a:rPr lang="en-US" sz="3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MoHFW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Government of India, all suspected cases are to be reported to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district and state surveillance officers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Guidelines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Sample collection: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Preferred sample: Throat and nasal swab in viral transport media (VTM) and transported on ice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Alternate: Nasopharyngeal swab, </a:t>
            </a:r>
            <a:r>
              <a:rPr lang="en-US" sz="3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bronchoalveolar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lavage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3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endotracheal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aspirate which has to be mixed with the viral transport medium and transported on 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General guidelines:</a:t>
            </a:r>
            <a:b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Trained health care professionals to wear appropriate PPE with latex free purple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nitrile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gloves while collecting the sample from the patient.</a:t>
            </a: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Maintain proper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infectioncontrol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when collecting specimens</a:t>
            </a: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Restricted entry to visitors or attendants during sample collection</a:t>
            </a: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Complete the requisition form for each specimen submitted</a:t>
            </a: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Proper disposal of all waste generated</a:t>
            </a:r>
          </a:p>
          <a:p>
            <a:endParaRPr lang="en-US" sz="2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LAB  Diagnosis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Definite diagnosis is based on detection of viral RNA by real time RT-PCR</a:t>
            </a:r>
          </a:p>
          <a:p>
            <a:pPr lvl="1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Other Findings </a:t>
            </a:r>
            <a:br>
              <a:rPr lang="en-US" sz="5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Decreased albumin </a:t>
            </a:r>
          </a:p>
          <a:p>
            <a:pPr lvl="1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High C reactive protein </a:t>
            </a:r>
          </a:p>
          <a:p>
            <a:pPr lvl="1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High lactate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dehydrogenase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(LDH) </a:t>
            </a:r>
          </a:p>
          <a:p>
            <a:pPr lvl="1"/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Lymphopenia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High erythrocyte sedimentation rate (ESR) </a:t>
            </a:r>
          </a:p>
          <a:p>
            <a:pPr lvl="1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Elevated d-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dimer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fibrinogen levels- observed in severe diseases which indicates endothelial injury </a:t>
            </a:r>
          </a:p>
          <a:p>
            <a:pPr lvl="1"/>
            <a:endParaRPr lang="en-US" sz="28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8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Structure of SARS-CoV-2</a:t>
            </a:r>
            <a:endParaRPr lang="en-US" sz="3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686800" cy="4389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Virus particle sizes - 70 to 90 nm</a:t>
            </a:r>
          </a:p>
          <a:p>
            <a:pPr>
              <a:buNone/>
            </a:pPr>
            <a:r>
              <a:rPr lang="en-US" sz="3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Coronaviruses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have four structural proteins </a:t>
            </a:r>
          </a:p>
          <a:p>
            <a:pPr lvl="1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Spike (S), 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Membrane (M),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Envelope (E)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Nucleocapsid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(N)</a:t>
            </a:r>
          </a:p>
          <a:p>
            <a:pPr lvl="1">
              <a:buFont typeface="Arial" pitchFamily="34" charset="0"/>
              <a:buChar char="•"/>
            </a:pPr>
            <a:endParaRPr lang="en-US" sz="3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Reference 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https://www.mohfw.gov.in/pdf/RevisedNationalClinicalManagementGuidelineforCOVID1931032020.pdf 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https://www.mohfw.gov.in/pdf/NotificationofICMguidelinesforCOVID19testinginprivatelaboratoriesiIndia.pdf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https://pubmed.ncbi.nlm.nih.gov/32230900/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http://www.pathologyoutlines.com/topic/lungnontumorcovid.html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https://www.sciencedirect.com/science/article/pii/S2095177920302045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https://www.ncbi.nlm.nih.gov/pmc/articles/PMC7189391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https://www.ncbi.nlm.nih.gov/pmc/articles/PMC7169933/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European Respiratory Journal 2020 55: 2000607; DOI: 10.1183/13993003.00607-202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Viral proteins and its function</a:t>
            </a:r>
            <a:endParaRPr lang="en-US" sz="3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 protein -helps in the attachment of virus to the host cell</a:t>
            </a:r>
            <a:endParaRPr lang="en-US" sz="3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 and E protein – helps in replication inside the host cells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Viral envelope is a fatty layer 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So easily destroyed when washed with soap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 protein – disrupts the host cell </a:t>
            </a:r>
            <a:r>
              <a:rPr lang="en-US" sz="3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defence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mechanism &amp; helps in viral replication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Mode of Transmission </a:t>
            </a:r>
            <a:endParaRPr lang="en-US" sz="3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Person to person transmission through</a:t>
            </a:r>
          </a:p>
          <a:p>
            <a:pPr>
              <a:buNone/>
            </a:pPr>
            <a:r>
              <a:rPr lang="en-IN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respiratory droplets </a:t>
            </a:r>
          </a:p>
          <a:p>
            <a:pPr>
              <a:buNone/>
            </a:pPr>
            <a:r>
              <a:rPr lang="en-IN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direct contact </a:t>
            </a:r>
          </a:p>
          <a:p>
            <a:pPr>
              <a:buNone/>
            </a:pPr>
            <a:r>
              <a:rPr lang="en-IN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indirect contact-  surfaces in the immediate </a:t>
            </a:r>
          </a:p>
          <a:p>
            <a:pPr>
              <a:buNone/>
            </a:pPr>
            <a:r>
              <a:rPr lang="en-IN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environment        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Disease</a:t>
            </a:r>
            <a:r>
              <a:rPr lang="en-IN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SARS-CoV-2 virus primarily affects the respiratory system, although other organ systems are also involved.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Disease- host factors   </a:t>
            </a:r>
            <a:endParaRPr lang="en-US" sz="3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Angiotensin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converting enzyme 2 (ACE2) is identified as a functional receptor for SARS-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CoV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ACE2 expression was high in lung, heart, ileum, kidney and bladder .</a:t>
            </a: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lung, ACE2 was highly expressed on lung epithelial cells.</a:t>
            </a:r>
          </a:p>
          <a:p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Covid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19 virus has 20 times more affinity to this receptor than SARC virus ,which contributes to its high rate of spread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Entry and replication of SARS-CoV-2 in host cells</a:t>
            </a:r>
            <a:endParaRPr lang="en-US" sz="28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389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 steps: </a:t>
            </a:r>
          </a:p>
          <a:p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Attachment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S protein &amp; ACE2 </a:t>
            </a: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Penetration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enter host cells through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endocytosis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or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membrane fusion </a:t>
            </a: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Biosynthesis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virion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releases RNA into the cell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&amp; viral mRNA is used to  make viral proteins </a:t>
            </a:r>
          </a:p>
          <a:p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Maturation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new viral particles are made</a:t>
            </a: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Release-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These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virions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are subsequently released out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of the cells by 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exocytosis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Incubation Period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2-14 Days</a:t>
            </a: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inhaled virus SARS-CoV-2 likely binds to epithelial cells in the nasal cavity and starts replicating</a:t>
            </a: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virus propagates and migrates down the respiratory tract  to LRT and immune response is triggered.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635</TotalTime>
  <Words>1410</Words>
  <Application>Microsoft Office PowerPoint</Application>
  <PresentationFormat>On-screen Show (4:3)</PresentationFormat>
  <Paragraphs>171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Flow</vt:lpstr>
      <vt:lpstr>Pathogenesis,Clinical features and Investigation findings  of COVID   19  </vt:lpstr>
      <vt:lpstr>Coronaviruses- introduction </vt:lpstr>
      <vt:lpstr>Structure of SARS-CoV-2</vt:lpstr>
      <vt:lpstr>Viral proteins and its function</vt:lpstr>
      <vt:lpstr>Mode of Transmission </vt:lpstr>
      <vt:lpstr>Disease </vt:lpstr>
      <vt:lpstr>Disease- host factors   </vt:lpstr>
      <vt:lpstr>Entry and replication of SARS-CoV-2 in host cells</vt:lpstr>
      <vt:lpstr>Slide 9</vt:lpstr>
      <vt:lpstr>Pathogenesis </vt:lpstr>
      <vt:lpstr>Humoral and cellular immunity </vt:lpstr>
      <vt:lpstr>Cytokine storm in COVID-19 </vt:lpstr>
      <vt:lpstr>Pathological findings in the lungs</vt:lpstr>
      <vt:lpstr>Extrapulmonary changes</vt:lpstr>
      <vt:lpstr>Clinical manifestations</vt:lpstr>
      <vt:lpstr>Uncomplicated illness</vt:lpstr>
      <vt:lpstr>Mild pneumonia</vt:lpstr>
      <vt:lpstr>Severe pneumonia</vt:lpstr>
      <vt:lpstr>Severe pneumonia</vt:lpstr>
      <vt:lpstr>Acute Respiratory Distress Syndrome</vt:lpstr>
      <vt:lpstr>Sepsis</vt:lpstr>
      <vt:lpstr>Septic Shock</vt:lpstr>
      <vt:lpstr>Septic shock</vt:lpstr>
      <vt:lpstr>Diagnosis of COVID-19 </vt:lpstr>
      <vt:lpstr>Lab Diagnosis </vt:lpstr>
      <vt:lpstr>Guidelines </vt:lpstr>
      <vt:lpstr>General guidelines: </vt:lpstr>
      <vt:lpstr>LAB  Diagnosis </vt:lpstr>
      <vt:lpstr>Other Findings  </vt:lpstr>
      <vt:lpstr>Reference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  19  virus</dc:title>
  <dc:creator>user</dc:creator>
  <cp:lastModifiedBy>Dept.Of Pathology</cp:lastModifiedBy>
  <cp:revision>92</cp:revision>
  <dcterms:created xsi:type="dcterms:W3CDTF">2020-05-29T07:01:39Z</dcterms:created>
  <dcterms:modified xsi:type="dcterms:W3CDTF">2020-10-26T05:58:37Z</dcterms:modified>
</cp:coreProperties>
</file>