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86" r:id="rId3"/>
    <p:sldId id="287" r:id="rId4"/>
    <p:sldId id="258" r:id="rId5"/>
    <p:sldId id="259" r:id="rId6"/>
    <p:sldId id="275" r:id="rId7"/>
    <p:sldId id="285" r:id="rId8"/>
    <p:sldId id="260" r:id="rId9"/>
    <p:sldId id="261" r:id="rId10"/>
    <p:sldId id="289" r:id="rId11"/>
    <p:sldId id="276" r:id="rId12"/>
    <p:sldId id="272" r:id="rId13"/>
    <p:sldId id="263" r:id="rId14"/>
    <p:sldId id="264" r:id="rId15"/>
    <p:sldId id="277" r:id="rId16"/>
    <p:sldId id="265" r:id="rId17"/>
    <p:sldId id="266" r:id="rId18"/>
    <p:sldId id="278" r:id="rId19"/>
    <p:sldId id="267" r:id="rId20"/>
    <p:sldId id="279" r:id="rId21"/>
    <p:sldId id="290" r:id="rId22"/>
    <p:sldId id="280" r:id="rId23"/>
    <p:sldId id="273" r:id="rId24"/>
    <p:sldId id="269" r:id="rId25"/>
    <p:sldId id="281" r:id="rId26"/>
    <p:sldId id="270" r:id="rId27"/>
    <p:sldId id="282" r:id="rId28"/>
    <p:sldId id="274" r:id="rId29"/>
    <p:sldId id="283"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0000"/>
    <a:srgbClr val="993300"/>
    <a:srgbClr val="CC3300"/>
    <a:srgbClr val="D68772"/>
    <a:srgbClr val="A66446"/>
    <a:srgbClr val="D5B8A3"/>
    <a:srgbClr val="CFAA7D"/>
    <a:srgbClr val="DFB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7778" autoAdjust="0"/>
  </p:normalViewPr>
  <p:slideViewPr>
    <p:cSldViewPr>
      <p:cViewPr>
        <p:scale>
          <a:sx n="50" d="100"/>
          <a:sy n="50" d="100"/>
        </p:scale>
        <p:origin x="-1956" y="-59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6D8FA580-3D1A-43D8-BF68-3E2E2B3E3034}"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0456A2-2234-428A-80C5-1066418FDDB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897F536-8FBA-4F19-8570-D1AB82F5944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384696-4F1B-48F5-9840-F719FB23B21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C36DBA39-1520-46D2-8DD3-1E6BFC942A6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F12FDF4-660E-4847-878B-D4D044375D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A003CD3-23C6-4AD8-9079-CA46D0E6E14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2EAD791-024F-4F49-86A3-37C1046881CF}"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20069E9-93CC-46AD-A2C5-81A91D70E9D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C80EC5-69F5-4CB4-81CB-764EC2CC53B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49A1BAE-E00E-4C85-BA63-0F72D53E1DB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408D9B72-CBCA-4FA9-A55B-4D2EE249B0F1}" type="slidenum">
              <a:rPr lang="en-US" smtClean="0"/>
              <a:pPr>
                <a:defRPr/>
              </a:pPr>
              <a:t>‹#›</a:t>
            </a:fld>
            <a:endParaRPr lang="en-US"/>
          </a:p>
        </p:txBody>
      </p:sp>
      <p:sp>
        <p:nvSpPr>
          <p:cNvPr id="7" name="Rectangle 7"/>
          <p:cNvSpPr>
            <a:spLocks noChangeArrowheads="1"/>
          </p:cNvSpPr>
          <p:nvPr userDrawn="1"/>
        </p:nvSpPr>
        <p:spPr bwMode="auto">
          <a:xfrm>
            <a:off x="0" y="6781800"/>
            <a:ext cx="9144000" cy="76200"/>
          </a:xfrm>
          <a:prstGeom prst="rect">
            <a:avLst/>
          </a:prstGeom>
          <a:solidFill>
            <a:srgbClr val="993300"/>
          </a:solidFill>
          <a:ln w="9525">
            <a:noFill/>
            <a:miter lim="800000"/>
            <a:headEnd/>
            <a:tailEnd/>
          </a:ln>
          <a:effectLst/>
        </p:spPr>
        <p:txBody>
          <a:bodyPr wrap="none" anchor="ctr"/>
          <a:lstStyle/>
          <a:p>
            <a:pPr>
              <a:defRPr/>
            </a:pP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PHARMACONOMY</a:t>
            </a:r>
          </a:p>
        </p:txBody>
      </p:sp>
      <p:sp>
        <p:nvSpPr>
          <p:cNvPr id="2051" name="Subtitle 2"/>
          <p:cNvSpPr>
            <a:spLocks noGrp="1"/>
          </p:cNvSpPr>
          <p:nvPr>
            <p:ph type="subTitle" idx="1"/>
          </p:nvPr>
        </p:nvSpPr>
        <p:spPr>
          <a:xfrm>
            <a:off x="1371600" y="3886200"/>
            <a:ext cx="6553200" cy="2286000"/>
          </a:xfrm>
        </p:spPr>
        <p:txBody>
          <a:bodyPr/>
          <a:lstStyle/>
          <a:p>
            <a:r>
              <a:rPr lang="en-US" smtClean="0"/>
              <a:t>DR.RAMYA S.S</a:t>
            </a:r>
          </a:p>
          <a:p>
            <a:r>
              <a:rPr lang="en-US" smtClean="0"/>
              <a:t>ASSISTANT PROFESSOR</a:t>
            </a:r>
          </a:p>
          <a:p>
            <a:r>
              <a:rPr lang="en-US" smtClean="0"/>
              <a:t>DEPT OF HOMOEOPATHIC PHARMACY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0000"/>
                </a:solidFill>
                <a:effectLst>
                  <a:outerShdw blurRad="38100" dist="38100" dir="2700000" algn="tl">
                    <a:srgbClr val="000000">
                      <a:alpha val="43137"/>
                    </a:srgbClr>
                  </a:outerShdw>
                </a:effectLst>
              </a:rPr>
              <a:t>ORAL ROUTE</a:t>
            </a:r>
            <a:endParaRPr lang="en-US" dirty="0">
              <a:solidFill>
                <a:srgbClr val="FF0000"/>
              </a:solidFill>
              <a:effectLst>
                <a:outerShdw blurRad="38100" dist="38100" dir="2700000" algn="tl">
                  <a:srgbClr val="000000">
                    <a:alpha val="43137"/>
                  </a:srgbClr>
                </a:outerShdw>
              </a:effectLst>
            </a:endParaRPr>
          </a:p>
        </p:txBody>
      </p:sp>
      <p:sp>
        <p:nvSpPr>
          <p:cNvPr id="11267" name="Content Placeholder 2"/>
          <p:cNvSpPr>
            <a:spLocks noGrp="1"/>
          </p:cNvSpPr>
          <p:nvPr>
            <p:ph idx="1"/>
          </p:nvPr>
        </p:nvSpPr>
        <p:spPr/>
        <p:txBody>
          <a:bodyPr/>
          <a:lstStyle/>
          <a:p>
            <a:pPr marL="812800" indent="-812800" eaLnBrk="1" hangingPunct="1">
              <a:lnSpc>
                <a:spcPct val="120000"/>
              </a:lnSpc>
              <a:spcBef>
                <a:spcPct val="5000"/>
              </a:spcBef>
              <a:buFontTx/>
              <a:buNone/>
            </a:pPr>
            <a:r>
              <a:rPr lang="en-US" b="1" smtClean="0">
                <a:solidFill>
                  <a:srgbClr val="993300"/>
                </a:solidFill>
              </a:rPr>
              <a:t>Oral route is the most important </a:t>
            </a:r>
          </a:p>
          <a:p>
            <a:pPr marL="812800" indent="-812800" eaLnBrk="1" hangingPunct="1">
              <a:lnSpc>
                <a:spcPct val="120000"/>
              </a:lnSpc>
              <a:spcBef>
                <a:spcPct val="5000"/>
              </a:spcBef>
              <a:buFontTx/>
              <a:buNone/>
            </a:pPr>
            <a:r>
              <a:rPr lang="en-US" b="1" smtClean="0">
                <a:solidFill>
                  <a:srgbClr val="993300"/>
                </a:solidFill>
              </a:rPr>
              <a:t>of all the routes of administration. </a:t>
            </a:r>
          </a:p>
          <a:p>
            <a:pPr marL="812800" indent="-812800" eaLnBrk="1" hangingPunct="1">
              <a:lnSpc>
                <a:spcPct val="120000"/>
              </a:lnSpc>
              <a:spcBef>
                <a:spcPct val="5000"/>
              </a:spcBef>
              <a:buFontTx/>
              <a:buNone/>
            </a:pPr>
            <a:endParaRPr lang="en-US" sz="1800" b="1" smtClean="0">
              <a:solidFill>
                <a:srgbClr val="993300"/>
              </a:solidFill>
            </a:endParaRPr>
          </a:p>
          <a:p>
            <a:pPr marL="812800" indent="-812800" eaLnBrk="1" hangingPunct="1">
              <a:lnSpc>
                <a:spcPct val="120000"/>
              </a:lnSpc>
              <a:spcBef>
                <a:spcPct val="5000"/>
              </a:spcBef>
              <a:buFontTx/>
              <a:buNone/>
            </a:pPr>
            <a:r>
              <a:rPr lang="en-US" b="1" smtClean="0"/>
              <a:t>Homoeopathic medicines act via oral </a:t>
            </a:r>
          </a:p>
          <a:p>
            <a:pPr marL="812800" indent="-812800" eaLnBrk="1" hangingPunct="1">
              <a:lnSpc>
                <a:spcPct val="120000"/>
              </a:lnSpc>
              <a:spcBef>
                <a:spcPct val="5000"/>
              </a:spcBef>
              <a:buFontTx/>
              <a:buNone/>
            </a:pPr>
            <a:r>
              <a:rPr lang="en-US" b="1" smtClean="0"/>
              <a:t>route on the entire human organism, </a:t>
            </a:r>
          </a:p>
          <a:p>
            <a:pPr marL="812800" indent="-812800" eaLnBrk="1" hangingPunct="1">
              <a:lnSpc>
                <a:spcPct val="120000"/>
              </a:lnSpc>
              <a:spcBef>
                <a:spcPct val="5000"/>
              </a:spcBef>
              <a:buFontTx/>
              <a:buNone/>
            </a:pPr>
            <a:r>
              <a:rPr lang="en-US" b="1" smtClean="0"/>
              <a:t>not by a process of digestion, </a:t>
            </a:r>
          </a:p>
          <a:p>
            <a:pPr marL="812800" indent="-812800" eaLnBrk="1" hangingPunct="1">
              <a:lnSpc>
                <a:spcPct val="120000"/>
              </a:lnSpc>
              <a:spcBef>
                <a:spcPct val="5000"/>
              </a:spcBef>
              <a:buFontTx/>
              <a:buNone/>
            </a:pPr>
            <a:r>
              <a:rPr lang="en-US" b="1" smtClean="0"/>
              <a:t>but via nervous syste</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descr="back31a"/>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291" name="Text Box 4"/>
          <p:cNvSpPr txBox="1">
            <a:spLocks noChangeArrowheads="1"/>
          </p:cNvSpPr>
          <p:nvPr/>
        </p:nvSpPr>
        <p:spPr bwMode="auto">
          <a:xfrm>
            <a:off x="822325" y="698500"/>
            <a:ext cx="7635875" cy="5549900"/>
          </a:xfrm>
          <a:prstGeom prst="rect">
            <a:avLst/>
          </a:prstGeom>
          <a:noFill/>
          <a:ln w="9525">
            <a:noFill/>
            <a:miter lim="800000"/>
            <a:headEnd/>
            <a:tailEnd/>
          </a:ln>
        </p:spPr>
        <p:txBody>
          <a:bodyPr>
            <a:spAutoFit/>
          </a:bodyPr>
          <a:lstStyle/>
          <a:p>
            <a:pPr>
              <a:lnSpc>
                <a:spcPct val="120000"/>
              </a:lnSpc>
            </a:pPr>
            <a:r>
              <a:rPr lang="en-US" sz="2800" b="1">
                <a:solidFill>
                  <a:srgbClr val="800000"/>
                </a:solidFill>
              </a:rPr>
              <a:t>‘… A similar globule, crushed with some </a:t>
            </a:r>
          </a:p>
          <a:p>
            <a:pPr>
              <a:lnSpc>
                <a:spcPct val="120000"/>
              </a:lnSpc>
            </a:pPr>
            <a:r>
              <a:rPr lang="en-US" sz="2800" b="1">
                <a:solidFill>
                  <a:srgbClr val="800000"/>
                </a:solidFill>
              </a:rPr>
              <a:t>sugar of milk and dissolved in a good deal of water and stirred well</a:t>
            </a:r>
            <a:r>
              <a:rPr lang="en-US" sz="2800" b="1"/>
              <a:t> before every administration will produce a far more 				powerful medicine for the 				use of several days. Every 				dose, no matter how 					minute, touches, on the 				contrary, many nerves.’</a:t>
            </a:r>
          </a:p>
          <a:p>
            <a:pPr>
              <a:lnSpc>
                <a:spcPct val="120000"/>
              </a:lnSpc>
            </a:pPr>
            <a:endParaRPr lang="en-US" b="1"/>
          </a:p>
          <a:p>
            <a:pPr>
              <a:lnSpc>
                <a:spcPct val="120000"/>
              </a:lnSpc>
            </a:pPr>
            <a:r>
              <a:rPr lang="en-US" sz="2800" b="1"/>
              <a:t>			(Aphorism 272)</a:t>
            </a:r>
          </a:p>
        </p:txBody>
      </p:sp>
      <p:sp>
        <p:nvSpPr>
          <p:cNvPr id="12292" name="Rectangle 8"/>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
        <p:nvSpPr>
          <p:cNvPr id="12293" name="Rectangle 9"/>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back31b"/>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3315" name="Rectangle 3"/>
          <p:cNvSpPr>
            <a:spLocks noGrp="1" noChangeArrowheads="1"/>
          </p:cNvSpPr>
          <p:nvPr>
            <p:ph idx="1"/>
          </p:nvPr>
        </p:nvSpPr>
        <p:spPr>
          <a:xfrm>
            <a:off x="533400" y="762000"/>
            <a:ext cx="7924800" cy="5410200"/>
          </a:xfrm>
        </p:spPr>
        <p:txBody>
          <a:bodyPr/>
          <a:lstStyle/>
          <a:p>
            <a:pPr eaLnBrk="1" hangingPunct="1">
              <a:lnSpc>
                <a:spcPct val="115000"/>
              </a:lnSpc>
              <a:spcBef>
                <a:spcPct val="5000"/>
              </a:spcBef>
              <a:buClr>
                <a:srgbClr val="800000"/>
              </a:buClr>
            </a:pPr>
            <a:r>
              <a:rPr lang="en-US" sz="3000" b="1" smtClean="0">
                <a:solidFill>
                  <a:srgbClr val="800000"/>
                </a:solidFill>
              </a:rPr>
              <a:t>Sub-lingual administration</a:t>
            </a:r>
            <a:r>
              <a:rPr lang="en-US" sz="3000" b="1" smtClean="0"/>
              <a:t> of medicines may also be adopted.</a:t>
            </a:r>
          </a:p>
          <a:p>
            <a:pPr eaLnBrk="1" hangingPunct="1">
              <a:lnSpc>
                <a:spcPct val="115000"/>
              </a:lnSpc>
              <a:spcBef>
                <a:spcPct val="5000"/>
              </a:spcBef>
              <a:buClr>
                <a:srgbClr val="800000"/>
              </a:buClr>
            </a:pPr>
            <a:endParaRPr lang="en-US" sz="1400" b="1" smtClean="0"/>
          </a:p>
          <a:p>
            <a:pPr eaLnBrk="1" hangingPunct="1">
              <a:lnSpc>
                <a:spcPct val="115000"/>
              </a:lnSpc>
              <a:spcBef>
                <a:spcPct val="5000"/>
              </a:spcBef>
              <a:buClr>
                <a:srgbClr val="800000"/>
              </a:buClr>
            </a:pPr>
            <a:r>
              <a:rPr lang="en-US" sz="3000" b="1" smtClean="0">
                <a:solidFill>
                  <a:srgbClr val="800000"/>
                </a:solidFill>
              </a:rPr>
              <a:t>Gurgles</a:t>
            </a:r>
            <a:r>
              <a:rPr lang="en-US" sz="3000" b="1" smtClean="0"/>
              <a:t> are aqueous solutions intended</a:t>
            </a:r>
          </a:p>
          <a:p>
            <a:pPr eaLnBrk="1" hangingPunct="1">
              <a:lnSpc>
                <a:spcPct val="115000"/>
              </a:lnSpc>
              <a:spcBef>
                <a:spcPct val="5000"/>
              </a:spcBef>
              <a:buClr>
                <a:srgbClr val="800000"/>
              </a:buClr>
              <a:buFontTx/>
              <a:buNone/>
            </a:pPr>
            <a:r>
              <a:rPr lang="en-US" sz="3000" b="1" smtClean="0"/>
              <a:t>	to be used after dilution with warm </a:t>
            </a:r>
          </a:p>
          <a:p>
            <a:pPr eaLnBrk="1" hangingPunct="1">
              <a:lnSpc>
                <a:spcPct val="115000"/>
              </a:lnSpc>
              <a:spcBef>
                <a:spcPct val="5000"/>
              </a:spcBef>
              <a:buClr>
                <a:srgbClr val="800000"/>
              </a:buClr>
              <a:buFontTx/>
              <a:buNone/>
            </a:pPr>
            <a:r>
              <a:rPr lang="en-US" sz="3000" b="1" smtClean="0"/>
              <a:t>	water. The gargle is kept in throat </a:t>
            </a:r>
          </a:p>
          <a:p>
            <a:pPr eaLnBrk="1" hangingPunct="1">
              <a:lnSpc>
                <a:spcPct val="115000"/>
              </a:lnSpc>
              <a:spcBef>
                <a:spcPct val="5000"/>
              </a:spcBef>
              <a:buClr>
                <a:srgbClr val="800000"/>
              </a:buClr>
              <a:buFontTx/>
              <a:buNone/>
            </a:pPr>
            <a:r>
              <a:rPr lang="en-US" sz="3000" b="1" smtClean="0"/>
              <a:t>	and air from lungs is forced </a:t>
            </a:r>
          </a:p>
          <a:p>
            <a:pPr eaLnBrk="1" hangingPunct="1">
              <a:lnSpc>
                <a:spcPct val="115000"/>
              </a:lnSpc>
              <a:spcBef>
                <a:spcPct val="5000"/>
              </a:spcBef>
              <a:buClr>
                <a:srgbClr val="800000"/>
              </a:buClr>
              <a:buFontTx/>
              <a:buNone/>
            </a:pPr>
            <a:r>
              <a:rPr lang="en-US" sz="3000" b="1" smtClean="0"/>
              <a:t>	through for the solution to </a:t>
            </a:r>
          </a:p>
          <a:p>
            <a:pPr eaLnBrk="1" hangingPunct="1">
              <a:lnSpc>
                <a:spcPct val="115000"/>
              </a:lnSpc>
              <a:spcBef>
                <a:spcPct val="5000"/>
              </a:spcBef>
              <a:buClr>
                <a:srgbClr val="800000"/>
              </a:buClr>
              <a:buFontTx/>
              <a:buNone/>
            </a:pPr>
            <a:r>
              <a:rPr lang="en-US" sz="3000" b="1" smtClean="0"/>
              <a:t>	come in contact with the </a:t>
            </a:r>
          </a:p>
          <a:p>
            <a:pPr eaLnBrk="1" hangingPunct="1">
              <a:lnSpc>
                <a:spcPct val="115000"/>
              </a:lnSpc>
              <a:spcBef>
                <a:spcPct val="5000"/>
              </a:spcBef>
              <a:buClr>
                <a:srgbClr val="800000"/>
              </a:buClr>
              <a:buFontTx/>
              <a:buNone/>
            </a:pPr>
            <a:r>
              <a:rPr lang="en-US" sz="3000" b="1" smtClean="0"/>
              <a:t>	above membranes.</a:t>
            </a:r>
          </a:p>
        </p:txBody>
      </p:sp>
      <p:sp>
        <p:nvSpPr>
          <p:cNvPr id="13316" name="Rectangle 5"/>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
        <p:nvSpPr>
          <p:cNvPr id="13317" name="Rectangle 6"/>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back31c"/>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4343" name="Rectangle 2"/>
          <p:cNvSpPr>
            <a:spLocks noGrp="1" noChangeArrowheads="1"/>
          </p:cNvSpPr>
          <p:nvPr>
            <p:ph type="title"/>
          </p:nvPr>
        </p:nvSpPr>
        <p:spPr>
          <a:xfrm>
            <a:off x="0" y="0"/>
            <a:ext cx="7239000" cy="609600"/>
          </a:xfrm>
          <a:solidFill>
            <a:srgbClr val="492C1D"/>
          </a:solidFill>
        </p:spPr>
        <p:txBody>
          <a:bodyPr/>
          <a:lstStyle/>
          <a:p>
            <a:pPr marL="1117600" indent="-1117600" eaLnBrk="1" hangingPunct="1"/>
            <a:r>
              <a:rPr lang="en-US" sz="3200" b="1" smtClean="0">
                <a:solidFill>
                  <a:schemeClr val="bg1"/>
                </a:solidFill>
                <a:latin typeface="Times New Roman" pitchFamily="18" charset="0"/>
              </a:rPr>
              <a:t>OLFACTION  AND  INHALATION</a:t>
            </a:r>
          </a:p>
        </p:txBody>
      </p:sp>
      <p:sp>
        <p:nvSpPr>
          <p:cNvPr id="14339" name="Rectangle 3"/>
          <p:cNvSpPr>
            <a:spLocks noGrp="1" noChangeArrowheads="1"/>
          </p:cNvSpPr>
          <p:nvPr>
            <p:ph idx="1"/>
          </p:nvPr>
        </p:nvSpPr>
        <p:spPr>
          <a:xfrm>
            <a:off x="838200" y="914400"/>
            <a:ext cx="7696200" cy="2362200"/>
          </a:xfrm>
        </p:spPr>
        <p:txBody>
          <a:bodyPr/>
          <a:lstStyle/>
          <a:p>
            <a:pPr eaLnBrk="1" hangingPunct="1">
              <a:buFontTx/>
              <a:buNone/>
            </a:pPr>
            <a:r>
              <a:rPr lang="en-GB" sz="3000" b="1" smtClean="0">
                <a:solidFill>
                  <a:srgbClr val="800000"/>
                </a:solidFill>
              </a:rPr>
              <a:t>The olfactory nerve is directly connected </a:t>
            </a:r>
          </a:p>
          <a:p>
            <a:pPr eaLnBrk="1" hangingPunct="1">
              <a:buFontTx/>
              <a:buNone/>
            </a:pPr>
            <a:r>
              <a:rPr lang="en-GB" sz="3000" b="1" smtClean="0">
                <a:solidFill>
                  <a:srgbClr val="800000"/>
                </a:solidFill>
              </a:rPr>
              <a:t>to the brain</a:t>
            </a:r>
            <a:r>
              <a:rPr lang="en-GB" sz="3000" b="1" smtClean="0"/>
              <a:t> (bypassing digestive system) </a:t>
            </a:r>
          </a:p>
          <a:p>
            <a:pPr eaLnBrk="1" hangingPunct="1">
              <a:buFontTx/>
              <a:buNone/>
            </a:pPr>
            <a:r>
              <a:rPr lang="en-GB" sz="3000" b="1" smtClean="0"/>
              <a:t>and is an interesting avenue for the </a:t>
            </a:r>
          </a:p>
          <a:p>
            <a:pPr eaLnBrk="1" hangingPunct="1">
              <a:buFontTx/>
              <a:buNone/>
            </a:pPr>
            <a:r>
              <a:rPr lang="en-GB" sz="3000" b="1" smtClean="0"/>
              <a:t>administration of dynamic remedies. </a:t>
            </a:r>
          </a:p>
          <a:p>
            <a:pPr eaLnBrk="1" hangingPunct="1">
              <a:buFontTx/>
              <a:buNone/>
            </a:pPr>
            <a:endParaRPr lang="en-GB" sz="3000" b="1" smtClean="0"/>
          </a:p>
          <a:p>
            <a:pPr eaLnBrk="1" hangingPunct="1">
              <a:buFontTx/>
              <a:buNone/>
            </a:pPr>
            <a:r>
              <a:rPr lang="en-GB" sz="3000" b="1" smtClean="0"/>
              <a:t>				</a:t>
            </a:r>
            <a:endParaRPr lang="en-US" sz="3000" b="1" smtClean="0"/>
          </a:p>
        </p:txBody>
      </p:sp>
      <p:sp>
        <p:nvSpPr>
          <p:cNvPr id="14340" name="Text Box 6"/>
          <p:cNvSpPr txBox="1">
            <a:spLocks noChangeArrowheads="1"/>
          </p:cNvSpPr>
          <p:nvPr/>
        </p:nvSpPr>
        <p:spPr bwMode="auto">
          <a:xfrm>
            <a:off x="4191000" y="3429000"/>
            <a:ext cx="3698875" cy="2471738"/>
          </a:xfrm>
          <a:prstGeom prst="rect">
            <a:avLst/>
          </a:prstGeom>
          <a:noFill/>
          <a:ln w="9525">
            <a:noFill/>
            <a:miter lim="800000"/>
            <a:headEnd/>
            <a:tailEnd/>
          </a:ln>
        </p:spPr>
        <p:txBody>
          <a:bodyPr wrap="none">
            <a:spAutoFit/>
          </a:bodyPr>
          <a:lstStyle/>
          <a:p>
            <a:pPr>
              <a:spcBef>
                <a:spcPct val="20000"/>
              </a:spcBef>
            </a:pPr>
            <a:r>
              <a:rPr lang="en-GB" sz="3000" b="1"/>
              <a:t>Here the remedy </a:t>
            </a:r>
          </a:p>
          <a:p>
            <a:pPr>
              <a:spcBef>
                <a:spcPct val="20000"/>
              </a:spcBef>
            </a:pPr>
            <a:r>
              <a:rPr lang="en-GB" sz="3000" b="1"/>
              <a:t>reaches the brain </a:t>
            </a:r>
          </a:p>
          <a:p>
            <a:pPr>
              <a:spcBef>
                <a:spcPct val="20000"/>
              </a:spcBef>
            </a:pPr>
            <a:r>
              <a:rPr lang="en-GB" sz="3000" b="1"/>
              <a:t>and higher centres </a:t>
            </a:r>
          </a:p>
          <a:p>
            <a:pPr>
              <a:spcBef>
                <a:spcPct val="20000"/>
              </a:spcBef>
            </a:pPr>
            <a:r>
              <a:rPr lang="en-GB" sz="3000" b="1"/>
              <a:t>directly.</a:t>
            </a:r>
            <a:endParaRPr lang="en-US" sz="3000" b="1"/>
          </a:p>
          <a:p>
            <a:endParaRPr lang="en-US"/>
          </a:p>
        </p:txBody>
      </p:sp>
      <p:sp>
        <p:nvSpPr>
          <p:cNvPr id="14341" name="Rectangle 7"/>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
        <p:nvSpPr>
          <p:cNvPr id="14342" name="Rectangle 8"/>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3886200" cy="609600"/>
          </a:xfrm>
          <a:solidFill>
            <a:srgbClr val="492C1D"/>
          </a:solidFill>
        </p:spPr>
        <p:txBody>
          <a:bodyPr/>
          <a:lstStyle/>
          <a:p>
            <a:pPr eaLnBrk="1" hangingPunct="1"/>
            <a:r>
              <a:rPr lang="en-US" sz="3600" b="1" smtClean="0">
                <a:solidFill>
                  <a:schemeClr val="bg1"/>
                </a:solidFill>
                <a:latin typeface="Times New Roman" pitchFamily="18" charset="0"/>
              </a:rPr>
              <a:t/>
            </a:r>
            <a:br>
              <a:rPr lang="en-US" sz="3600" b="1" smtClean="0">
                <a:solidFill>
                  <a:schemeClr val="bg1"/>
                </a:solidFill>
                <a:latin typeface="Times New Roman" pitchFamily="18" charset="0"/>
              </a:rPr>
            </a:br>
            <a:r>
              <a:rPr lang="en-US" sz="3600" b="1" smtClean="0">
                <a:solidFill>
                  <a:schemeClr val="bg1"/>
                </a:solidFill>
                <a:latin typeface="Times New Roman" pitchFamily="18" charset="0"/>
              </a:rPr>
              <a:t>OLFACTION</a:t>
            </a:r>
            <a:r>
              <a:rPr lang="en-US" sz="3600" b="1" i="1" smtClean="0">
                <a:solidFill>
                  <a:schemeClr val="bg1"/>
                </a:solidFill>
                <a:latin typeface="Times New Roman" pitchFamily="18" charset="0"/>
              </a:rPr>
              <a:t> </a:t>
            </a:r>
            <a:r>
              <a:rPr lang="en-US" sz="3600" smtClean="0">
                <a:solidFill>
                  <a:schemeClr val="bg1"/>
                </a:solidFill>
                <a:latin typeface="Times New Roman" pitchFamily="18" charset="0"/>
              </a:rPr>
              <a:t/>
            </a:r>
            <a:br>
              <a:rPr lang="en-US" sz="3600" smtClean="0">
                <a:solidFill>
                  <a:schemeClr val="bg1"/>
                </a:solidFill>
                <a:latin typeface="Times New Roman" pitchFamily="18" charset="0"/>
              </a:rPr>
            </a:br>
            <a:endParaRPr lang="en-US" sz="3600" smtClean="0">
              <a:solidFill>
                <a:schemeClr val="bg1"/>
              </a:solidFill>
              <a:latin typeface="Times New Roman" pitchFamily="18" charset="0"/>
            </a:endParaRPr>
          </a:p>
        </p:txBody>
      </p:sp>
      <p:sp>
        <p:nvSpPr>
          <p:cNvPr id="15362" name="Rectangle 3"/>
          <p:cNvSpPr>
            <a:spLocks noGrp="1" noChangeArrowheads="1"/>
          </p:cNvSpPr>
          <p:nvPr>
            <p:ph idx="1"/>
          </p:nvPr>
        </p:nvSpPr>
        <p:spPr>
          <a:xfrm>
            <a:off x="381000" y="990600"/>
            <a:ext cx="8534400" cy="5486400"/>
          </a:xfrm>
        </p:spPr>
        <p:txBody>
          <a:bodyPr/>
          <a:lstStyle/>
          <a:p>
            <a:pPr eaLnBrk="1" hangingPunct="1">
              <a:lnSpc>
                <a:spcPct val="120000"/>
              </a:lnSpc>
              <a:buClr>
                <a:srgbClr val="800000"/>
              </a:buClr>
            </a:pPr>
            <a:r>
              <a:rPr lang="en-US" sz="3000" b="1" smtClean="0">
                <a:solidFill>
                  <a:srgbClr val="800000"/>
                </a:solidFill>
              </a:rPr>
              <a:t>A method of administering medicine through the nose and mouth by act of smelling.</a:t>
            </a:r>
          </a:p>
          <a:p>
            <a:pPr eaLnBrk="1" hangingPunct="1">
              <a:lnSpc>
                <a:spcPct val="120000"/>
              </a:lnSpc>
              <a:buClr>
                <a:srgbClr val="800000"/>
              </a:buClr>
            </a:pPr>
            <a:r>
              <a:rPr lang="en-US" sz="3000" b="1" smtClean="0"/>
              <a:t>Globule is moistened with medicinal fluid. The patient holds the open mouth of phial first in one nostril, and in the act of inspiration draw the air out of it into himself. </a:t>
            </a:r>
          </a:p>
          <a:p>
            <a:pPr eaLnBrk="1" hangingPunct="1">
              <a:lnSpc>
                <a:spcPct val="120000"/>
              </a:lnSpc>
              <a:buClr>
                <a:srgbClr val="800000"/>
              </a:buClr>
              <a:buFontTx/>
              <a:buNone/>
            </a:pPr>
            <a:r>
              <a:rPr lang="en-US" sz="3000" b="1" smtClean="0"/>
              <a:t>	</a:t>
            </a:r>
            <a:r>
              <a:rPr lang="en-US" sz="2400" b="1" smtClean="0"/>
              <a:t>(Footnote to §288, 5th edition of Organon of Medicine)</a:t>
            </a:r>
          </a:p>
        </p:txBody>
      </p:sp>
      <p:sp>
        <p:nvSpPr>
          <p:cNvPr id="15363" name="Rectangle 5"/>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685800" y="1162050"/>
            <a:ext cx="7924800" cy="4248150"/>
          </a:xfrm>
          <a:prstGeom prst="rect">
            <a:avLst/>
          </a:prstGeom>
          <a:noFill/>
          <a:ln w="9525">
            <a:noFill/>
            <a:miter lim="800000"/>
            <a:headEnd/>
            <a:tailEnd/>
          </a:ln>
        </p:spPr>
        <p:txBody>
          <a:bodyPr>
            <a:spAutoFit/>
          </a:bodyPr>
          <a:lstStyle/>
          <a:p>
            <a:pPr>
              <a:lnSpc>
                <a:spcPct val="130000"/>
              </a:lnSpc>
              <a:buClr>
                <a:srgbClr val="800000"/>
              </a:buClr>
              <a:buFontTx/>
              <a:buChar char="•"/>
            </a:pPr>
            <a:r>
              <a:rPr lang="en-US" sz="3000" b="1">
                <a:solidFill>
                  <a:srgbClr val="800000"/>
                </a:solidFill>
              </a:rPr>
              <a:t>  In children it is applied close to the  </a:t>
            </a:r>
          </a:p>
          <a:p>
            <a:pPr>
              <a:lnSpc>
                <a:spcPct val="130000"/>
              </a:lnSpc>
              <a:buClr>
                <a:srgbClr val="800000"/>
              </a:buClr>
            </a:pPr>
            <a:r>
              <a:rPr lang="en-US" sz="3000" b="1">
                <a:solidFill>
                  <a:srgbClr val="800000"/>
                </a:solidFill>
              </a:rPr>
              <a:t>   nostrils while they are asleep. </a:t>
            </a:r>
          </a:p>
          <a:p>
            <a:pPr>
              <a:lnSpc>
                <a:spcPct val="130000"/>
              </a:lnSpc>
              <a:buClr>
                <a:srgbClr val="800000"/>
              </a:buClr>
            </a:pPr>
            <a:r>
              <a:rPr lang="en-US" sz="3000" b="1"/>
              <a:t>   This method is usually applied for </a:t>
            </a:r>
          </a:p>
          <a:p>
            <a:pPr>
              <a:lnSpc>
                <a:spcPct val="130000"/>
              </a:lnSpc>
              <a:buClr>
                <a:srgbClr val="800000"/>
              </a:buClr>
            </a:pPr>
            <a:r>
              <a:rPr lang="en-US" sz="3000" b="1"/>
              <a:t>   idiosyncratic patients and when it is not </a:t>
            </a:r>
          </a:p>
          <a:p>
            <a:pPr>
              <a:lnSpc>
                <a:spcPct val="130000"/>
              </a:lnSpc>
              <a:buClr>
                <a:srgbClr val="800000"/>
              </a:buClr>
            </a:pPr>
            <a:r>
              <a:rPr lang="en-US" sz="3000" b="1"/>
              <a:t>   possible to administer the medication </a:t>
            </a:r>
          </a:p>
          <a:p>
            <a:pPr>
              <a:lnSpc>
                <a:spcPct val="130000"/>
              </a:lnSpc>
              <a:buClr>
                <a:srgbClr val="800000"/>
              </a:buClr>
            </a:pPr>
            <a:r>
              <a:rPr lang="en-US" sz="3000" b="1"/>
              <a:t>   orally as in cases of epilepsy, hysteria, </a:t>
            </a:r>
          </a:p>
          <a:p>
            <a:pPr>
              <a:lnSpc>
                <a:spcPct val="130000"/>
              </a:lnSpc>
              <a:buClr>
                <a:srgbClr val="800000"/>
              </a:buClr>
            </a:pPr>
            <a:r>
              <a:rPr lang="en-US" sz="3000" b="1"/>
              <a:t>   lock-jaw, etc.</a:t>
            </a:r>
            <a:endParaRPr lang="en-US" sz="3000"/>
          </a:p>
        </p:txBody>
      </p:sp>
      <p:sp>
        <p:nvSpPr>
          <p:cNvPr id="16387" name="Rectangle 5"/>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0" y="0"/>
            <a:ext cx="3657600" cy="685800"/>
          </a:xfrm>
          <a:solidFill>
            <a:srgbClr val="492C1D"/>
          </a:solidFill>
        </p:spPr>
        <p:txBody>
          <a:bodyPr/>
          <a:lstStyle/>
          <a:p>
            <a:pPr eaLnBrk="1" hangingPunct="1"/>
            <a:r>
              <a:rPr lang="en-US" sz="3600" b="1" smtClean="0">
                <a:solidFill>
                  <a:schemeClr val="bg1"/>
                </a:solidFill>
                <a:latin typeface="Times New Roman" pitchFamily="18" charset="0"/>
              </a:rPr>
              <a:t>INHALATION</a:t>
            </a:r>
          </a:p>
        </p:txBody>
      </p:sp>
      <p:sp>
        <p:nvSpPr>
          <p:cNvPr id="17410" name="Rectangle 3"/>
          <p:cNvSpPr>
            <a:spLocks noGrp="1" noChangeArrowheads="1"/>
          </p:cNvSpPr>
          <p:nvPr>
            <p:ph idx="1"/>
          </p:nvPr>
        </p:nvSpPr>
        <p:spPr>
          <a:xfrm>
            <a:off x="533400" y="1066800"/>
            <a:ext cx="7696200" cy="5334000"/>
          </a:xfrm>
        </p:spPr>
        <p:txBody>
          <a:bodyPr/>
          <a:lstStyle/>
          <a:p>
            <a:pPr eaLnBrk="1" hangingPunct="1">
              <a:lnSpc>
                <a:spcPct val="90000"/>
              </a:lnSpc>
              <a:buFontTx/>
              <a:buNone/>
            </a:pPr>
            <a:r>
              <a:rPr lang="en-US" sz="2800" b="1" smtClean="0"/>
              <a:t>Inhalations are solutions of medicaments </a:t>
            </a:r>
          </a:p>
          <a:p>
            <a:pPr eaLnBrk="1" hangingPunct="1">
              <a:lnSpc>
                <a:spcPct val="90000"/>
              </a:lnSpc>
              <a:buFontTx/>
              <a:buNone/>
            </a:pPr>
            <a:r>
              <a:rPr lang="en-US" sz="2800" b="1" smtClean="0"/>
              <a:t>administered by nasal or respiratory </a:t>
            </a:r>
          </a:p>
          <a:p>
            <a:pPr eaLnBrk="1" hangingPunct="1">
              <a:lnSpc>
                <a:spcPct val="90000"/>
              </a:lnSpc>
              <a:buFontTx/>
              <a:buNone/>
            </a:pPr>
            <a:r>
              <a:rPr lang="en-US" sz="2800" b="1" smtClean="0"/>
              <a:t>route, intended for local or systemic </a:t>
            </a:r>
          </a:p>
          <a:p>
            <a:pPr eaLnBrk="1" hangingPunct="1">
              <a:lnSpc>
                <a:spcPct val="90000"/>
              </a:lnSpc>
              <a:buFontTx/>
              <a:buNone/>
            </a:pPr>
            <a:r>
              <a:rPr lang="en-US" sz="2800" b="1" smtClean="0"/>
              <a:t>effects. Inhalations are applied in form of </a:t>
            </a:r>
          </a:p>
          <a:p>
            <a:pPr eaLnBrk="1" hangingPunct="1">
              <a:lnSpc>
                <a:spcPct val="90000"/>
              </a:lnSpc>
              <a:buFontTx/>
              <a:buNone/>
            </a:pPr>
            <a:r>
              <a:rPr lang="en-US" sz="2800" b="1" smtClean="0"/>
              <a:t>vapors that are to be inhaled along with </a:t>
            </a:r>
          </a:p>
          <a:p>
            <a:pPr eaLnBrk="1" hangingPunct="1">
              <a:lnSpc>
                <a:spcPct val="90000"/>
              </a:lnSpc>
              <a:buFontTx/>
              <a:buNone/>
            </a:pPr>
            <a:r>
              <a:rPr lang="en-US" sz="2800" b="1" smtClean="0"/>
              <a:t>breath from the surface of hot water.</a:t>
            </a:r>
          </a:p>
          <a:p>
            <a:pPr eaLnBrk="1" hangingPunct="1">
              <a:lnSpc>
                <a:spcPct val="90000"/>
              </a:lnSpc>
              <a:buFontTx/>
              <a:buNone/>
            </a:pPr>
            <a:endParaRPr lang="en-US" sz="2800" b="1" smtClean="0">
              <a:solidFill>
                <a:srgbClr val="993300"/>
              </a:solidFill>
            </a:endParaRPr>
          </a:p>
          <a:p>
            <a:pPr eaLnBrk="1" hangingPunct="1">
              <a:lnSpc>
                <a:spcPct val="90000"/>
              </a:lnSpc>
              <a:buFontTx/>
              <a:buNone/>
            </a:pPr>
            <a:r>
              <a:rPr lang="en-US" sz="2800" b="1" smtClean="0">
                <a:solidFill>
                  <a:srgbClr val="993300"/>
                </a:solidFill>
              </a:rPr>
              <a:t>Vehicles preferred are normal saline and </a:t>
            </a:r>
          </a:p>
          <a:p>
            <a:pPr eaLnBrk="1" hangingPunct="1">
              <a:lnSpc>
                <a:spcPct val="90000"/>
              </a:lnSpc>
              <a:buFontTx/>
              <a:buNone/>
            </a:pPr>
            <a:r>
              <a:rPr lang="en-US" sz="2800" b="1" smtClean="0">
                <a:solidFill>
                  <a:srgbClr val="993300"/>
                </a:solidFill>
              </a:rPr>
              <a:t>other water based liquids. 1tsp of </a:t>
            </a:r>
          </a:p>
          <a:p>
            <a:pPr eaLnBrk="1" hangingPunct="1">
              <a:lnSpc>
                <a:spcPct val="90000"/>
              </a:lnSpc>
              <a:buFontTx/>
              <a:buNone/>
            </a:pPr>
            <a:r>
              <a:rPr lang="en-US" sz="2800" b="1" smtClean="0">
                <a:solidFill>
                  <a:srgbClr val="993300"/>
                </a:solidFill>
              </a:rPr>
              <a:t>medicine is poured to 1 pint of hot water, </a:t>
            </a:r>
          </a:p>
          <a:p>
            <a:pPr eaLnBrk="1" hangingPunct="1">
              <a:lnSpc>
                <a:spcPct val="90000"/>
              </a:lnSpc>
              <a:buFontTx/>
              <a:buNone/>
            </a:pPr>
            <a:r>
              <a:rPr lang="en-US" sz="2800" b="1" smtClean="0">
                <a:solidFill>
                  <a:srgbClr val="993300"/>
                </a:solidFill>
              </a:rPr>
              <a:t>not boiling water.</a:t>
            </a:r>
          </a:p>
        </p:txBody>
      </p:sp>
      <p:sp>
        <p:nvSpPr>
          <p:cNvPr id="17411" name="Rectangle 5"/>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back31n"/>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8437" name="Rectangle 2"/>
          <p:cNvSpPr>
            <a:spLocks noGrp="1" noChangeArrowheads="1"/>
          </p:cNvSpPr>
          <p:nvPr>
            <p:ph type="title"/>
          </p:nvPr>
        </p:nvSpPr>
        <p:spPr>
          <a:xfrm>
            <a:off x="0" y="0"/>
            <a:ext cx="5791200" cy="685800"/>
          </a:xfrm>
          <a:solidFill>
            <a:srgbClr val="492C1D"/>
          </a:solidFill>
        </p:spPr>
        <p:txBody>
          <a:bodyPr/>
          <a:lstStyle/>
          <a:p>
            <a:pPr eaLnBrk="1" hangingPunct="1"/>
            <a:r>
              <a:rPr lang="en-US" sz="3200" b="1" smtClean="0">
                <a:solidFill>
                  <a:schemeClr val="bg1"/>
                </a:solidFill>
                <a:latin typeface="Times New Roman" pitchFamily="18" charset="0"/>
              </a:rPr>
              <a:t/>
            </a:r>
            <a:br>
              <a:rPr lang="en-US" sz="3200" b="1" smtClean="0">
                <a:solidFill>
                  <a:schemeClr val="bg1"/>
                </a:solidFill>
                <a:latin typeface="Times New Roman" pitchFamily="18" charset="0"/>
              </a:rPr>
            </a:br>
            <a:r>
              <a:rPr lang="en-US" sz="3200" b="1" smtClean="0">
                <a:solidFill>
                  <a:schemeClr val="bg1"/>
                </a:solidFill>
                <a:latin typeface="Times New Roman" pitchFamily="18" charset="0"/>
              </a:rPr>
              <a:t>APPLICATION  TO  SKIN</a:t>
            </a:r>
            <a:r>
              <a:rPr lang="en-US" sz="3200" i="1" smtClean="0">
                <a:solidFill>
                  <a:schemeClr val="bg1"/>
                </a:solidFill>
                <a:latin typeface="Times New Roman" pitchFamily="18" charset="0"/>
              </a:rPr>
              <a:t/>
            </a:r>
            <a:br>
              <a:rPr lang="en-US" sz="3200" i="1" smtClean="0">
                <a:solidFill>
                  <a:schemeClr val="bg1"/>
                </a:solidFill>
                <a:latin typeface="Times New Roman" pitchFamily="18" charset="0"/>
              </a:rPr>
            </a:br>
            <a:endParaRPr lang="en-US" sz="3200" i="1" smtClean="0">
              <a:solidFill>
                <a:schemeClr val="bg1"/>
              </a:solidFill>
              <a:latin typeface="Times New Roman" pitchFamily="18" charset="0"/>
            </a:endParaRPr>
          </a:p>
        </p:txBody>
      </p:sp>
      <p:sp>
        <p:nvSpPr>
          <p:cNvPr id="18435" name="Rectangle 3"/>
          <p:cNvSpPr>
            <a:spLocks noGrp="1" noChangeArrowheads="1"/>
          </p:cNvSpPr>
          <p:nvPr>
            <p:ph idx="1"/>
          </p:nvPr>
        </p:nvSpPr>
        <p:spPr>
          <a:xfrm>
            <a:off x="381000" y="1066800"/>
            <a:ext cx="8077200" cy="5029200"/>
          </a:xfrm>
        </p:spPr>
        <p:txBody>
          <a:bodyPr/>
          <a:lstStyle/>
          <a:p>
            <a:pPr eaLnBrk="1" hangingPunct="1">
              <a:lnSpc>
                <a:spcPct val="120000"/>
              </a:lnSpc>
              <a:spcBef>
                <a:spcPct val="10000"/>
              </a:spcBef>
              <a:buClr>
                <a:srgbClr val="800000"/>
              </a:buClr>
            </a:pPr>
            <a:r>
              <a:rPr lang="en-US" sz="2800" b="1" smtClean="0">
                <a:solidFill>
                  <a:srgbClr val="800000"/>
                </a:solidFill>
              </a:rPr>
              <a:t>The remedy, in its watery solution maybe </a:t>
            </a:r>
          </a:p>
          <a:p>
            <a:pPr eaLnBrk="1" hangingPunct="1">
              <a:lnSpc>
                <a:spcPct val="120000"/>
              </a:lnSpc>
              <a:spcBef>
                <a:spcPct val="10000"/>
              </a:spcBef>
              <a:buClr>
                <a:srgbClr val="800000"/>
              </a:buClr>
              <a:buFontTx/>
              <a:buNone/>
            </a:pPr>
            <a:r>
              <a:rPr lang="en-US" sz="2800" b="1" smtClean="0">
                <a:solidFill>
                  <a:srgbClr val="800000"/>
                </a:solidFill>
              </a:rPr>
              <a:t>	rubbed into parts of the body that are free</a:t>
            </a:r>
          </a:p>
          <a:p>
            <a:pPr eaLnBrk="1" hangingPunct="1">
              <a:lnSpc>
                <a:spcPct val="120000"/>
              </a:lnSpc>
              <a:spcBef>
                <a:spcPct val="10000"/>
              </a:spcBef>
              <a:buClr>
                <a:srgbClr val="800000"/>
              </a:buClr>
              <a:buFontTx/>
              <a:buNone/>
            </a:pPr>
            <a:r>
              <a:rPr lang="en-US" sz="2800" b="1" smtClean="0">
                <a:solidFill>
                  <a:srgbClr val="800000"/>
                </a:solidFill>
              </a:rPr>
              <a:t>	from skin, pain and cramps.</a:t>
            </a:r>
          </a:p>
          <a:p>
            <a:pPr eaLnBrk="1" hangingPunct="1">
              <a:lnSpc>
                <a:spcPct val="120000"/>
              </a:lnSpc>
              <a:spcBef>
                <a:spcPct val="10000"/>
              </a:spcBef>
              <a:buClr>
                <a:srgbClr val="800000"/>
              </a:buClr>
            </a:pPr>
            <a:endParaRPr lang="en-US" sz="2000" b="1" smtClean="0">
              <a:solidFill>
                <a:srgbClr val="800000"/>
              </a:solidFill>
            </a:endParaRPr>
          </a:p>
          <a:p>
            <a:pPr eaLnBrk="1" hangingPunct="1">
              <a:lnSpc>
                <a:spcPct val="120000"/>
              </a:lnSpc>
              <a:spcBef>
                <a:spcPct val="10000"/>
              </a:spcBef>
              <a:buClr>
                <a:srgbClr val="800000"/>
              </a:buClr>
            </a:pPr>
            <a:r>
              <a:rPr lang="en-US" sz="2800" b="1" smtClean="0"/>
              <a:t>A small quantity of the solution </a:t>
            </a:r>
          </a:p>
          <a:p>
            <a:pPr eaLnBrk="1" hangingPunct="1">
              <a:lnSpc>
                <a:spcPct val="120000"/>
              </a:lnSpc>
              <a:spcBef>
                <a:spcPct val="10000"/>
              </a:spcBef>
              <a:buClr>
                <a:srgbClr val="800000"/>
              </a:buClr>
              <a:buFontTx/>
              <a:buNone/>
            </a:pPr>
            <a:r>
              <a:rPr lang="en-US" sz="2800" b="1" smtClean="0"/>
              <a:t>	should be rubbed with the hand, </a:t>
            </a:r>
          </a:p>
          <a:p>
            <a:pPr eaLnBrk="1" hangingPunct="1">
              <a:lnSpc>
                <a:spcPct val="120000"/>
              </a:lnSpc>
              <a:spcBef>
                <a:spcPct val="10000"/>
              </a:spcBef>
              <a:buClr>
                <a:srgbClr val="800000"/>
              </a:buClr>
              <a:buFontTx/>
              <a:buNone/>
            </a:pPr>
            <a:r>
              <a:rPr lang="en-US" sz="2800" b="1" smtClean="0"/>
              <a:t>	until the limb is dry. Also for this </a:t>
            </a:r>
          </a:p>
          <a:p>
            <a:pPr eaLnBrk="1" hangingPunct="1">
              <a:lnSpc>
                <a:spcPct val="120000"/>
              </a:lnSpc>
              <a:spcBef>
                <a:spcPct val="10000"/>
              </a:spcBef>
              <a:buClr>
                <a:srgbClr val="800000"/>
              </a:buClr>
              <a:buFontTx/>
              <a:buNone/>
            </a:pPr>
            <a:r>
              <a:rPr lang="en-US" sz="2800" b="1" smtClean="0"/>
              <a:t>	purpose, the bottle should be </a:t>
            </a:r>
          </a:p>
          <a:p>
            <a:pPr eaLnBrk="1" hangingPunct="1">
              <a:lnSpc>
                <a:spcPct val="120000"/>
              </a:lnSpc>
              <a:spcBef>
                <a:spcPct val="10000"/>
              </a:spcBef>
              <a:buClr>
                <a:srgbClr val="800000"/>
              </a:buClr>
              <a:buFontTx/>
              <a:buNone/>
            </a:pPr>
            <a:r>
              <a:rPr lang="en-US" sz="2800" b="1" smtClean="0"/>
              <a:t>	shaken five or six times.</a:t>
            </a:r>
          </a:p>
        </p:txBody>
      </p:sp>
      <p:sp>
        <p:nvSpPr>
          <p:cNvPr id="18436" name="Rectangle 5"/>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
        <p:nvSpPr>
          <p:cNvPr id="18438" name="Rectangle 7"/>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685800" y="1371600"/>
            <a:ext cx="8093075" cy="3848100"/>
          </a:xfrm>
          <a:prstGeom prst="rect">
            <a:avLst/>
          </a:prstGeom>
          <a:noFill/>
          <a:ln w="9525">
            <a:noFill/>
            <a:miter lim="800000"/>
            <a:headEnd/>
            <a:tailEnd/>
          </a:ln>
        </p:spPr>
        <p:txBody>
          <a:bodyPr>
            <a:spAutoFit/>
          </a:bodyPr>
          <a:lstStyle/>
          <a:p>
            <a:pPr marL="114300" indent="-57150">
              <a:lnSpc>
                <a:spcPct val="120000"/>
              </a:lnSpc>
              <a:spcBef>
                <a:spcPct val="20000"/>
              </a:spcBef>
              <a:buClr>
                <a:srgbClr val="800000"/>
              </a:buClr>
              <a:buFontTx/>
              <a:buChar char="•"/>
            </a:pPr>
            <a:r>
              <a:rPr lang="en-US" sz="3000" b="1"/>
              <a:t>  The drugs applied to the skin in the </a:t>
            </a:r>
          </a:p>
          <a:p>
            <a:pPr marL="114300" indent="-57150">
              <a:lnSpc>
                <a:spcPct val="120000"/>
              </a:lnSpc>
              <a:spcBef>
                <a:spcPct val="20000"/>
              </a:spcBef>
              <a:buClr>
                <a:srgbClr val="FFCC00"/>
              </a:buClr>
              <a:buSzPct val="120000"/>
            </a:pPr>
            <a:r>
              <a:rPr lang="en-US" sz="3000" b="1"/>
              <a:t>   form of lotions, liniments, ointments, </a:t>
            </a:r>
          </a:p>
          <a:p>
            <a:pPr marL="114300" indent="-57150">
              <a:lnSpc>
                <a:spcPct val="120000"/>
              </a:lnSpc>
              <a:spcBef>
                <a:spcPct val="20000"/>
              </a:spcBef>
              <a:buClr>
                <a:srgbClr val="FFCC00"/>
              </a:buClr>
              <a:buSzPct val="120000"/>
            </a:pPr>
            <a:r>
              <a:rPr lang="en-US" sz="3000" b="1"/>
              <a:t>   poultices, plasters, are meant to </a:t>
            </a:r>
          </a:p>
          <a:p>
            <a:pPr marL="114300" indent="-57150">
              <a:lnSpc>
                <a:spcPct val="120000"/>
              </a:lnSpc>
              <a:spcBef>
                <a:spcPct val="20000"/>
              </a:spcBef>
              <a:buClr>
                <a:srgbClr val="FFCC00"/>
              </a:buClr>
              <a:buSzPct val="120000"/>
            </a:pPr>
            <a:r>
              <a:rPr lang="en-US" sz="3000" b="1"/>
              <a:t>   exercise local action in adynamic </a:t>
            </a:r>
          </a:p>
          <a:p>
            <a:pPr marL="114300" indent="-57150">
              <a:lnSpc>
                <a:spcPct val="120000"/>
              </a:lnSpc>
              <a:spcBef>
                <a:spcPct val="20000"/>
              </a:spcBef>
              <a:buClr>
                <a:srgbClr val="FFCC00"/>
              </a:buClr>
              <a:buSzPct val="120000"/>
            </a:pPr>
            <a:r>
              <a:rPr lang="en-US" sz="3000" b="1"/>
              <a:t>   diseases and expedite cure in chronic </a:t>
            </a:r>
          </a:p>
          <a:p>
            <a:pPr marL="114300" indent="-57150">
              <a:lnSpc>
                <a:spcPct val="120000"/>
              </a:lnSpc>
              <a:spcBef>
                <a:spcPct val="20000"/>
              </a:spcBef>
              <a:buClr>
                <a:srgbClr val="FFCC00"/>
              </a:buClr>
              <a:buSzPct val="120000"/>
            </a:pPr>
            <a:r>
              <a:rPr lang="en-US" sz="3000" b="1"/>
              <a:t>   dynamic derangement.</a:t>
            </a:r>
            <a:endParaRPr lang="en-US" sz="3000"/>
          </a:p>
        </p:txBody>
      </p:sp>
      <p:sp>
        <p:nvSpPr>
          <p:cNvPr id="19459" name="Rectangle 5"/>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685800" y="685800"/>
            <a:ext cx="7848600" cy="5562600"/>
          </a:xfrm>
        </p:spPr>
        <p:txBody>
          <a:bodyPr/>
          <a:lstStyle/>
          <a:p>
            <a:pPr eaLnBrk="1" hangingPunct="1">
              <a:lnSpc>
                <a:spcPct val="115000"/>
              </a:lnSpc>
              <a:spcBef>
                <a:spcPct val="0"/>
              </a:spcBef>
              <a:buClr>
                <a:srgbClr val="FFCC00"/>
              </a:buClr>
              <a:buSzPct val="120000"/>
              <a:buFontTx/>
              <a:buNone/>
            </a:pPr>
            <a:r>
              <a:rPr lang="en-US" sz="3000" b="1" smtClean="0">
                <a:solidFill>
                  <a:srgbClr val="800000"/>
                </a:solidFill>
              </a:rPr>
              <a:t>Rubbing or friction </a:t>
            </a:r>
          </a:p>
          <a:p>
            <a:pPr eaLnBrk="1" hangingPunct="1">
              <a:lnSpc>
                <a:spcPct val="115000"/>
              </a:lnSpc>
              <a:spcBef>
                <a:spcPct val="0"/>
              </a:spcBef>
              <a:buClr>
                <a:srgbClr val="FFCC00"/>
              </a:buClr>
              <a:buSzPct val="120000"/>
              <a:buFontTx/>
              <a:buNone/>
            </a:pPr>
            <a:r>
              <a:rPr lang="en-US" sz="3000" b="1" smtClean="0">
                <a:solidFill>
                  <a:srgbClr val="800000"/>
                </a:solidFill>
              </a:rPr>
              <a:t>(Inunction or Epidermic)</a:t>
            </a:r>
          </a:p>
          <a:p>
            <a:pPr eaLnBrk="1" hangingPunct="1">
              <a:lnSpc>
                <a:spcPct val="115000"/>
              </a:lnSpc>
              <a:spcBef>
                <a:spcPct val="0"/>
              </a:spcBef>
              <a:buClr>
                <a:srgbClr val="FFCC00"/>
              </a:buClr>
              <a:buSzPct val="120000"/>
              <a:buFontTx/>
              <a:buNone/>
            </a:pPr>
            <a:endParaRPr lang="en-US" sz="1800" smtClean="0">
              <a:solidFill>
                <a:srgbClr val="800000"/>
              </a:solidFill>
            </a:endParaRPr>
          </a:p>
          <a:p>
            <a:pPr eaLnBrk="1" hangingPunct="1">
              <a:lnSpc>
                <a:spcPct val="115000"/>
              </a:lnSpc>
              <a:spcBef>
                <a:spcPct val="0"/>
              </a:spcBef>
              <a:buClr>
                <a:srgbClr val="800000"/>
              </a:buClr>
            </a:pPr>
            <a:r>
              <a:rPr lang="en-US" sz="3000" b="1" smtClean="0"/>
              <a:t>Friction through the whole cutaneous surface of the body, wherever the epidermis is sound as epigastrium, </a:t>
            </a:r>
          </a:p>
          <a:p>
            <a:pPr eaLnBrk="1" hangingPunct="1">
              <a:lnSpc>
                <a:spcPct val="115000"/>
              </a:lnSpc>
              <a:spcBef>
                <a:spcPct val="0"/>
              </a:spcBef>
              <a:buClr>
                <a:srgbClr val="800000"/>
              </a:buClr>
              <a:buFontTx/>
              <a:buNone/>
            </a:pPr>
            <a:r>
              <a:rPr lang="en-US" sz="3000" b="1" smtClean="0"/>
              <a:t>	inner parts of the thighs, lower part </a:t>
            </a:r>
          </a:p>
          <a:p>
            <a:pPr eaLnBrk="1" hangingPunct="1">
              <a:lnSpc>
                <a:spcPct val="115000"/>
              </a:lnSpc>
              <a:spcBef>
                <a:spcPct val="0"/>
              </a:spcBef>
              <a:buClr>
                <a:srgbClr val="800000"/>
              </a:buClr>
              <a:buFontTx/>
              <a:buNone/>
            </a:pPr>
            <a:r>
              <a:rPr lang="en-US" sz="3000" b="1" smtClean="0"/>
              <a:t>	of the abdomen, back, arms, etc. </a:t>
            </a:r>
          </a:p>
          <a:p>
            <a:pPr eaLnBrk="1" hangingPunct="1">
              <a:lnSpc>
                <a:spcPct val="115000"/>
              </a:lnSpc>
              <a:spcBef>
                <a:spcPct val="0"/>
              </a:spcBef>
              <a:buClr>
                <a:srgbClr val="800000"/>
              </a:buClr>
            </a:pPr>
            <a:endParaRPr lang="en-US" sz="1800" b="1" smtClean="0"/>
          </a:p>
          <a:p>
            <a:pPr eaLnBrk="1" hangingPunct="1">
              <a:lnSpc>
                <a:spcPct val="115000"/>
              </a:lnSpc>
              <a:spcBef>
                <a:spcPct val="0"/>
              </a:spcBef>
              <a:buClr>
                <a:srgbClr val="800000"/>
              </a:buClr>
            </a:pPr>
            <a:r>
              <a:rPr lang="en-US" sz="3000" b="1" smtClean="0"/>
              <a:t>E.g. application of lotions, ointments, liniments</a:t>
            </a:r>
            <a:endParaRPr lang="en-US" sz="3000" b="1" u="sng" smtClean="0"/>
          </a:p>
        </p:txBody>
      </p:sp>
      <p:sp>
        <p:nvSpPr>
          <p:cNvPr id="20483" name="Rectangle 4"/>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Pharmaconomy</a:t>
            </a:r>
          </a:p>
        </p:txBody>
      </p:sp>
      <p:sp>
        <p:nvSpPr>
          <p:cNvPr id="3075" name="Content Placeholder 2"/>
          <p:cNvSpPr>
            <a:spLocks noGrp="1"/>
          </p:cNvSpPr>
          <p:nvPr>
            <p:ph idx="1"/>
          </p:nvPr>
        </p:nvSpPr>
        <p:spPr>
          <a:xfrm>
            <a:off x="457200" y="1600200"/>
            <a:ext cx="8382000" cy="4724400"/>
          </a:xfrm>
        </p:spPr>
        <p:txBody>
          <a:bodyPr/>
          <a:lstStyle/>
          <a:p>
            <a:pPr eaLnBrk="1" hangingPunct="1"/>
            <a:r>
              <a:rPr lang="en-US" smtClean="0"/>
              <a:t>As Homoeopathy bears a speciality and originality in the field of medicine,it’s </a:t>
            </a:r>
            <a:r>
              <a:rPr lang="en-US" smtClean="0">
                <a:solidFill>
                  <a:srgbClr val="FF0000"/>
                </a:solidFill>
              </a:rPr>
              <a:t>route</a:t>
            </a:r>
            <a:r>
              <a:rPr lang="en-US" smtClean="0"/>
              <a:t> </a:t>
            </a:r>
            <a:r>
              <a:rPr lang="en-US" smtClean="0">
                <a:solidFill>
                  <a:srgbClr val="FF0000"/>
                </a:solidFill>
              </a:rPr>
              <a:t>and mode of administration </a:t>
            </a:r>
            <a:r>
              <a:rPr lang="en-US" smtClean="0"/>
              <a:t>also bears a </a:t>
            </a:r>
            <a:r>
              <a:rPr lang="en-US" smtClean="0">
                <a:solidFill>
                  <a:srgbClr val="FF0000"/>
                </a:solidFill>
              </a:rPr>
              <a:t>speciality</a:t>
            </a:r>
          </a:p>
          <a:p>
            <a:pPr eaLnBrk="1" hangingPunct="1"/>
            <a:endParaRPr lang="en-US" smtClean="0">
              <a:solidFill>
                <a:srgbClr val="FF0000"/>
              </a:solidFill>
            </a:endParaRPr>
          </a:p>
          <a:p>
            <a:pPr eaLnBrk="1" hangingPunct="1"/>
            <a:r>
              <a:rPr lang="en-US" smtClean="0"/>
              <a:t>DEFINITION :The subject dealing with the route or channel of administration of drugs and medicine is termed as PHARMACONOMY</a:t>
            </a:r>
          </a:p>
          <a:p>
            <a:pPr eaLnBrk="1" hangingPunct="1">
              <a:buFontTx/>
              <a:buAutoNum type="arabicPeriod"/>
            </a:pPr>
            <a:endParaRPr lang="en-US" smtClean="0"/>
          </a:p>
          <a:p>
            <a:pPr eaLnBrk="1" hangingPunct="1">
              <a:buFontTx/>
              <a:buNone/>
            </a:pPr>
            <a:endParaRPr lang="en-US" smtClean="0"/>
          </a:p>
          <a:p>
            <a:pPr eaLnBrk="1" hangingPunct="1">
              <a:buFontTx/>
              <a:buNone/>
            </a:pPr>
            <a:endParaRPr lang="en-US" smtClean="0">
              <a:solidFill>
                <a:srgbClr val="FF0000"/>
              </a:solidFill>
            </a:endParaRPr>
          </a:p>
          <a:p>
            <a:pPr eaLnBrk="1" hangingPunct="1">
              <a:buFontTx/>
              <a:buNone/>
            </a:pPr>
            <a:endParaRPr lang="en-US" smtClean="0">
              <a:solidFill>
                <a:srgbClr val="FF0000"/>
              </a:solidFill>
            </a:endParaRPr>
          </a:p>
          <a:p>
            <a:pPr eaLnBrk="1" hangingPunct="1">
              <a:buFontTx/>
              <a:buNone/>
            </a:pPr>
            <a:endParaRPr lang="en-US" smtClean="0">
              <a:solidFill>
                <a:srgbClr val="FF0000"/>
              </a:solidFill>
            </a:endParaRPr>
          </a:p>
          <a:p>
            <a:pPr eaLnBrk="1" hangingPunct="1">
              <a:buFontTx/>
              <a:buNone/>
            </a:pPr>
            <a:endParaRPr lang="en-US" smtClean="0"/>
          </a:p>
          <a:p>
            <a:pPr eaLnBrk="1" hangingPunct="1">
              <a:buFontTx/>
              <a:buNone/>
            </a:pPr>
            <a:endParaRPr lang="en-US" smtClean="0"/>
          </a:p>
          <a:p>
            <a:pPr eaLnBrk="1" hangingPunct="1">
              <a:buFontTx/>
              <a:buNone/>
            </a:pPr>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back31e"/>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1507" name="Text Box 4"/>
          <p:cNvSpPr txBox="1">
            <a:spLocks noChangeArrowheads="1"/>
          </p:cNvSpPr>
          <p:nvPr/>
        </p:nvSpPr>
        <p:spPr bwMode="auto">
          <a:xfrm>
            <a:off x="609600" y="685800"/>
            <a:ext cx="7162800" cy="3290888"/>
          </a:xfrm>
          <a:prstGeom prst="rect">
            <a:avLst/>
          </a:prstGeom>
          <a:noFill/>
          <a:ln w="9525">
            <a:noFill/>
            <a:miter lim="800000"/>
            <a:headEnd/>
            <a:tailEnd/>
          </a:ln>
        </p:spPr>
        <p:txBody>
          <a:bodyPr>
            <a:spAutoFit/>
          </a:bodyPr>
          <a:lstStyle/>
          <a:p>
            <a:pPr>
              <a:lnSpc>
                <a:spcPct val="140000"/>
              </a:lnSpc>
              <a:buClr>
                <a:srgbClr val="800000"/>
              </a:buClr>
            </a:pPr>
            <a:r>
              <a:rPr lang="en-US" sz="3000" b="1" u="sng">
                <a:solidFill>
                  <a:srgbClr val="800000"/>
                </a:solidFill>
              </a:rPr>
              <a:t>Enepidermic</a:t>
            </a:r>
            <a:endParaRPr lang="en-US" sz="3000" b="1">
              <a:solidFill>
                <a:srgbClr val="800000"/>
              </a:solidFill>
            </a:endParaRPr>
          </a:p>
          <a:p>
            <a:pPr>
              <a:lnSpc>
                <a:spcPct val="140000"/>
              </a:lnSpc>
              <a:buClr>
                <a:srgbClr val="800000"/>
              </a:buClr>
              <a:buFontTx/>
              <a:buChar char="•"/>
            </a:pPr>
            <a:r>
              <a:rPr lang="en-US" sz="3000" b="1"/>
              <a:t> In this method drugs are simply kept   </a:t>
            </a:r>
          </a:p>
          <a:p>
            <a:pPr>
              <a:lnSpc>
                <a:spcPct val="140000"/>
              </a:lnSpc>
              <a:buClr>
                <a:srgbClr val="800000"/>
              </a:buClr>
            </a:pPr>
            <a:r>
              <a:rPr lang="en-US" sz="3000" b="1"/>
              <a:t>  in contact with the unbroken skin </a:t>
            </a:r>
          </a:p>
          <a:p>
            <a:pPr>
              <a:lnSpc>
                <a:spcPct val="140000"/>
              </a:lnSpc>
              <a:buClr>
                <a:srgbClr val="800000"/>
              </a:buClr>
            </a:pPr>
            <a:r>
              <a:rPr lang="en-US" sz="3000" b="1"/>
              <a:t>  without friction or rubbing.</a:t>
            </a:r>
          </a:p>
          <a:p>
            <a:pPr>
              <a:lnSpc>
                <a:spcPct val="140000"/>
              </a:lnSpc>
              <a:buClr>
                <a:srgbClr val="800000"/>
              </a:buClr>
            </a:pPr>
            <a:r>
              <a:rPr lang="en-US" sz="3000" b="1"/>
              <a:t>  </a:t>
            </a:r>
            <a:r>
              <a:rPr lang="en-US" sz="3000" b="1">
                <a:solidFill>
                  <a:srgbClr val="3C0000"/>
                </a:solidFill>
              </a:rPr>
              <a:t>E.g. plasters, poultices</a:t>
            </a:r>
          </a:p>
        </p:txBody>
      </p:sp>
      <p:sp>
        <p:nvSpPr>
          <p:cNvPr id="21508" name="Rectangle 6"/>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
        <p:nvSpPr>
          <p:cNvPr id="21509" name="Rectangle 7"/>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smtClean="0">
                <a:solidFill>
                  <a:srgbClr val="FF0000"/>
                </a:solidFill>
                <a:latin typeface="Times New Roman" pitchFamily="18" charset="0"/>
              </a:rPr>
              <a:t>OTHER  ORIFICES  OF  THE  BODY</a:t>
            </a:r>
            <a:endParaRPr lang="en-US" smtClean="0">
              <a:solidFill>
                <a:srgbClr val="FF0000"/>
              </a:solidFill>
            </a:endParaRPr>
          </a:p>
        </p:txBody>
      </p:sp>
      <p:sp>
        <p:nvSpPr>
          <p:cNvPr id="3" name="Content Placeholder 2"/>
          <p:cNvSpPr>
            <a:spLocks noGrp="1"/>
          </p:cNvSpPr>
          <p:nvPr>
            <p:ph idx="1"/>
          </p:nvPr>
        </p:nvSpPr>
        <p:spPr/>
        <p:txBody>
          <a:bodyPr/>
          <a:lstStyle/>
          <a:p>
            <a:pPr marL="812800" indent="-812800" eaLnBrk="1" hangingPunct="1">
              <a:lnSpc>
                <a:spcPct val="130000"/>
              </a:lnSpc>
              <a:buFontTx/>
              <a:buNone/>
              <a:defRPr/>
            </a:pPr>
            <a:r>
              <a:rPr lang="en-US" sz="3600" b="1" dirty="0" smtClean="0">
                <a:solidFill>
                  <a:srgbClr val="800000"/>
                </a:solidFill>
              </a:rPr>
              <a:t>Ear </a:t>
            </a:r>
          </a:p>
          <a:p>
            <a:pPr marL="812800" indent="-812800" eaLnBrk="1" hangingPunct="1">
              <a:lnSpc>
                <a:spcPct val="130000"/>
              </a:lnSpc>
              <a:buFontTx/>
              <a:buNone/>
              <a:defRPr/>
            </a:pPr>
            <a:r>
              <a:rPr lang="en-US" b="1" dirty="0" smtClean="0"/>
              <a:t>Ear drops are often aqueous solutions, </a:t>
            </a:r>
          </a:p>
          <a:p>
            <a:pPr marL="812800" indent="-812800" eaLnBrk="1" hangingPunct="1">
              <a:lnSpc>
                <a:spcPct val="130000"/>
              </a:lnSpc>
              <a:buFontTx/>
              <a:buNone/>
              <a:defRPr/>
            </a:pPr>
            <a:r>
              <a:rPr lang="en-US" b="1" dirty="0" smtClean="0"/>
              <a:t>sometimes glycerin or alcoholic, </a:t>
            </a:r>
          </a:p>
          <a:p>
            <a:pPr marL="812800" indent="-812800" eaLnBrk="1" hangingPunct="1">
              <a:lnSpc>
                <a:spcPct val="130000"/>
              </a:lnSpc>
              <a:buFontTx/>
              <a:buNone/>
              <a:defRPr/>
            </a:pPr>
            <a:r>
              <a:rPr lang="en-US" b="1" dirty="0" smtClean="0"/>
              <a:t>intended for instillation into ear </a:t>
            </a:r>
          </a:p>
          <a:p>
            <a:pPr marL="812800" indent="-812800" eaLnBrk="1" hangingPunct="1">
              <a:lnSpc>
                <a:spcPct val="130000"/>
              </a:lnSpc>
              <a:buFontTx/>
              <a:buNone/>
              <a:defRPr/>
            </a:pPr>
            <a:r>
              <a:rPr lang="en-US" b="1" dirty="0" smtClean="0">
                <a:solidFill>
                  <a:srgbClr val="993300"/>
                </a:solidFill>
              </a:rPr>
              <a:t>e.g. Mullein oil</a:t>
            </a:r>
          </a:p>
          <a:p>
            <a:pP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6" descr="back31j"/>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3555" name="Text Box 4"/>
          <p:cNvSpPr txBox="1">
            <a:spLocks noChangeArrowheads="1"/>
          </p:cNvSpPr>
          <p:nvPr/>
        </p:nvSpPr>
        <p:spPr bwMode="auto">
          <a:xfrm>
            <a:off x="746125" y="984250"/>
            <a:ext cx="8093075" cy="4851400"/>
          </a:xfrm>
          <a:prstGeom prst="rect">
            <a:avLst/>
          </a:prstGeom>
          <a:noFill/>
          <a:ln w="9525">
            <a:noFill/>
            <a:miter lim="800000"/>
            <a:headEnd/>
            <a:tailEnd/>
          </a:ln>
        </p:spPr>
        <p:txBody>
          <a:bodyPr>
            <a:spAutoFit/>
          </a:bodyPr>
          <a:lstStyle/>
          <a:p>
            <a:pPr>
              <a:lnSpc>
                <a:spcPct val="120000"/>
              </a:lnSpc>
            </a:pPr>
            <a:r>
              <a:rPr lang="en-US" sz="3000" b="1">
                <a:solidFill>
                  <a:srgbClr val="800000"/>
                </a:solidFill>
              </a:rPr>
              <a:t>Eye </a:t>
            </a:r>
          </a:p>
          <a:p>
            <a:pPr>
              <a:lnSpc>
                <a:spcPct val="120000"/>
              </a:lnSpc>
            </a:pPr>
            <a:r>
              <a:rPr lang="en-US" sz="3000" b="1"/>
              <a:t>Eye drops which are aqueous or oily </a:t>
            </a:r>
          </a:p>
          <a:p>
            <a:pPr>
              <a:lnSpc>
                <a:spcPct val="120000"/>
              </a:lnSpc>
            </a:pPr>
            <a:r>
              <a:rPr lang="en-US" sz="3000" b="1"/>
              <a:t>solutions of drugs and eye ointments are intended for instillation into eye. </a:t>
            </a:r>
          </a:p>
          <a:p>
            <a:pPr>
              <a:lnSpc>
                <a:spcPct val="120000"/>
              </a:lnSpc>
            </a:pPr>
            <a:r>
              <a:rPr lang="en-US" sz="3000" b="1">
                <a:solidFill>
                  <a:srgbClr val="993300"/>
                </a:solidFill>
              </a:rPr>
              <a:t>E.g. Cineraria eye drops </a:t>
            </a:r>
          </a:p>
          <a:p>
            <a:pPr>
              <a:lnSpc>
                <a:spcPct val="120000"/>
              </a:lnSpc>
            </a:pPr>
            <a:endParaRPr lang="en-US" sz="2000" b="1">
              <a:solidFill>
                <a:srgbClr val="993300"/>
              </a:solidFill>
            </a:endParaRPr>
          </a:p>
          <a:p>
            <a:pPr>
              <a:lnSpc>
                <a:spcPct val="120000"/>
              </a:lnSpc>
            </a:pPr>
            <a:r>
              <a:rPr lang="en-US" sz="3000" b="1"/>
              <a:t>The ophthalmic products are generally meant for instillation into the space between the eyelids and the eyeballs.</a:t>
            </a:r>
            <a:endParaRPr lang="en-US" sz="3000"/>
          </a:p>
        </p:txBody>
      </p:sp>
      <p:sp>
        <p:nvSpPr>
          <p:cNvPr id="23556" name="Rectangle 7"/>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
        <p:nvSpPr>
          <p:cNvPr id="23557" name="Rectangle 8"/>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838200" y="381000"/>
            <a:ext cx="7620000" cy="5638800"/>
          </a:xfrm>
        </p:spPr>
        <p:txBody>
          <a:bodyPr/>
          <a:lstStyle/>
          <a:p>
            <a:pPr eaLnBrk="1" hangingPunct="1">
              <a:buFontTx/>
              <a:buNone/>
            </a:pPr>
            <a:r>
              <a:rPr lang="en-US" sz="2800" b="1" smtClean="0">
                <a:solidFill>
                  <a:srgbClr val="800000"/>
                </a:solidFill>
              </a:rPr>
              <a:t>Rectal route</a:t>
            </a:r>
          </a:p>
          <a:p>
            <a:pPr eaLnBrk="1" hangingPunct="1">
              <a:buFontTx/>
              <a:buNone/>
            </a:pPr>
            <a:r>
              <a:rPr lang="en-US" sz="2800" b="1" smtClean="0"/>
              <a:t>The forms of rectal administration are </a:t>
            </a:r>
          </a:p>
          <a:p>
            <a:pPr eaLnBrk="1" hangingPunct="1">
              <a:buFontTx/>
              <a:buNone/>
            </a:pPr>
            <a:r>
              <a:rPr lang="en-US" sz="2800" b="1" smtClean="0"/>
              <a:t>solutions, ointments and suppositories. </a:t>
            </a:r>
          </a:p>
          <a:p>
            <a:pPr eaLnBrk="1" hangingPunct="1">
              <a:buFontTx/>
              <a:buNone/>
            </a:pPr>
            <a:r>
              <a:rPr lang="en-US" sz="2800" b="1" smtClean="0"/>
              <a:t>Consistency of rectal ointments has to be </a:t>
            </a:r>
          </a:p>
          <a:p>
            <a:pPr eaLnBrk="1" hangingPunct="1">
              <a:buFontTx/>
              <a:buNone/>
            </a:pPr>
            <a:r>
              <a:rPr lang="en-US" sz="2800" b="1" smtClean="0"/>
              <a:t>thinner and softer than skin ointment to </a:t>
            </a:r>
          </a:p>
          <a:p>
            <a:pPr eaLnBrk="1" hangingPunct="1">
              <a:buFontTx/>
              <a:buNone/>
            </a:pPr>
            <a:r>
              <a:rPr lang="en-US" sz="2800" b="1" smtClean="0"/>
              <a:t>easily pass through the fine holes </a:t>
            </a:r>
          </a:p>
          <a:p>
            <a:pPr eaLnBrk="1" hangingPunct="1">
              <a:buFontTx/>
              <a:buNone/>
            </a:pPr>
            <a:r>
              <a:rPr lang="en-US" sz="2800" b="1" smtClean="0"/>
              <a:t>of rectal nozzle.</a:t>
            </a:r>
          </a:p>
          <a:p>
            <a:pPr eaLnBrk="1" hangingPunct="1">
              <a:buFontTx/>
              <a:buNone/>
            </a:pPr>
            <a:endParaRPr lang="en-US" sz="2000" b="1" smtClean="0"/>
          </a:p>
          <a:p>
            <a:pPr eaLnBrk="1" hangingPunct="1">
              <a:buFontTx/>
              <a:buNone/>
            </a:pPr>
            <a:r>
              <a:rPr lang="en-US" sz="2800" b="1" smtClean="0">
                <a:solidFill>
                  <a:srgbClr val="800000"/>
                </a:solidFill>
              </a:rPr>
              <a:t>Vagina, Urethra</a:t>
            </a:r>
          </a:p>
          <a:p>
            <a:pPr eaLnBrk="1" hangingPunct="1">
              <a:buFontTx/>
              <a:buNone/>
            </a:pPr>
            <a:r>
              <a:rPr lang="en-US" sz="2800" b="1" smtClean="0"/>
              <a:t>Medications intended to be delivered </a:t>
            </a:r>
          </a:p>
          <a:p>
            <a:pPr eaLnBrk="1" hangingPunct="1">
              <a:buFontTx/>
              <a:buNone/>
            </a:pPr>
            <a:r>
              <a:rPr lang="en-US" sz="2800" b="1" smtClean="0"/>
              <a:t>locally may be injected into the vagina </a:t>
            </a:r>
          </a:p>
          <a:p>
            <a:pPr eaLnBrk="1" hangingPunct="1">
              <a:buFontTx/>
              <a:buNone/>
            </a:pPr>
            <a:r>
              <a:rPr lang="en-US" sz="2800" b="1" smtClean="0"/>
              <a:t>or the urethra, as per the need.</a:t>
            </a:r>
          </a:p>
        </p:txBody>
      </p:sp>
      <p:sp>
        <p:nvSpPr>
          <p:cNvPr id="24579" name="Rectangle 4"/>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0" y="0"/>
            <a:ext cx="5486400" cy="685800"/>
          </a:xfrm>
          <a:solidFill>
            <a:srgbClr val="492C1D"/>
          </a:solidFill>
        </p:spPr>
        <p:txBody>
          <a:bodyPr/>
          <a:lstStyle/>
          <a:p>
            <a:pPr eaLnBrk="1" hangingPunct="1"/>
            <a:r>
              <a:rPr lang="en-US" sz="3200" b="1" smtClean="0">
                <a:solidFill>
                  <a:schemeClr val="bg1"/>
                </a:solidFill>
                <a:latin typeface="Times New Roman" pitchFamily="18" charset="0"/>
              </a:rPr>
              <a:t/>
            </a:r>
            <a:br>
              <a:rPr lang="en-US" sz="3200" b="1" smtClean="0">
                <a:solidFill>
                  <a:schemeClr val="bg1"/>
                </a:solidFill>
                <a:latin typeface="Times New Roman" pitchFamily="18" charset="0"/>
              </a:rPr>
            </a:br>
            <a:r>
              <a:rPr lang="en-US" sz="3200" b="1" smtClean="0">
                <a:solidFill>
                  <a:schemeClr val="bg1"/>
                </a:solidFill>
                <a:latin typeface="Times New Roman" pitchFamily="18" charset="0"/>
              </a:rPr>
              <a:t>PARENTERAL  ROUTES</a:t>
            </a:r>
            <a:r>
              <a:rPr lang="en-US" sz="3200" smtClean="0">
                <a:solidFill>
                  <a:schemeClr val="bg1"/>
                </a:solidFill>
                <a:latin typeface="Times New Roman" pitchFamily="18" charset="0"/>
              </a:rPr>
              <a:t/>
            </a:r>
            <a:br>
              <a:rPr lang="en-US" sz="3200" smtClean="0">
                <a:solidFill>
                  <a:schemeClr val="bg1"/>
                </a:solidFill>
                <a:latin typeface="Times New Roman" pitchFamily="18" charset="0"/>
              </a:rPr>
            </a:br>
            <a:endParaRPr lang="en-US" sz="3200" smtClean="0">
              <a:solidFill>
                <a:schemeClr val="bg1"/>
              </a:solidFill>
              <a:latin typeface="Times New Roman" pitchFamily="18" charset="0"/>
            </a:endParaRPr>
          </a:p>
        </p:txBody>
      </p:sp>
      <p:sp>
        <p:nvSpPr>
          <p:cNvPr id="25602" name="Rectangle 3"/>
          <p:cNvSpPr>
            <a:spLocks noGrp="1" noChangeArrowheads="1"/>
          </p:cNvSpPr>
          <p:nvPr>
            <p:ph idx="1"/>
          </p:nvPr>
        </p:nvSpPr>
        <p:spPr>
          <a:xfrm>
            <a:off x="914400" y="1417638"/>
            <a:ext cx="7467600" cy="3459162"/>
          </a:xfrm>
        </p:spPr>
        <p:txBody>
          <a:bodyPr/>
          <a:lstStyle/>
          <a:p>
            <a:pPr marL="812800" indent="-812800" eaLnBrk="1" hangingPunct="1">
              <a:lnSpc>
                <a:spcPct val="130000"/>
              </a:lnSpc>
              <a:buFontTx/>
              <a:buNone/>
            </a:pPr>
            <a:r>
              <a:rPr lang="en-US" sz="3000" b="1" smtClean="0"/>
              <a:t>The parenteral placement of the </a:t>
            </a:r>
          </a:p>
          <a:p>
            <a:pPr marL="812800" indent="-812800" eaLnBrk="1" hangingPunct="1">
              <a:lnSpc>
                <a:spcPct val="130000"/>
              </a:lnSpc>
              <a:buFontTx/>
              <a:buNone/>
            </a:pPr>
            <a:r>
              <a:rPr lang="en-US" sz="3000" b="1" smtClean="0"/>
              <a:t>homoeopathic medicines into various </a:t>
            </a:r>
          </a:p>
          <a:p>
            <a:pPr marL="812800" indent="-812800" eaLnBrk="1" hangingPunct="1">
              <a:lnSpc>
                <a:spcPct val="130000"/>
              </a:lnSpc>
              <a:buFontTx/>
              <a:buNone/>
            </a:pPr>
            <a:r>
              <a:rPr lang="en-US" sz="3000" b="1" smtClean="0"/>
              <a:t>tissues at various depths including the </a:t>
            </a:r>
          </a:p>
          <a:p>
            <a:pPr marL="812800" indent="-812800" eaLnBrk="1" hangingPunct="1">
              <a:lnSpc>
                <a:spcPct val="130000"/>
              </a:lnSpc>
              <a:buFontTx/>
              <a:buNone/>
            </a:pPr>
            <a:r>
              <a:rPr lang="en-US" sz="3000" b="1" smtClean="0"/>
              <a:t>blood stream is a field that has not </a:t>
            </a:r>
          </a:p>
          <a:p>
            <a:pPr marL="812800" indent="-812800" eaLnBrk="1" hangingPunct="1">
              <a:lnSpc>
                <a:spcPct val="130000"/>
              </a:lnSpc>
              <a:buFontTx/>
              <a:buNone/>
            </a:pPr>
            <a:r>
              <a:rPr lang="en-US" sz="3000" b="1" smtClean="0"/>
              <a:t>been explored and studied. </a:t>
            </a:r>
          </a:p>
        </p:txBody>
      </p:sp>
      <p:sp>
        <p:nvSpPr>
          <p:cNvPr id="25603" name="Rectangle 5"/>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695325" y="1447800"/>
            <a:ext cx="7915275" cy="3930650"/>
          </a:xfrm>
          <a:prstGeom prst="rect">
            <a:avLst/>
          </a:prstGeom>
          <a:noFill/>
          <a:ln w="9525">
            <a:noFill/>
            <a:miter lim="800000"/>
            <a:headEnd/>
            <a:tailEnd/>
          </a:ln>
        </p:spPr>
        <p:txBody>
          <a:bodyPr wrap="none">
            <a:spAutoFit/>
          </a:bodyPr>
          <a:lstStyle/>
          <a:p>
            <a:pPr>
              <a:lnSpc>
                <a:spcPct val="140000"/>
              </a:lnSpc>
            </a:pPr>
            <a:r>
              <a:rPr lang="en-US" sz="3000" b="1"/>
              <a:t>Since all studies of the action of </a:t>
            </a:r>
          </a:p>
          <a:p>
            <a:pPr>
              <a:lnSpc>
                <a:spcPct val="140000"/>
              </a:lnSpc>
            </a:pPr>
            <a:r>
              <a:rPr lang="en-US" sz="3000" b="1"/>
              <a:t>homoeopathic medicines on healthy </a:t>
            </a:r>
          </a:p>
          <a:p>
            <a:pPr>
              <a:lnSpc>
                <a:spcPct val="140000"/>
              </a:lnSpc>
            </a:pPr>
            <a:r>
              <a:rPr lang="en-US" sz="3000" b="1"/>
              <a:t>humans is done by oral or olfactory route, </a:t>
            </a:r>
          </a:p>
          <a:p>
            <a:pPr>
              <a:lnSpc>
                <a:spcPct val="140000"/>
              </a:lnSpc>
            </a:pPr>
            <a:r>
              <a:rPr lang="en-US" sz="3000" b="1"/>
              <a:t>sufficient literature to lay down the </a:t>
            </a:r>
          </a:p>
          <a:p>
            <a:pPr>
              <a:lnSpc>
                <a:spcPct val="140000"/>
              </a:lnSpc>
            </a:pPr>
            <a:r>
              <a:rPr lang="en-US" sz="3000" b="1"/>
              <a:t>guidelines for parenteral introduction </a:t>
            </a:r>
          </a:p>
          <a:p>
            <a:pPr>
              <a:lnSpc>
                <a:spcPct val="140000"/>
              </a:lnSpc>
            </a:pPr>
            <a:r>
              <a:rPr lang="en-US" sz="3000" b="1"/>
              <a:t>remains unavailable.</a:t>
            </a:r>
            <a:endParaRPr lang="en-US" sz="3000"/>
          </a:p>
        </p:txBody>
      </p:sp>
      <p:sp>
        <p:nvSpPr>
          <p:cNvPr id="26627" name="Rectangle 5"/>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0" y="0"/>
            <a:ext cx="6477000" cy="1143000"/>
          </a:xfrm>
          <a:solidFill>
            <a:srgbClr val="492C1D"/>
          </a:solidFill>
        </p:spPr>
        <p:txBody>
          <a:bodyPr/>
          <a:lstStyle/>
          <a:p>
            <a:pPr algn="l" eaLnBrk="1" hangingPunct="1"/>
            <a:r>
              <a:rPr lang="en-US" sz="3200" b="1" smtClean="0">
                <a:solidFill>
                  <a:schemeClr val="bg1"/>
                </a:solidFill>
                <a:latin typeface="Times New Roman" pitchFamily="18" charset="0"/>
              </a:rPr>
              <a:t>  PLACENTAL  ROUTE </a:t>
            </a:r>
            <a:br>
              <a:rPr lang="en-US" sz="3200" b="1" smtClean="0">
                <a:solidFill>
                  <a:schemeClr val="bg1"/>
                </a:solidFill>
                <a:latin typeface="Times New Roman" pitchFamily="18" charset="0"/>
              </a:rPr>
            </a:br>
            <a:r>
              <a:rPr lang="en-US" sz="3200" b="1" smtClean="0">
                <a:solidFill>
                  <a:schemeClr val="bg1"/>
                </a:solidFill>
                <a:latin typeface="Times New Roman" pitchFamily="18" charset="0"/>
              </a:rPr>
              <a:t>  AND  VIA  MILK  OF  MOTHER</a:t>
            </a:r>
          </a:p>
        </p:txBody>
      </p:sp>
      <p:sp>
        <p:nvSpPr>
          <p:cNvPr id="27650" name="Rectangle 3"/>
          <p:cNvSpPr>
            <a:spLocks noGrp="1" noChangeArrowheads="1"/>
          </p:cNvSpPr>
          <p:nvPr>
            <p:ph idx="1"/>
          </p:nvPr>
        </p:nvSpPr>
        <p:spPr>
          <a:xfrm>
            <a:off x="914400" y="1600200"/>
            <a:ext cx="7391400" cy="4343400"/>
          </a:xfrm>
        </p:spPr>
        <p:txBody>
          <a:bodyPr/>
          <a:lstStyle/>
          <a:p>
            <a:pPr marL="812800" indent="-812800" eaLnBrk="1" hangingPunct="1">
              <a:buFontTx/>
              <a:buNone/>
            </a:pPr>
            <a:r>
              <a:rPr lang="en-US" sz="2800" b="1" smtClean="0"/>
              <a:t>The power of medicines acting upon an </a:t>
            </a:r>
          </a:p>
          <a:p>
            <a:pPr marL="812800" indent="-812800" eaLnBrk="1" hangingPunct="1">
              <a:buFontTx/>
              <a:buNone/>
            </a:pPr>
            <a:r>
              <a:rPr lang="en-US" sz="2800" b="1" smtClean="0"/>
              <a:t>infant  through </a:t>
            </a:r>
            <a:r>
              <a:rPr lang="en-US" sz="2800" b="1" smtClean="0">
                <a:solidFill>
                  <a:schemeClr val="hlink"/>
                </a:solidFill>
              </a:rPr>
              <a:t>milk of mother</a:t>
            </a:r>
            <a:r>
              <a:rPr lang="en-US" sz="2800" b="1" smtClean="0"/>
              <a:t> or </a:t>
            </a:r>
            <a:r>
              <a:rPr lang="en-US" sz="2800" b="1" smtClean="0">
                <a:solidFill>
                  <a:schemeClr val="hlink"/>
                </a:solidFill>
              </a:rPr>
              <a:t>wet </a:t>
            </a:r>
          </a:p>
          <a:p>
            <a:pPr marL="812800" indent="-812800" eaLnBrk="1" hangingPunct="1">
              <a:buFontTx/>
              <a:buNone/>
            </a:pPr>
            <a:r>
              <a:rPr lang="en-US" sz="2800" b="1" smtClean="0">
                <a:solidFill>
                  <a:schemeClr val="hlink"/>
                </a:solidFill>
              </a:rPr>
              <a:t>nurse</a:t>
            </a:r>
            <a:r>
              <a:rPr lang="en-US" sz="2800" b="1" smtClean="0"/>
              <a:t> is helpful. Every disease in a child </a:t>
            </a:r>
          </a:p>
          <a:p>
            <a:pPr marL="812800" indent="-812800" eaLnBrk="1" hangingPunct="1">
              <a:buFontTx/>
              <a:buNone/>
            </a:pPr>
            <a:r>
              <a:rPr lang="en-US" sz="2800" b="1" smtClean="0"/>
              <a:t>yields to the rightly chosen homoeopathic </a:t>
            </a:r>
          </a:p>
          <a:p>
            <a:pPr marL="812800" indent="-812800" eaLnBrk="1" hangingPunct="1">
              <a:buFontTx/>
              <a:buNone/>
            </a:pPr>
            <a:r>
              <a:rPr lang="en-US" sz="2800" b="1" smtClean="0"/>
              <a:t>medicines given in moderate doses </a:t>
            </a:r>
            <a:r>
              <a:rPr lang="en-US" sz="2800" b="1" smtClean="0">
                <a:solidFill>
                  <a:schemeClr val="hlink"/>
                </a:solidFill>
              </a:rPr>
              <a:t>to the </a:t>
            </a:r>
          </a:p>
          <a:p>
            <a:pPr marL="812800" indent="-812800" eaLnBrk="1" hangingPunct="1">
              <a:buFontTx/>
              <a:buNone/>
            </a:pPr>
            <a:r>
              <a:rPr lang="en-US" sz="2800" b="1" smtClean="0">
                <a:solidFill>
                  <a:schemeClr val="hlink"/>
                </a:solidFill>
              </a:rPr>
              <a:t>nursing mother</a:t>
            </a:r>
            <a:r>
              <a:rPr lang="en-US" sz="2800" b="1" smtClean="0"/>
              <a:t> and so administered, is </a:t>
            </a:r>
          </a:p>
          <a:p>
            <a:pPr marL="812800" indent="-812800" eaLnBrk="1" hangingPunct="1">
              <a:buFontTx/>
              <a:buNone/>
            </a:pPr>
            <a:r>
              <a:rPr lang="en-US" sz="2800" b="1" smtClean="0"/>
              <a:t>more easily and certainly utilized than is </a:t>
            </a:r>
          </a:p>
          <a:p>
            <a:pPr marL="812800" indent="-812800" eaLnBrk="1" hangingPunct="1">
              <a:buFontTx/>
              <a:buNone/>
            </a:pPr>
            <a:r>
              <a:rPr lang="en-US" sz="2800" b="1" smtClean="0"/>
              <a:t>possible in later years. </a:t>
            </a:r>
          </a:p>
        </p:txBody>
      </p:sp>
      <p:sp>
        <p:nvSpPr>
          <p:cNvPr id="27651" name="Rectangle 4"/>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back31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8675" name="Text Box 4"/>
          <p:cNvSpPr txBox="1">
            <a:spLocks noChangeArrowheads="1"/>
          </p:cNvSpPr>
          <p:nvPr/>
        </p:nvSpPr>
        <p:spPr bwMode="auto">
          <a:xfrm>
            <a:off x="1066800" y="649288"/>
            <a:ext cx="7543800" cy="4913312"/>
          </a:xfrm>
          <a:prstGeom prst="rect">
            <a:avLst/>
          </a:prstGeom>
          <a:noFill/>
          <a:ln w="9525">
            <a:noFill/>
            <a:miter lim="800000"/>
            <a:headEnd/>
            <a:tailEnd/>
          </a:ln>
        </p:spPr>
        <p:txBody>
          <a:bodyPr>
            <a:spAutoFit/>
          </a:bodyPr>
          <a:lstStyle/>
          <a:p>
            <a:pPr>
              <a:spcBef>
                <a:spcPct val="20000"/>
              </a:spcBef>
            </a:pPr>
            <a:r>
              <a:rPr lang="en-US" sz="2800" b="1"/>
              <a:t>Since most infants usually have imparted </a:t>
            </a:r>
          </a:p>
          <a:p>
            <a:pPr>
              <a:spcBef>
                <a:spcPct val="20000"/>
              </a:spcBef>
            </a:pPr>
            <a:r>
              <a:rPr lang="en-US" sz="2800" b="1"/>
              <a:t>to them psora </a:t>
            </a:r>
            <a:r>
              <a:rPr lang="en-US" sz="3000" b="1">
                <a:solidFill>
                  <a:schemeClr val="hlink"/>
                </a:solidFill>
              </a:rPr>
              <a:t>through the milk of the </a:t>
            </a:r>
          </a:p>
          <a:p>
            <a:pPr>
              <a:spcBef>
                <a:spcPct val="20000"/>
              </a:spcBef>
            </a:pPr>
            <a:r>
              <a:rPr lang="en-US" sz="3000" b="1">
                <a:solidFill>
                  <a:schemeClr val="hlink"/>
                </a:solidFill>
              </a:rPr>
              <a:t>nurse</a:t>
            </a:r>
            <a:r>
              <a:rPr lang="en-US" sz="3000" b="1"/>
              <a:t>, if they do not already possess it </a:t>
            </a:r>
          </a:p>
          <a:p>
            <a:pPr>
              <a:spcBef>
                <a:spcPct val="20000"/>
              </a:spcBef>
            </a:pPr>
            <a:r>
              <a:rPr lang="en-US" sz="3000" b="1"/>
              <a:t>through heredity from the mother, </a:t>
            </a:r>
          </a:p>
          <a:p>
            <a:pPr>
              <a:spcBef>
                <a:spcPct val="20000"/>
              </a:spcBef>
            </a:pPr>
            <a:r>
              <a:rPr lang="en-US" sz="3000" b="1"/>
              <a:t>		they may be at the same 		</a:t>
            </a:r>
          </a:p>
          <a:p>
            <a:pPr>
              <a:spcBef>
                <a:spcPct val="20000"/>
              </a:spcBef>
            </a:pPr>
            <a:r>
              <a:rPr lang="en-US" sz="3000" b="1"/>
              <a:t>		time </a:t>
            </a:r>
            <a:r>
              <a:rPr lang="en-US" sz="3000" b="1">
                <a:solidFill>
                  <a:schemeClr val="hlink"/>
                </a:solidFill>
              </a:rPr>
              <a:t>protected antipsorically 	</a:t>
            </a:r>
          </a:p>
          <a:p>
            <a:pPr>
              <a:spcBef>
                <a:spcPct val="20000"/>
              </a:spcBef>
            </a:pPr>
            <a:r>
              <a:rPr lang="en-US" sz="3000" b="1">
                <a:solidFill>
                  <a:schemeClr val="hlink"/>
                </a:solidFill>
              </a:rPr>
              <a:t>		by means of the milk of the 	</a:t>
            </a:r>
          </a:p>
          <a:p>
            <a:pPr>
              <a:spcBef>
                <a:spcPct val="20000"/>
              </a:spcBef>
            </a:pPr>
            <a:r>
              <a:rPr lang="en-US" sz="3000" b="1">
                <a:solidFill>
                  <a:schemeClr val="hlink"/>
                </a:solidFill>
              </a:rPr>
              <a:t>		nurse</a:t>
            </a:r>
            <a:r>
              <a:rPr lang="en-US" sz="3000" b="1"/>
              <a:t> rendered medicinally </a:t>
            </a:r>
          </a:p>
          <a:p>
            <a:pPr>
              <a:spcBef>
                <a:spcPct val="20000"/>
              </a:spcBef>
            </a:pPr>
            <a:r>
              <a:rPr lang="en-US" sz="3000" b="1"/>
              <a:t>		in this manner.</a:t>
            </a:r>
          </a:p>
        </p:txBody>
      </p:sp>
      <p:sp>
        <p:nvSpPr>
          <p:cNvPr id="28676" name="Rectangle 6"/>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
        <p:nvSpPr>
          <p:cNvPr id="28677" name="Rectangle 7"/>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838200" y="838200"/>
            <a:ext cx="7620000" cy="5257800"/>
          </a:xfrm>
        </p:spPr>
        <p:txBody>
          <a:bodyPr/>
          <a:lstStyle/>
          <a:p>
            <a:pPr eaLnBrk="1" hangingPunct="1">
              <a:lnSpc>
                <a:spcPct val="120000"/>
              </a:lnSpc>
              <a:spcBef>
                <a:spcPct val="5000"/>
              </a:spcBef>
              <a:buFontTx/>
              <a:buNone/>
            </a:pPr>
            <a:r>
              <a:rPr lang="en-US" sz="2800" b="1" smtClean="0"/>
              <a:t>But the case of </a:t>
            </a:r>
            <a:r>
              <a:rPr lang="en-US" sz="2800" b="1" smtClean="0">
                <a:solidFill>
                  <a:srgbClr val="800000"/>
                </a:solidFill>
              </a:rPr>
              <a:t>mothers in their pregnancy  </a:t>
            </a:r>
          </a:p>
          <a:p>
            <a:pPr eaLnBrk="1" hangingPunct="1">
              <a:lnSpc>
                <a:spcPct val="120000"/>
              </a:lnSpc>
              <a:spcBef>
                <a:spcPct val="5000"/>
              </a:spcBef>
              <a:buFontTx/>
              <a:buNone/>
            </a:pPr>
            <a:r>
              <a:rPr lang="en-US" sz="2800" b="1" smtClean="0">
                <a:solidFill>
                  <a:srgbClr val="800000"/>
                </a:solidFill>
              </a:rPr>
              <a:t>by means of a mild antipsoric treatment,</a:t>
            </a:r>
            <a:r>
              <a:rPr lang="en-US" sz="2800" b="1" smtClean="0"/>
              <a:t> </a:t>
            </a:r>
          </a:p>
          <a:p>
            <a:pPr eaLnBrk="1" hangingPunct="1">
              <a:lnSpc>
                <a:spcPct val="120000"/>
              </a:lnSpc>
              <a:spcBef>
                <a:spcPct val="5000"/>
              </a:spcBef>
              <a:buFontTx/>
              <a:buNone/>
            </a:pPr>
            <a:r>
              <a:rPr lang="en-US" sz="2800" b="1" smtClean="0"/>
              <a:t>especially with sulphur dynamizations, </a:t>
            </a:r>
          </a:p>
          <a:p>
            <a:pPr eaLnBrk="1" hangingPunct="1">
              <a:lnSpc>
                <a:spcPct val="120000"/>
              </a:lnSpc>
              <a:spcBef>
                <a:spcPct val="5000"/>
              </a:spcBef>
              <a:buFontTx/>
              <a:buNone/>
            </a:pPr>
            <a:r>
              <a:rPr lang="en-US" sz="2800" b="1" smtClean="0"/>
              <a:t>prepared according to the directions (§270),</a:t>
            </a:r>
          </a:p>
          <a:p>
            <a:pPr eaLnBrk="1" hangingPunct="1">
              <a:lnSpc>
                <a:spcPct val="120000"/>
              </a:lnSpc>
              <a:spcBef>
                <a:spcPct val="5000"/>
              </a:spcBef>
              <a:buFontTx/>
              <a:buNone/>
            </a:pPr>
            <a:r>
              <a:rPr lang="en-US" sz="2800" b="1" smtClean="0"/>
              <a:t>is indispensable in order to destroy the </a:t>
            </a:r>
          </a:p>
          <a:p>
            <a:pPr eaLnBrk="1" hangingPunct="1">
              <a:lnSpc>
                <a:spcPct val="120000"/>
              </a:lnSpc>
              <a:spcBef>
                <a:spcPct val="5000"/>
              </a:spcBef>
              <a:buFontTx/>
              <a:buNone/>
            </a:pPr>
            <a:r>
              <a:rPr lang="en-US" sz="2800" b="1" smtClean="0"/>
              <a:t>psora - which is given them hereditarily; </a:t>
            </a:r>
          </a:p>
          <a:p>
            <a:pPr eaLnBrk="1" hangingPunct="1">
              <a:lnSpc>
                <a:spcPct val="120000"/>
              </a:lnSpc>
              <a:spcBef>
                <a:spcPct val="5000"/>
              </a:spcBef>
              <a:buFontTx/>
              <a:buNone/>
            </a:pPr>
            <a:r>
              <a:rPr lang="en-US" sz="2800" b="1" smtClean="0"/>
              <a:t>destroy it both within themselves and in </a:t>
            </a:r>
          </a:p>
          <a:p>
            <a:pPr eaLnBrk="1" hangingPunct="1">
              <a:lnSpc>
                <a:spcPct val="120000"/>
              </a:lnSpc>
              <a:spcBef>
                <a:spcPct val="5000"/>
              </a:spcBef>
              <a:buFontTx/>
              <a:buNone/>
            </a:pPr>
            <a:r>
              <a:rPr lang="en-US" sz="2800" b="1" smtClean="0"/>
              <a:t>the fetus, thereby protecting posterity in </a:t>
            </a:r>
          </a:p>
          <a:p>
            <a:pPr eaLnBrk="1" hangingPunct="1">
              <a:lnSpc>
                <a:spcPct val="120000"/>
              </a:lnSpc>
              <a:spcBef>
                <a:spcPct val="5000"/>
              </a:spcBef>
              <a:buFontTx/>
              <a:buNone/>
            </a:pPr>
            <a:r>
              <a:rPr lang="en-US" sz="2800" b="1" smtClean="0"/>
              <a:t>advance. </a:t>
            </a:r>
            <a:endParaRPr lang="en-US" sz="2800" b="1" smtClean="0">
              <a:solidFill>
                <a:schemeClr val="hlink"/>
              </a:solidFill>
            </a:endParaRPr>
          </a:p>
        </p:txBody>
      </p:sp>
      <p:sp>
        <p:nvSpPr>
          <p:cNvPr id="29699" name="Rectangle 7"/>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back31f"/>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23" name="Text Box 4"/>
          <p:cNvSpPr txBox="1">
            <a:spLocks noChangeArrowheads="1"/>
          </p:cNvSpPr>
          <p:nvPr/>
        </p:nvSpPr>
        <p:spPr bwMode="auto">
          <a:xfrm>
            <a:off x="898525" y="685800"/>
            <a:ext cx="7635875" cy="5365750"/>
          </a:xfrm>
          <a:prstGeom prst="rect">
            <a:avLst/>
          </a:prstGeom>
          <a:noFill/>
          <a:ln w="9525">
            <a:noFill/>
            <a:miter lim="800000"/>
            <a:headEnd/>
            <a:tailEnd/>
          </a:ln>
        </p:spPr>
        <p:txBody>
          <a:bodyPr>
            <a:spAutoFit/>
          </a:bodyPr>
          <a:lstStyle/>
          <a:p>
            <a:pPr>
              <a:lnSpc>
                <a:spcPct val="120000"/>
              </a:lnSpc>
            </a:pPr>
            <a:r>
              <a:rPr lang="en-US" sz="3000" b="1"/>
              <a:t>This is true of pregnant women thus </a:t>
            </a:r>
          </a:p>
          <a:p>
            <a:pPr>
              <a:lnSpc>
                <a:spcPct val="120000"/>
              </a:lnSpc>
            </a:pPr>
            <a:r>
              <a:rPr lang="en-US" sz="3000" b="1"/>
              <a:t>treated; they have given birth to children usually more healthy and stronger, to the astonishment of everybody. </a:t>
            </a:r>
          </a:p>
          <a:p>
            <a:pPr>
              <a:lnSpc>
                <a:spcPct val="120000"/>
              </a:lnSpc>
            </a:pPr>
            <a:endParaRPr lang="en-US" b="1"/>
          </a:p>
          <a:p>
            <a:pPr>
              <a:lnSpc>
                <a:spcPct val="120000"/>
              </a:lnSpc>
            </a:pPr>
            <a:r>
              <a:rPr lang="en-US" sz="3000" b="1">
                <a:solidFill>
                  <a:srgbClr val="800000"/>
                </a:solidFill>
              </a:rPr>
              <a:t>				A new confirmation 					of the great truth of 					psora theory 						discovered by me. </a:t>
            </a:r>
          </a:p>
          <a:p>
            <a:pPr>
              <a:lnSpc>
                <a:spcPct val="120000"/>
              </a:lnSpc>
            </a:pPr>
            <a:r>
              <a:rPr lang="en-US" sz="3000" b="1"/>
              <a:t>				</a:t>
            </a:r>
            <a:r>
              <a:rPr lang="en-US" sz="2600" b="1"/>
              <a:t>(Footnote no.164</a:t>
            </a:r>
            <a:r>
              <a:rPr lang="en-US" sz="2200" b="1"/>
              <a:t>, </a:t>
            </a:r>
            <a:r>
              <a:rPr lang="en-US" sz="2600" b="1"/>
              <a:t>§284)</a:t>
            </a:r>
          </a:p>
        </p:txBody>
      </p:sp>
      <p:sp>
        <p:nvSpPr>
          <p:cNvPr id="30724" name="Rectangle 7"/>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
        <p:nvSpPr>
          <p:cNvPr id="30725" name="Rectangle 8"/>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VARIOUS ROUTES</a:t>
            </a:r>
          </a:p>
        </p:txBody>
      </p:sp>
      <p:sp>
        <p:nvSpPr>
          <p:cNvPr id="4099" name="Content Placeholder 2"/>
          <p:cNvSpPr>
            <a:spLocks noGrp="1"/>
          </p:cNvSpPr>
          <p:nvPr>
            <p:ph idx="1"/>
          </p:nvPr>
        </p:nvSpPr>
        <p:spPr/>
        <p:txBody>
          <a:bodyPr/>
          <a:lstStyle/>
          <a:p>
            <a:pPr eaLnBrk="1" hangingPunct="1"/>
            <a:r>
              <a:rPr lang="en-US" smtClean="0">
                <a:solidFill>
                  <a:srgbClr val="FF0000"/>
                </a:solidFill>
              </a:rPr>
              <a:t>ORAL ROUTE;</a:t>
            </a:r>
            <a:r>
              <a:rPr lang="en-US" smtClean="0"/>
              <a:t>(INGESTION THROUGH MOUTH)</a:t>
            </a:r>
          </a:p>
          <a:p>
            <a:pPr eaLnBrk="1" hangingPunct="1"/>
            <a:r>
              <a:rPr lang="en-US" smtClean="0">
                <a:solidFill>
                  <a:srgbClr val="FF0000"/>
                </a:solidFill>
              </a:rPr>
              <a:t>BY OLFACTION</a:t>
            </a:r>
            <a:r>
              <a:rPr lang="en-US" smtClean="0"/>
              <a:t>:(INHALATION THROUGH NOSE OR MOUTH)</a:t>
            </a:r>
          </a:p>
          <a:p>
            <a:pPr eaLnBrk="1" hangingPunct="1">
              <a:buFontTx/>
              <a:buNone/>
            </a:pPr>
            <a:r>
              <a:rPr lang="en-US" smtClean="0">
                <a:solidFill>
                  <a:srgbClr val="FF0000"/>
                </a:solidFill>
              </a:rPr>
              <a:t>BY APPLICATION TO THE SKIN</a:t>
            </a:r>
            <a:r>
              <a:rPr lang="en-US" smtClean="0"/>
              <a:t>:</a:t>
            </a:r>
          </a:p>
          <a:p>
            <a:pPr eaLnBrk="1" hangingPunct="1">
              <a:buFont typeface="Wingdings" pitchFamily="2" charset="2"/>
              <a:buChar char="v"/>
            </a:pPr>
            <a:r>
              <a:rPr lang="en-US" smtClean="0"/>
              <a:t>Rubbing or Friction(epidermic)</a:t>
            </a:r>
          </a:p>
          <a:p>
            <a:pPr eaLnBrk="1" hangingPunct="1">
              <a:buFont typeface="Wingdings" pitchFamily="2" charset="2"/>
              <a:buChar char="v"/>
            </a:pPr>
            <a:r>
              <a:rPr lang="en-US" smtClean="0"/>
              <a:t>Enepidermic</a:t>
            </a:r>
          </a:p>
          <a:p>
            <a:pPr eaLnBrk="1" hangingPunct="1">
              <a:buFontTx/>
              <a:buNone/>
            </a:pPr>
            <a:r>
              <a:rPr lang="en-US" smtClean="0"/>
              <a:t>OTHERS</a:t>
            </a:r>
            <a:r>
              <a:rPr lang="en-US" smtClean="0">
                <a:solidFill>
                  <a:srgbClr val="FF0000"/>
                </a:solidFill>
              </a:rPr>
              <a:t>: EYE, EAR </a:t>
            </a:r>
            <a:r>
              <a:rPr lang="en-US" smtClean="0"/>
              <a:t>etc</a:t>
            </a:r>
          </a:p>
          <a:p>
            <a:pPr eaLnBrk="1" hangingPunct="1">
              <a:buFontTx/>
              <a:buNone/>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descr="back31h"/>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123" name="Rectangle 3"/>
          <p:cNvSpPr>
            <a:spLocks noGrp="1" noChangeArrowheads="1"/>
          </p:cNvSpPr>
          <p:nvPr>
            <p:ph idx="1"/>
          </p:nvPr>
        </p:nvSpPr>
        <p:spPr>
          <a:xfrm>
            <a:off x="990600" y="838200"/>
            <a:ext cx="7315200" cy="4572000"/>
          </a:xfrm>
        </p:spPr>
        <p:txBody>
          <a:bodyPr>
            <a:normAutofit lnSpcReduction="10000"/>
          </a:bodyPr>
          <a:lstStyle/>
          <a:p>
            <a:pPr eaLnBrk="1" hangingPunct="1">
              <a:lnSpc>
                <a:spcPct val="110000"/>
              </a:lnSpc>
              <a:spcBef>
                <a:spcPct val="10000"/>
              </a:spcBef>
              <a:buFontTx/>
              <a:buNone/>
            </a:pPr>
            <a:r>
              <a:rPr lang="en-US" sz="3000" b="1" smtClean="0"/>
              <a:t>The various homoeopathic dosage </a:t>
            </a:r>
          </a:p>
          <a:p>
            <a:pPr eaLnBrk="1" hangingPunct="1">
              <a:lnSpc>
                <a:spcPct val="110000"/>
              </a:lnSpc>
              <a:spcBef>
                <a:spcPct val="10000"/>
              </a:spcBef>
              <a:buFontTx/>
              <a:buNone/>
            </a:pPr>
            <a:r>
              <a:rPr lang="en-US" sz="3000" b="1" smtClean="0"/>
              <a:t>forms can be introduced into the body </a:t>
            </a:r>
          </a:p>
          <a:p>
            <a:pPr eaLnBrk="1" hangingPunct="1">
              <a:lnSpc>
                <a:spcPct val="110000"/>
              </a:lnSpc>
              <a:spcBef>
                <a:spcPct val="10000"/>
              </a:spcBef>
              <a:buFontTx/>
              <a:buNone/>
            </a:pPr>
            <a:r>
              <a:rPr lang="en-US" sz="3000" b="1" smtClean="0"/>
              <a:t>through a variety of routes. </a:t>
            </a:r>
          </a:p>
          <a:p>
            <a:pPr eaLnBrk="1" hangingPunct="1">
              <a:lnSpc>
                <a:spcPct val="110000"/>
              </a:lnSpc>
              <a:spcBef>
                <a:spcPct val="10000"/>
              </a:spcBef>
              <a:buFontTx/>
              <a:buNone/>
            </a:pPr>
            <a:endParaRPr lang="en-US" sz="1400" b="1" smtClean="0"/>
          </a:p>
          <a:p>
            <a:pPr eaLnBrk="1" hangingPunct="1">
              <a:lnSpc>
                <a:spcPct val="110000"/>
              </a:lnSpc>
              <a:spcBef>
                <a:spcPct val="10000"/>
              </a:spcBef>
              <a:buFontTx/>
              <a:buNone/>
            </a:pPr>
            <a:r>
              <a:rPr lang="en-US" sz="3000" b="1" smtClean="0">
                <a:solidFill>
                  <a:srgbClr val="993300"/>
                </a:solidFill>
              </a:rPr>
              <a:t>PHARMACONOMY </a:t>
            </a:r>
          </a:p>
          <a:p>
            <a:pPr eaLnBrk="1" hangingPunct="1">
              <a:lnSpc>
                <a:spcPct val="110000"/>
              </a:lnSpc>
              <a:spcBef>
                <a:spcPct val="10000"/>
              </a:spcBef>
              <a:buFontTx/>
              <a:buNone/>
            </a:pPr>
            <a:r>
              <a:rPr lang="en-US" sz="3000" b="1" smtClean="0">
                <a:solidFill>
                  <a:srgbClr val="993300"/>
                </a:solidFill>
              </a:rPr>
              <a:t>is the subject that </a:t>
            </a:r>
          </a:p>
          <a:p>
            <a:pPr eaLnBrk="1" hangingPunct="1">
              <a:lnSpc>
                <a:spcPct val="110000"/>
              </a:lnSpc>
              <a:spcBef>
                <a:spcPct val="10000"/>
              </a:spcBef>
              <a:buFontTx/>
              <a:buNone/>
            </a:pPr>
            <a:r>
              <a:rPr lang="en-US" sz="3000" b="1" smtClean="0">
                <a:solidFill>
                  <a:srgbClr val="993300"/>
                </a:solidFill>
              </a:rPr>
              <a:t>deals with the route </a:t>
            </a:r>
          </a:p>
          <a:p>
            <a:pPr eaLnBrk="1" hangingPunct="1">
              <a:lnSpc>
                <a:spcPct val="110000"/>
              </a:lnSpc>
              <a:spcBef>
                <a:spcPct val="10000"/>
              </a:spcBef>
              <a:buFontTx/>
              <a:buNone/>
            </a:pPr>
            <a:r>
              <a:rPr lang="en-US" sz="3000" b="1" smtClean="0">
                <a:solidFill>
                  <a:srgbClr val="993300"/>
                </a:solidFill>
              </a:rPr>
              <a:t>of administration </a:t>
            </a:r>
          </a:p>
          <a:p>
            <a:pPr eaLnBrk="1" hangingPunct="1">
              <a:lnSpc>
                <a:spcPct val="110000"/>
              </a:lnSpc>
              <a:spcBef>
                <a:spcPct val="10000"/>
              </a:spcBef>
              <a:buFontTx/>
              <a:buNone/>
            </a:pPr>
            <a:r>
              <a:rPr lang="en-US" sz="3000" b="1" smtClean="0">
                <a:solidFill>
                  <a:srgbClr val="993300"/>
                </a:solidFill>
              </a:rPr>
              <a:t>of medications.</a:t>
            </a:r>
          </a:p>
        </p:txBody>
      </p:sp>
      <p:sp>
        <p:nvSpPr>
          <p:cNvPr id="5124" name="Rectangle 4"/>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
        <p:nvSpPr>
          <p:cNvPr id="5125" name="Rectangle 9"/>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back31m"/>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47" name="Rectangle 3"/>
          <p:cNvSpPr>
            <a:spLocks noGrp="1" noChangeArrowheads="1"/>
          </p:cNvSpPr>
          <p:nvPr>
            <p:ph idx="1"/>
          </p:nvPr>
        </p:nvSpPr>
        <p:spPr>
          <a:xfrm>
            <a:off x="1600200" y="2362200"/>
            <a:ext cx="6553200" cy="3200400"/>
          </a:xfrm>
        </p:spPr>
        <p:txBody>
          <a:bodyPr/>
          <a:lstStyle/>
          <a:p>
            <a:pPr eaLnBrk="1" hangingPunct="1">
              <a:lnSpc>
                <a:spcPct val="120000"/>
              </a:lnSpc>
              <a:buFontTx/>
              <a:buNone/>
            </a:pPr>
            <a:r>
              <a:rPr lang="en-US" sz="3000" b="1" smtClean="0"/>
              <a:t>In 6th edition of </a:t>
            </a:r>
          </a:p>
          <a:p>
            <a:pPr eaLnBrk="1" hangingPunct="1">
              <a:lnSpc>
                <a:spcPct val="120000"/>
              </a:lnSpc>
              <a:buFontTx/>
              <a:buNone/>
            </a:pPr>
            <a:r>
              <a:rPr lang="en-US" sz="3000" b="1" smtClean="0">
                <a:solidFill>
                  <a:srgbClr val="993300"/>
                </a:solidFill>
              </a:rPr>
              <a:t>Organon of Medicine, §284, §285, </a:t>
            </a:r>
          </a:p>
          <a:p>
            <a:pPr eaLnBrk="1" hangingPunct="1">
              <a:lnSpc>
                <a:spcPct val="120000"/>
              </a:lnSpc>
              <a:buFontTx/>
              <a:buNone/>
            </a:pPr>
            <a:r>
              <a:rPr lang="en-US" sz="3000" b="1" smtClean="0"/>
              <a:t>Hahnemann clarifies about the </a:t>
            </a:r>
          </a:p>
          <a:p>
            <a:pPr eaLnBrk="1" hangingPunct="1">
              <a:lnSpc>
                <a:spcPct val="120000"/>
              </a:lnSpc>
              <a:buFontTx/>
              <a:buNone/>
            </a:pPr>
            <a:r>
              <a:rPr lang="en-US" sz="3000" b="1" smtClean="0"/>
              <a:t>various routes of administration of  </a:t>
            </a:r>
          </a:p>
          <a:p>
            <a:pPr eaLnBrk="1" hangingPunct="1">
              <a:lnSpc>
                <a:spcPct val="120000"/>
              </a:lnSpc>
              <a:buFontTx/>
              <a:buNone/>
            </a:pPr>
            <a:r>
              <a:rPr lang="en-US" sz="3000" b="1" smtClean="0">
                <a:solidFill>
                  <a:srgbClr val="800000"/>
                </a:solidFill>
              </a:rPr>
              <a:t>Homoeopathic Similimum.</a:t>
            </a:r>
          </a:p>
        </p:txBody>
      </p:sp>
      <p:sp>
        <p:nvSpPr>
          <p:cNvPr id="6148" name="Rectangle 4"/>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
        <p:nvSpPr>
          <p:cNvPr id="6149" name="Rectangle 7"/>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ack31i"/>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171" name="Text Box 4"/>
          <p:cNvSpPr txBox="1">
            <a:spLocks noChangeArrowheads="1"/>
          </p:cNvSpPr>
          <p:nvPr/>
        </p:nvSpPr>
        <p:spPr bwMode="auto">
          <a:xfrm>
            <a:off x="762000" y="914400"/>
            <a:ext cx="7848600" cy="1630363"/>
          </a:xfrm>
          <a:prstGeom prst="rect">
            <a:avLst/>
          </a:prstGeom>
          <a:noFill/>
          <a:ln w="9525">
            <a:noFill/>
            <a:miter lim="800000"/>
            <a:headEnd/>
            <a:tailEnd/>
          </a:ln>
        </p:spPr>
        <p:txBody>
          <a:bodyPr>
            <a:spAutoFit/>
          </a:bodyPr>
          <a:lstStyle/>
          <a:p>
            <a:pPr>
              <a:lnSpc>
                <a:spcPct val="120000"/>
              </a:lnSpc>
            </a:pPr>
            <a:r>
              <a:rPr lang="en-US" sz="2800" b="1"/>
              <a:t>Besides the tongue, mouth and stomach which are most commonly affected by the administration of the medicine... 		</a:t>
            </a:r>
          </a:p>
        </p:txBody>
      </p:sp>
      <p:sp>
        <p:nvSpPr>
          <p:cNvPr id="7172" name="Rectangle 6"/>
          <p:cNvSpPr>
            <a:spLocks noChangeArrowheads="1"/>
          </p:cNvSpPr>
          <p:nvPr/>
        </p:nvSpPr>
        <p:spPr bwMode="auto">
          <a:xfrm>
            <a:off x="0" y="6781800"/>
            <a:ext cx="9144000" cy="76200"/>
          </a:xfrm>
          <a:prstGeom prst="rect">
            <a:avLst/>
          </a:prstGeom>
          <a:solidFill>
            <a:srgbClr val="993300"/>
          </a:solidFill>
          <a:ln w="9525">
            <a:noFill/>
            <a:miter lim="800000"/>
            <a:headEnd/>
            <a:tailEnd/>
          </a:ln>
        </p:spPr>
        <p:txBody>
          <a:bodyPr wrap="none" anchor="ctr"/>
          <a:lstStyle/>
          <a:p>
            <a:endParaRPr lang="en-US"/>
          </a:p>
        </p:txBody>
      </p:sp>
      <p:sp>
        <p:nvSpPr>
          <p:cNvPr id="7173" name="Text Box 7"/>
          <p:cNvSpPr txBox="1">
            <a:spLocks noChangeArrowheads="1"/>
          </p:cNvSpPr>
          <p:nvPr/>
        </p:nvSpPr>
        <p:spPr bwMode="auto">
          <a:xfrm>
            <a:off x="2971800" y="2743200"/>
            <a:ext cx="5918200" cy="2930525"/>
          </a:xfrm>
          <a:prstGeom prst="rect">
            <a:avLst/>
          </a:prstGeom>
          <a:noFill/>
          <a:ln w="9525">
            <a:noFill/>
            <a:miter lim="800000"/>
            <a:headEnd/>
            <a:tailEnd/>
          </a:ln>
        </p:spPr>
        <p:txBody>
          <a:bodyPr wrap="none">
            <a:spAutoFit/>
          </a:bodyPr>
          <a:lstStyle/>
          <a:p>
            <a:pPr>
              <a:lnSpc>
                <a:spcPct val="120000"/>
              </a:lnSpc>
            </a:pPr>
            <a:r>
              <a:rPr lang="en-US" sz="2800" b="1"/>
              <a:t>the nose and respiratory organs </a:t>
            </a:r>
          </a:p>
          <a:p>
            <a:pPr>
              <a:lnSpc>
                <a:spcPct val="120000"/>
              </a:lnSpc>
            </a:pPr>
            <a:r>
              <a:rPr lang="en-US" sz="2800" b="1"/>
              <a:t>are receptive of the action of </a:t>
            </a:r>
          </a:p>
          <a:p>
            <a:pPr>
              <a:lnSpc>
                <a:spcPct val="120000"/>
              </a:lnSpc>
            </a:pPr>
            <a:r>
              <a:rPr lang="en-US" sz="2800" b="1"/>
              <a:t>medicines in fluid form by means </a:t>
            </a:r>
          </a:p>
          <a:p>
            <a:pPr>
              <a:lnSpc>
                <a:spcPct val="120000"/>
              </a:lnSpc>
            </a:pPr>
            <a:r>
              <a:rPr lang="en-US" sz="2800" b="1">
                <a:solidFill>
                  <a:srgbClr val="993300"/>
                </a:solidFill>
              </a:rPr>
              <a:t>of</a:t>
            </a:r>
            <a:r>
              <a:rPr lang="en-US" sz="2800" b="1"/>
              <a:t> </a:t>
            </a:r>
            <a:r>
              <a:rPr lang="en-US" sz="2800" b="1">
                <a:solidFill>
                  <a:srgbClr val="993300"/>
                </a:solidFill>
              </a:rPr>
              <a:t>olfaction and inhalation </a:t>
            </a:r>
          </a:p>
          <a:p>
            <a:pPr>
              <a:lnSpc>
                <a:spcPct val="120000"/>
              </a:lnSpc>
            </a:pPr>
            <a:r>
              <a:rPr lang="en-US" sz="2800" b="1">
                <a:solidFill>
                  <a:srgbClr val="993300"/>
                </a:solidFill>
              </a:rPr>
              <a:t>through mouth. </a:t>
            </a:r>
          </a:p>
          <a:p>
            <a:endParaRPr lang="en-US"/>
          </a:p>
        </p:txBody>
      </p:sp>
      <p:sp>
        <p:nvSpPr>
          <p:cNvPr id="7174" name="Rectangle 8"/>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90600" y="1524000"/>
            <a:ext cx="7178675" cy="3654425"/>
          </a:xfrm>
          <a:prstGeom prst="rect">
            <a:avLst/>
          </a:prstGeom>
          <a:noFill/>
          <a:ln w="9525">
            <a:noFill/>
            <a:miter lim="800000"/>
            <a:headEnd/>
            <a:tailEnd/>
          </a:ln>
        </p:spPr>
        <p:txBody>
          <a:bodyPr>
            <a:spAutoFit/>
          </a:bodyPr>
          <a:lstStyle/>
          <a:p>
            <a:pPr>
              <a:lnSpc>
                <a:spcPct val="130000"/>
              </a:lnSpc>
            </a:pPr>
            <a:r>
              <a:rPr lang="en-US" sz="3000" b="1"/>
              <a:t>But the whole remaining skin of the body clothed with epidermis is adapted to the action of medicinal substances, especially if the inunction is connected with simultaneous internal administration.</a:t>
            </a:r>
          </a:p>
        </p:txBody>
      </p:sp>
      <p:sp>
        <p:nvSpPr>
          <p:cNvPr id="8195" name="Rectangle 3"/>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762000" y="838200"/>
            <a:ext cx="8229600" cy="5257800"/>
          </a:xfrm>
        </p:spPr>
        <p:txBody>
          <a:bodyPr/>
          <a:lstStyle/>
          <a:p>
            <a:pPr eaLnBrk="1" hangingPunct="1">
              <a:lnSpc>
                <a:spcPct val="120000"/>
              </a:lnSpc>
              <a:spcBef>
                <a:spcPct val="5000"/>
              </a:spcBef>
              <a:buFontTx/>
              <a:buNone/>
            </a:pPr>
            <a:r>
              <a:rPr lang="en-US" sz="3000" b="1" smtClean="0"/>
              <a:t>In this way, </a:t>
            </a:r>
          </a:p>
          <a:p>
            <a:pPr eaLnBrk="1" hangingPunct="1">
              <a:lnSpc>
                <a:spcPct val="120000"/>
              </a:lnSpc>
              <a:spcBef>
                <a:spcPct val="5000"/>
              </a:spcBef>
              <a:buFontTx/>
              <a:buNone/>
            </a:pPr>
            <a:r>
              <a:rPr lang="en-US" sz="3000" b="1" smtClean="0"/>
              <a:t>the cure of very old diseases maybe </a:t>
            </a:r>
          </a:p>
          <a:p>
            <a:pPr eaLnBrk="1" hangingPunct="1">
              <a:lnSpc>
                <a:spcPct val="120000"/>
              </a:lnSpc>
              <a:spcBef>
                <a:spcPct val="5000"/>
              </a:spcBef>
              <a:buFontTx/>
              <a:buNone/>
            </a:pPr>
            <a:r>
              <a:rPr lang="en-US" sz="3000" b="1" smtClean="0"/>
              <a:t>furthered by applying externally, </a:t>
            </a:r>
          </a:p>
          <a:p>
            <a:pPr eaLnBrk="1" hangingPunct="1">
              <a:lnSpc>
                <a:spcPct val="120000"/>
              </a:lnSpc>
              <a:spcBef>
                <a:spcPct val="5000"/>
              </a:spcBef>
              <a:buFontTx/>
              <a:buNone/>
            </a:pPr>
            <a:r>
              <a:rPr lang="en-US" sz="3000" b="1" smtClean="0"/>
              <a:t>rubbing it in the back, arms, extremities, </a:t>
            </a:r>
          </a:p>
          <a:p>
            <a:pPr eaLnBrk="1" hangingPunct="1">
              <a:lnSpc>
                <a:spcPct val="120000"/>
              </a:lnSpc>
              <a:spcBef>
                <a:spcPct val="5000"/>
              </a:spcBef>
              <a:buFontTx/>
              <a:buNone/>
            </a:pPr>
            <a:r>
              <a:rPr lang="en-US" sz="3000" b="1" smtClean="0"/>
              <a:t>the same medicine he gives internally </a:t>
            </a:r>
          </a:p>
          <a:p>
            <a:pPr eaLnBrk="1" hangingPunct="1">
              <a:lnSpc>
                <a:spcPct val="120000"/>
              </a:lnSpc>
              <a:spcBef>
                <a:spcPct val="5000"/>
              </a:spcBef>
              <a:buFontTx/>
              <a:buNone/>
            </a:pPr>
            <a:r>
              <a:rPr lang="en-US" sz="3000" b="1" smtClean="0"/>
              <a:t>and which showed itself curatively. </a:t>
            </a:r>
          </a:p>
          <a:p>
            <a:pPr eaLnBrk="1" hangingPunct="1">
              <a:lnSpc>
                <a:spcPct val="120000"/>
              </a:lnSpc>
              <a:spcBef>
                <a:spcPct val="5000"/>
              </a:spcBef>
              <a:buFontTx/>
              <a:buNone/>
            </a:pPr>
            <a:endParaRPr lang="en-US" sz="2000" b="1" smtClean="0"/>
          </a:p>
          <a:p>
            <a:pPr eaLnBrk="1" hangingPunct="1">
              <a:lnSpc>
                <a:spcPct val="120000"/>
              </a:lnSpc>
              <a:spcBef>
                <a:spcPct val="5000"/>
              </a:spcBef>
              <a:buFontTx/>
              <a:buNone/>
            </a:pPr>
            <a:r>
              <a:rPr lang="en-US" sz="3000" b="1" smtClean="0">
                <a:solidFill>
                  <a:srgbClr val="993300"/>
                </a:solidFill>
              </a:rPr>
              <a:t>In doing so, he must avoid parts subject </a:t>
            </a:r>
          </a:p>
          <a:p>
            <a:pPr eaLnBrk="1" hangingPunct="1">
              <a:lnSpc>
                <a:spcPct val="120000"/>
              </a:lnSpc>
              <a:spcBef>
                <a:spcPct val="5000"/>
              </a:spcBef>
              <a:buFontTx/>
              <a:buNone/>
            </a:pPr>
            <a:r>
              <a:rPr lang="en-US" sz="3000" b="1" smtClean="0">
                <a:solidFill>
                  <a:srgbClr val="993300"/>
                </a:solidFill>
              </a:rPr>
              <a:t>to pain, spasm and skin eruption.</a:t>
            </a:r>
          </a:p>
        </p:txBody>
      </p:sp>
      <p:sp>
        <p:nvSpPr>
          <p:cNvPr id="9219" name="Rectangle 4"/>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685800" y="685800"/>
            <a:ext cx="7848600" cy="5867400"/>
          </a:xfrm>
        </p:spPr>
        <p:txBody>
          <a:bodyPr/>
          <a:lstStyle/>
          <a:p>
            <a:pPr eaLnBrk="1" hangingPunct="1">
              <a:lnSpc>
                <a:spcPct val="115000"/>
              </a:lnSpc>
              <a:spcBef>
                <a:spcPct val="5000"/>
              </a:spcBef>
              <a:buFontTx/>
              <a:buNone/>
            </a:pPr>
            <a:r>
              <a:rPr lang="en-US" sz="2900" b="1" smtClean="0"/>
              <a:t>The nature of the dosage form must be </a:t>
            </a:r>
          </a:p>
          <a:p>
            <a:pPr eaLnBrk="1" hangingPunct="1">
              <a:lnSpc>
                <a:spcPct val="115000"/>
              </a:lnSpc>
              <a:spcBef>
                <a:spcPct val="5000"/>
              </a:spcBef>
              <a:buFontTx/>
              <a:buNone/>
            </a:pPr>
            <a:r>
              <a:rPr lang="en-US" sz="2900" b="1" smtClean="0"/>
              <a:t>in consonance with the intended route of </a:t>
            </a:r>
          </a:p>
          <a:p>
            <a:pPr eaLnBrk="1" hangingPunct="1">
              <a:lnSpc>
                <a:spcPct val="115000"/>
              </a:lnSpc>
              <a:spcBef>
                <a:spcPct val="5000"/>
              </a:spcBef>
              <a:buFontTx/>
              <a:buNone/>
            </a:pPr>
            <a:r>
              <a:rPr lang="en-US" sz="2900" b="1" smtClean="0"/>
              <a:t>administration for maximum effectiveness </a:t>
            </a:r>
          </a:p>
          <a:p>
            <a:pPr eaLnBrk="1" hangingPunct="1">
              <a:lnSpc>
                <a:spcPct val="115000"/>
              </a:lnSpc>
              <a:spcBef>
                <a:spcPct val="5000"/>
              </a:spcBef>
              <a:buFontTx/>
              <a:buNone/>
            </a:pPr>
            <a:r>
              <a:rPr lang="en-US" sz="2900" b="1" smtClean="0"/>
              <a:t>and convenience of handling and </a:t>
            </a:r>
          </a:p>
          <a:p>
            <a:pPr eaLnBrk="1" hangingPunct="1">
              <a:lnSpc>
                <a:spcPct val="115000"/>
              </a:lnSpc>
              <a:spcBef>
                <a:spcPct val="5000"/>
              </a:spcBef>
              <a:buFontTx/>
              <a:buNone/>
            </a:pPr>
            <a:r>
              <a:rPr lang="en-US" sz="2900" b="1" smtClean="0"/>
              <a:t>administration. </a:t>
            </a:r>
          </a:p>
          <a:p>
            <a:pPr eaLnBrk="1" hangingPunct="1">
              <a:lnSpc>
                <a:spcPct val="115000"/>
              </a:lnSpc>
              <a:spcBef>
                <a:spcPct val="5000"/>
              </a:spcBef>
              <a:buFontTx/>
              <a:buNone/>
            </a:pPr>
            <a:endParaRPr lang="en-US" sz="2000" b="1" smtClean="0"/>
          </a:p>
          <a:p>
            <a:pPr eaLnBrk="1" hangingPunct="1">
              <a:lnSpc>
                <a:spcPct val="115000"/>
              </a:lnSpc>
              <a:spcBef>
                <a:spcPct val="5000"/>
              </a:spcBef>
              <a:buFontTx/>
              <a:buNone/>
            </a:pPr>
            <a:r>
              <a:rPr lang="en-US" sz="2900" b="1" smtClean="0">
                <a:solidFill>
                  <a:srgbClr val="993300"/>
                </a:solidFill>
              </a:rPr>
              <a:t>There are various routes or channels </a:t>
            </a:r>
          </a:p>
          <a:p>
            <a:pPr eaLnBrk="1" hangingPunct="1">
              <a:lnSpc>
                <a:spcPct val="115000"/>
              </a:lnSpc>
              <a:spcBef>
                <a:spcPct val="5000"/>
              </a:spcBef>
              <a:buFontTx/>
              <a:buNone/>
            </a:pPr>
            <a:r>
              <a:rPr lang="en-US" sz="2900" b="1" smtClean="0">
                <a:solidFill>
                  <a:srgbClr val="993300"/>
                </a:solidFill>
              </a:rPr>
              <a:t>through which the homoeopathic </a:t>
            </a:r>
          </a:p>
          <a:p>
            <a:pPr eaLnBrk="1" hangingPunct="1">
              <a:lnSpc>
                <a:spcPct val="115000"/>
              </a:lnSpc>
              <a:spcBef>
                <a:spcPct val="5000"/>
              </a:spcBef>
              <a:buFontTx/>
              <a:buNone/>
            </a:pPr>
            <a:r>
              <a:rPr lang="en-US" sz="2900" b="1" smtClean="0">
                <a:solidFill>
                  <a:srgbClr val="993300"/>
                </a:solidFill>
              </a:rPr>
              <a:t>medicine can be introduced into the </a:t>
            </a:r>
          </a:p>
          <a:p>
            <a:pPr eaLnBrk="1" hangingPunct="1">
              <a:lnSpc>
                <a:spcPct val="115000"/>
              </a:lnSpc>
              <a:spcBef>
                <a:spcPct val="5000"/>
              </a:spcBef>
              <a:buFontTx/>
              <a:buNone/>
            </a:pPr>
            <a:r>
              <a:rPr lang="en-US" sz="2900" b="1" smtClean="0">
                <a:solidFill>
                  <a:srgbClr val="993300"/>
                </a:solidFill>
              </a:rPr>
              <a:t>human system.</a:t>
            </a:r>
          </a:p>
        </p:txBody>
      </p:sp>
      <p:sp>
        <p:nvSpPr>
          <p:cNvPr id="10243" name="Rectangle 4"/>
          <p:cNvSpPr>
            <a:spLocks noChangeArrowheads="1"/>
          </p:cNvSpPr>
          <p:nvPr/>
        </p:nvSpPr>
        <p:spPr bwMode="auto">
          <a:xfrm>
            <a:off x="76200" y="76200"/>
            <a:ext cx="8915400" cy="6781800"/>
          </a:xfrm>
          <a:prstGeom prst="rect">
            <a:avLst/>
          </a:prstGeom>
          <a:noFill/>
          <a:ln w="19050">
            <a:solidFill>
              <a:srgbClr val="9933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697</TotalTime>
  <Words>1083</Words>
  <Application>Microsoft PowerPoint</Application>
  <PresentationFormat>On-screen Show (4:3)</PresentationFormat>
  <Paragraphs>213</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Wingdings</vt:lpstr>
      <vt:lpstr>Times New Roman</vt:lpstr>
      <vt:lpstr>Apex</vt:lpstr>
      <vt:lpstr>PHARMACONOMY</vt:lpstr>
      <vt:lpstr>Pharmaconomy</vt:lpstr>
      <vt:lpstr>VARIOUS ROUTES</vt:lpstr>
      <vt:lpstr>Slide 4</vt:lpstr>
      <vt:lpstr>Slide 5</vt:lpstr>
      <vt:lpstr>Slide 6</vt:lpstr>
      <vt:lpstr>Slide 7</vt:lpstr>
      <vt:lpstr>Slide 8</vt:lpstr>
      <vt:lpstr>Slide 9</vt:lpstr>
      <vt:lpstr>ORAL ROUTE</vt:lpstr>
      <vt:lpstr>Slide 11</vt:lpstr>
      <vt:lpstr>Slide 12</vt:lpstr>
      <vt:lpstr>OLFACTION  AND  INHALATION</vt:lpstr>
      <vt:lpstr> OLFACTION  </vt:lpstr>
      <vt:lpstr>Slide 15</vt:lpstr>
      <vt:lpstr>INHALATION</vt:lpstr>
      <vt:lpstr> APPLICATION  TO  SKIN </vt:lpstr>
      <vt:lpstr>Slide 18</vt:lpstr>
      <vt:lpstr>Slide 19</vt:lpstr>
      <vt:lpstr>Slide 20</vt:lpstr>
      <vt:lpstr>OTHER  ORIFICES  OF  THE  BODY</vt:lpstr>
      <vt:lpstr>Slide 22</vt:lpstr>
      <vt:lpstr>Slide 23</vt:lpstr>
      <vt:lpstr> PARENTERAL  ROUTES </vt:lpstr>
      <vt:lpstr>Slide 25</vt:lpstr>
      <vt:lpstr>  PLACENTAL  ROUTE    AND  VIA  MILK  OF  MOTHER</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Sumit Goel</dc:creator>
  <cp:lastModifiedBy>New</cp:lastModifiedBy>
  <cp:revision>118</cp:revision>
  <dcterms:created xsi:type="dcterms:W3CDTF">2002-04-27T14:49:31Z</dcterms:created>
  <dcterms:modified xsi:type="dcterms:W3CDTF">2019-08-21T05:17:37Z</dcterms:modified>
</cp:coreProperties>
</file>