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C68F05-E73D-46B5-91E7-0DDF911D4556}" type="datetimeFigureOut">
              <a:rPr lang="en-US" smtClean="0"/>
              <a:t>14-Aug-19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9633E4D-39D2-422B-9B28-2476B69863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C68F05-E73D-46B5-91E7-0DDF911D4556}" type="datetimeFigureOut">
              <a:rPr lang="en-US" smtClean="0"/>
              <a:t>14-Aug-19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33E4D-39D2-422B-9B28-2476B69863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4C68F05-E73D-46B5-91E7-0DDF911D4556}" type="datetimeFigureOut">
              <a:rPr lang="en-US" smtClean="0"/>
              <a:t>14-Aug-19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9633E4D-39D2-422B-9B28-2476B69863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C68F05-E73D-46B5-91E7-0DDF911D4556}" type="datetimeFigureOut">
              <a:rPr lang="en-US" smtClean="0"/>
              <a:t>14-Aug-19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9633E4D-39D2-422B-9B28-2476B698639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4C68F05-E73D-46B5-91E7-0DDF911D4556}" type="datetimeFigureOut">
              <a:rPr lang="en-US" smtClean="0"/>
              <a:t>14-Aug-19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9633E4D-39D2-422B-9B28-2476B698639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4C68F05-E73D-46B5-91E7-0DDF911D4556}" type="datetimeFigureOut">
              <a:rPr lang="en-US" smtClean="0"/>
              <a:t>14-Aug-19</a:t>
            </a:fld>
            <a:endParaRPr lang="en-US"/>
          </a:p>
        </p:txBody>
      </p:sp>
      <p:sp>
        <p:nvSpPr>
          <p:cNvPr id="10" name="Slide Number Placeholder 9"/>
          <p:cNvSpPr>
            <a:spLocks noGrp="1"/>
          </p:cNvSpPr>
          <p:nvPr>
            <p:ph type="sldNum" sz="quarter" idx="16"/>
          </p:nvPr>
        </p:nvSpPr>
        <p:spPr/>
        <p:txBody>
          <a:bodyPr rtlCol="0"/>
          <a:lstStyle/>
          <a:p>
            <a:fld id="{49633E4D-39D2-422B-9B28-2476B698639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4C68F05-E73D-46B5-91E7-0DDF911D4556}" type="datetimeFigureOut">
              <a:rPr lang="en-US" smtClean="0"/>
              <a:t>14-Aug-19</a:t>
            </a:fld>
            <a:endParaRPr lang="en-US"/>
          </a:p>
        </p:txBody>
      </p:sp>
      <p:sp>
        <p:nvSpPr>
          <p:cNvPr id="12" name="Slide Number Placeholder 11"/>
          <p:cNvSpPr>
            <a:spLocks noGrp="1"/>
          </p:cNvSpPr>
          <p:nvPr>
            <p:ph type="sldNum" sz="quarter" idx="16"/>
          </p:nvPr>
        </p:nvSpPr>
        <p:spPr/>
        <p:txBody>
          <a:bodyPr rtlCol="0"/>
          <a:lstStyle/>
          <a:p>
            <a:fld id="{49633E4D-39D2-422B-9B28-2476B698639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C68F05-E73D-46B5-91E7-0DDF911D4556}" type="datetimeFigureOut">
              <a:rPr lang="en-US" smtClean="0"/>
              <a:t>14-Aug-19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9633E4D-39D2-422B-9B28-2476B69863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68F05-E73D-46B5-91E7-0DDF911D4556}" type="datetimeFigureOut">
              <a:rPr lang="en-US" smtClean="0"/>
              <a:t>14-Aug-19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9633E4D-39D2-422B-9B28-2476B69863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C68F05-E73D-46B5-91E7-0DDF911D4556}" type="datetimeFigureOut">
              <a:rPr lang="en-US" smtClean="0"/>
              <a:t>14-Aug-19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9633E4D-39D2-422B-9B28-2476B698639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4C68F05-E73D-46B5-91E7-0DDF911D4556}" type="datetimeFigureOut">
              <a:rPr lang="en-US" smtClean="0"/>
              <a:t>14-Aug-19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9633E4D-39D2-422B-9B28-2476B698639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4C68F05-E73D-46B5-91E7-0DDF911D4556}" type="datetimeFigureOut">
              <a:rPr lang="en-US" smtClean="0"/>
              <a:t>14-Aug-19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9633E4D-39D2-422B-9B28-2476B69863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81200"/>
            <a:ext cx="6477000" cy="1828800"/>
          </a:xfrm>
        </p:spPr>
        <p:txBody>
          <a:bodyPr/>
          <a:lstStyle/>
          <a:p>
            <a:pPr algn="ctr"/>
            <a:r>
              <a:rPr lang="en-US" dirty="0" smtClean="0"/>
              <a:t>PHOSPHORUS </a:t>
            </a:r>
            <a:endParaRPr lang="en-US" dirty="0"/>
          </a:p>
        </p:txBody>
      </p:sp>
      <p:sp>
        <p:nvSpPr>
          <p:cNvPr id="3" name="Subtitle 2"/>
          <p:cNvSpPr>
            <a:spLocks noGrp="1"/>
          </p:cNvSpPr>
          <p:nvPr>
            <p:ph type="subTitle" idx="1"/>
          </p:nvPr>
        </p:nvSpPr>
        <p:spPr>
          <a:xfrm>
            <a:off x="4876800" y="3962400"/>
            <a:ext cx="4191000" cy="2773437"/>
          </a:xfrm>
        </p:spPr>
        <p:txBody>
          <a:bodyPr/>
          <a:lstStyle/>
          <a:p>
            <a:r>
              <a:rPr lang="en-US" b="1" dirty="0" smtClean="0">
                <a:solidFill>
                  <a:schemeClr val="accent5"/>
                </a:solidFill>
                <a:latin typeface="Arial Narrow" pitchFamily="34" charset="0"/>
              </a:rPr>
              <a:t>Dr.P.R.SAIJI</a:t>
            </a:r>
          </a:p>
          <a:p>
            <a:r>
              <a:rPr lang="en-US" b="1" dirty="0" smtClean="0">
                <a:solidFill>
                  <a:schemeClr val="accent5"/>
                </a:solidFill>
                <a:latin typeface="Arial Narrow" pitchFamily="34" charset="0"/>
              </a:rPr>
              <a:t>ASSOCIATE PROFESSOR</a:t>
            </a:r>
          </a:p>
          <a:p>
            <a:r>
              <a:rPr lang="en-US" b="1" dirty="0" smtClean="0">
                <a:solidFill>
                  <a:schemeClr val="accent5"/>
                </a:solidFill>
                <a:latin typeface="Arial Narrow" pitchFamily="34" charset="0"/>
              </a:rPr>
              <a:t>DEPT OF MATERIA MEDICA</a:t>
            </a:r>
          </a:p>
          <a:p>
            <a:pPr algn="r"/>
            <a:endParaRPr lang="en-US" dirty="0">
              <a:solidFill>
                <a:schemeClr val="accent3">
                  <a:lumMod val="50000"/>
                </a:schemeClr>
              </a:solidFill>
              <a:latin typeface="Matura MT Script Capital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443841"/>
            <a:ext cx="5867400" cy="4708981"/>
          </a:xfrm>
          <a:prstGeom prst="rect">
            <a:avLst/>
          </a:prstGeom>
        </p:spPr>
        <p:txBody>
          <a:bodyPr wrap="square">
            <a:spAutoFit/>
          </a:bodyPr>
          <a:lstStyle/>
          <a:p>
            <a:endParaRPr lang="en-US" dirty="0"/>
          </a:p>
          <a:p>
            <a:r>
              <a:rPr lang="en-US" sz="2400" i="1" dirty="0"/>
              <a:t>Innocence/Heedless </a:t>
            </a:r>
          </a:p>
          <a:p>
            <a:r>
              <a:rPr lang="en-US" sz="2400" dirty="0"/>
              <a:t>Most innocent. </a:t>
            </a:r>
          </a:p>
          <a:p>
            <a:r>
              <a:rPr lang="en-US" sz="2400" dirty="0" smtClean="0"/>
              <a:t>Phosphorus </a:t>
            </a:r>
            <a:r>
              <a:rPr lang="en-US" sz="2400" dirty="0"/>
              <a:t>is open to the point of being transparent, &amp; this gives him a childlike quality that is endearing to many &amp; infuriating to some. </a:t>
            </a:r>
          </a:p>
          <a:p>
            <a:r>
              <a:rPr lang="en-US" sz="2400" dirty="0"/>
              <a:t>Its both strength &amp; weakness. </a:t>
            </a:r>
          </a:p>
          <a:p>
            <a:r>
              <a:rPr lang="en-US" sz="2400" dirty="0" smtClean="0"/>
              <a:t>Phosphorus </a:t>
            </a:r>
            <a:r>
              <a:rPr lang="en-US" sz="2400" dirty="0"/>
              <a:t>is terribly optimistic….. </a:t>
            </a:r>
          </a:p>
          <a:p>
            <a:r>
              <a:rPr lang="en-US" sz="2400" dirty="0"/>
              <a:t>Sense of fun. </a:t>
            </a:r>
          </a:p>
          <a:p>
            <a:r>
              <a:rPr lang="en-US" sz="2400" dirty="0"/>
              <a:t>Inability to take adult conventions like modesty &amp; propriety seriously.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582341"/>
            <a:ext cx="5791200" cy="4431983"/>
          </a:xfrm>
          <a:prstGeom prst="rect">
            <a:avLst/>
          </a:prstGeom>
        </p:spPr>
        <p:txBody>
          <a:bodyPr wrap="square">
            <a:spAutoFit/>
          </a:bodyPr>
          <a:lstStyle/>
          <a:p>
            <a:endParaRPr lang="en-US" dirty="0"/>
          </a:p>
          <a:p>
            <a:r>
              <a:rPr lang="en-US" sz="2400" i="1" dirty="0"/>
              <a:t>FEARS </a:t>
            </a:r>
          </a:p>
          <a:p>
            <a:r>
              <a:rPr lang="en-US" sz="2400" dirty="0"/>
              <a:t>Frightened at trifles. </a:t>
            </a:r>
          </a:p>
          <a:p>
            <a:r>
              <a:rPr lang="en-US" sz="2400" dirty="0" smtClean="0"/>
              <a:t>Phosphorus </a:t>
            </a:r>
            <a:r>
              <a:rPr lang="en-US" sz="2400" dirty="0"/>
              <a:t>is vulnerable to scaremongering. </a:t>
            </a:r>
          </a:p>
          <a:p>
            <a:r>
              <a:rPr lang="en-US" sz="2400" dirty="0"/>
              <a:t>Has poor understanding of material reality, he is not able to assess risks realistically &amp; is liable to over-react to threatening impressions. </a:t>
            </a:r>
          </a:p>
          <a:p>
            <a:r>
              <a:rPr lang="en-US" sz="2400" dirty="0"/>
              <a:t>Has tendency to jump to conclusions. </a:t>
            </a:r>
          </a:p>
          <a:p>
            <a:r>
              <a:rPr lang="en-US" sz="2400" dirty="0"/>
              <a:t>Fear of impending disease. </a:t>
            </a:r>
          </a:p>
          <a:p>
            <a:r>
              <a:rPr lang="en-US" sz="2400" dirty="0"/>
              <a:t>Exaggerate her symptoms. </a:t>
            </a:r>
          </a:p>
          <a:p>
            <a:r>
              <a:rPr lang="en-US" sz="2400" dirty="0"/>
              <a:t>Exaggeration &amp; emotional </a:t>
            </a:r>
            <a:r>
              <a:rPr lang="en-US" sz="2400" dirty="0" err="1"/>
              <a:t>dramatism</a:t>
            </a:r>
            <a:r>
              <a:rPr lang="en-US"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305342"/>
            <a:ext cx="6172200" cy="4370427"/>
          </a:xfrm>
          <a:prstGeom prst="rect">
            <a:avLst/>
          </a:prstGeom>
        </p:spPr>
        <p:txBody>
          <a:bodyPr wrap="square">
            <a:spAutoFit/>
          </a:bodyPr>
          <a:lstStyle/>
          <a:p>
            <a:endParaRPr lang="en-US" dirty="0"/>
          </a:p>
          <a:p>
            <a:r>
              <a:rPr lang="en-US" sz="2000" dirty="0"/>
              <a:t>Irresponsibility &amp;avoidance of reality </a:t>
            </a:r>
          </a:p>
          <a:p>
            <a:r>
              <a:rPr lang="en-US" sz="2000" dirty="0"/>
              <a:t>Responsibility – requires voluntary boundary of self-discipline – mental focus – boring &amp; strain </a:t>
            </a:r>
          </a:p>
          <a:p>
            <a:r>
              <a:rPr lang="en-US" sz="2000" dirty="0"/>
              <a:t>Borrowing money to finance passing enthusiasm – without paying regard to his ability to repay. </a:t>
            </a:r>
          </a:p>
          <a:p>
            <a:r>
              <a:rPr lang="en-US" sz="2000" dirty="0"/>
              <a:t>Later becomes bewildered &amp; panicky </a:t>
            </a:r>
          </a:p>
          <a:p>
            <a:r>
              <a:rPr lang="en-US" sz="2000" dirty="0"/>
              <a:t>Escapism – </a:t>
            </a:r>
            <a:r>
              <a:rPr lang="en-US" sz="2000" dirty="0" err="1"/>
              <a:t>defence</a:t>
            </a:r>
            <a:r>
              <a:rPr lang="en-US" sz="2000" dirty="0"/>
              <a:t> mechanism; unpleasant situation slip out of door…. </a:t>
            </a:r>
          </a:p>
          <a:p>
            <a:r>
              <a:rPr lang="en-US" sz="2000" dirty="0"/>
              <a:t>Flight from reality </a:t>
            </a:r>
          </a:p>
          <a:p>
            <a:r>
              <a:rPr lang="en-US" sz="2000" dirty="0"/>
              <a:t>Exhalation of fancy – not live in past or future, but he is </a:t>
            </a:r>
            <a:r>
              <a:rPr lang="en-US" sz="2000" dirty="0" err="1"/>
              <a:t>noy</a:t>
            </a:r>
            <a:r>
              <a:rPr lang="en-US" sz="2000" dirty="0"/>
              <a:t> ‘present’ – he’s in his imagination. </a:t>
            </a:r>
          </a:p>
          <a:p>
            <a:r>
              <a:rPr lang="en-US" sz="2000" dirty="0"/>
              <a:t>Even in absence of trouble gets restless – physically or mentally.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447800"/>
            <a:ext cx="5638800" cy="4370427"/>
          </a:xfrm>
          <a:prstGeom prst="rect">
            <a:avLst/>
          </a:prstGeom>
        </p:spPr>
        <p:txBody>
          <a:bodyPr wrap="square">
            <a:spAutoFit/>
          </a:bodyPr>
          <a:lstStyle/>
          <a:p>
            <a:endParaRPr lang="en-US" dirty="0"/>
          </a:p>
          <a:p>
            <a:r>
              <a:rPr lang="en-US" sz="2000" dirty="0"/>
              <a:t>THE SHINING STAR </a:t>
            </a:r>
          </a:p>
          <a:p>
            <a:r>
              <a:rPr lang="en-US" sz="2000" dirty="0"/>
              <a:t>Like phosphorus, Phosphorus individual has a high metabolism &amp; a tendency to “</a:t>
            </a:r>
            <a:r>
              <a:rPr lang="en-US" sz="2000" b="1" dirty="0"/>
              <a:t>burn up” quickly. </a:t>
            </a:r>
          </a:p>
          <a:p>
            <a:r>
              <a:rPr lang="en-US" sz="2000" dirty="0"/>
              <a:t>His coloring is light or reddish, &amp; he is subject to sudden inflammations &amp; </a:t>
            </a:r>
            <a:r>
              <a:rPr lang="en-US" sz="2000" b="1" dirty="0"/>
              <a:t>burning. </a:t>
            </a:r>
          </a:p>
          <a:p>
            <a:r>
              <a:rPr lang="en-US" sz="2000" dirty="0" smtClean="0"/>
              <a:t>Phosphorus </a:t>
            </a:r>
            <a:r>
              <a:rPr lang="en-US" sz="2000" dirty="0"/>
              <a:t>personality has much in common with its volatile physical </a:t>
            </a:r>
            <a:r>
              <a:rPr lang="en-US" sz="2000" dirty="0" err="1"/>
              <a:t>similimum</a:t>
            </a:r>
            <a:r>
              <a:rPr lang="en-US" sz="2000" dirty="0"/>
              <a:t>. </a:t>
            </a:r>
          </a:p>
          <a:p>
            <a:r>
              <a:rPr lang="en-US" sz="2000" dirty="0"/>
              <a:t>It is very excitable, &amp; tends to radiate joy &amp; love unreservedly when it is happy. No other type can compete with a happy </a:t>
            </a:r>
            <a:r>
              <a:rPr lang="en-US" sz="2000" dirty="0" smtClean="0"/>
              <a:t>Phosphorus. </a:t>
            </a:r>
            <a:r>
              <a:rPr lang="en-US" sz="2000" dirty="0"/>
              <a:t>its radiance is almost tangible. </a:t>
            </a:r>
          </a:p>
          <a:p>
            <a:r>
              <a:rPr lang="en-US" sz="2000" dirty="0"/>
              <a:t>Sunny temperament – easy access to the kind of ecstasy that mystics strive for years to attain.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1582341"/>
            <a:ext cx="5410200" cy="3754874"/>
          </a:xfrm>
          <a:prstGeom prst="rect">
            <a:avLst/>
          </a:prstGeom>
        </p:spPr>
        <p:txBody>
          <a:bodyPr wrap="square">
            <a:spAutoFit/>
          </a:bodyPr>
          <a:lstStyle/>
          <a:p>
            <a:endParaRPr lang="en-US" dirty="0"/>
          </a:p>
          <a:p>
            <a:r>
              <a:rPr lang="en-US" sz="2000" dirty="0"/>
              <a:t>THE SHINING STAR </a:t>
            </a:r>
          </a:p>
          <a:p>
            <a:r>
              <a:rPr lang="en-US" sz="2000" dirty="0"/>
              <a:t>Cant meditate – mind excitable, joy easily threatened. </a:t>
            </a:r>
          </a:p>
          <a:p>
            <a:r>
              <a:rPr lang="en-US" sz="2000" dirty="0"/>
              <a:t>Mood to fluctuate with the tide of external events to a great degree than normal. </a:t>
            </a:r>
          </a:p>
          <a:p>
            <a:r>
              <a:rPr lang="en-US" sz="2000" dirty="0"/>
              <a:t>One moment she is deliciously happy, &amp; the next she is despairing. </a:t>
            </a:r>
          </a:p>
          <a:p>
            <a:r>
              <a:rPr lang="en-US" sz="2000" dirty="0"/>
              <a:t>Laughing alternating with sadness – emotional see-saw. </a:t>
            </a:r>
          </a:p>
          <a:p>
            <a:r>
              <a:rPr lang="en-US" sz="2000" dirty="0"/>
              <a:t>Bounce back enthusiastically. “</a:t>
            </a:r>
            <a:r>
              <a:rPr lang="en-US" sz="2000" b="1" dirty="0" smtClean="0"/>
              <a:t>Phosphorus </a:t>
            </a:r>
            <a:r>
              <a:rPr lang="en-US" sz="2000" b="1" dirty="0"/>
              <a:t>is lightest </a:t>
            </a:r>
            <a:r>
              <a:rPr lang="en-US" sz="2000" b="1" dirty="0" smtClean="0"/>
              <a:t>emotionally</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582341"/>
            <a:ext cx="5943600" cy="3447098"/>
          </a:xfrm>
          <a:prstGeom prst="rect">
            <a:avLst/>
          </a:prstGeom>
        </p:spPr>
        <p:txBody>
          <a:bodyPr wrap="square">
            <a:spAutoFit/>
          </a:bodyPr>
          <a:lstStyle/>
          <a:p>
            <a:endParaRPr lang="en-US" dirty="0"/>
          </a:p>
          <a:p>
            <a:r>
              <a:rPr lang="en-US" sz="2000" dirty="0"/>
              <a:t>DESIRES COMPANY </a:t>
            </a:r>
          </a:p>
          <a:p>
            <a:r>
              <a:rPr lang="en-US" sz="2000" dirty="0"/>
              <a:t>When alone – restless &amp; lonely; but in </a:t>
            </a:r>
            <a:r>
              <a:rPr lang="en-US" sz="2000" dirty="0" err="1"/>
              <a:t>compant</a:t>
            </a:r>
            <a:r>
              <a:rPr lang="en-US" sz="2000" dirty="0"/>
              <a:t> she shines, she loves to share herself with others, &amp; to share in their thoughts &amp; feelings. </a:t>
            </a:r>
          </a:p>
          <a:p>
            <a:r>
              <a:rPr lang="en-US" sz="2000" dirty="0"/>
              <a:t>Her natural joy is infectious 7 her simple ‘live for today’ philosophy is refreshing to more sober, who brighten up a little in her company. </a:t>
            </a:r>
          </a:p>
          <a:p>
            <a:r>
              <a:rPr lang="en-US" sz="2000" dirty="0"/>
              <a:t>Open when unhappy, shares sufferings (unlike ) </a:t>
            </a:r>
          </a:p>
          <a:p>
            <a:r>
              <a:rPr lang="en-US" sz="2000" dirty="0"/>
              <a:t>For </a:t>
            </a:r>
            <a:r>
              <a:rPr lang="en-US" sz="2000" dirty="0" smtClean="0"/>
              <a:t>Phosphorus </a:t>
            </a:r>
            <a:r>
              <a:rPr lang="en-US" sz="2000" dirty="0"/>
              <a:t>a little reassurance – dispel anxieties. </a:t>
            </a:r>
          </a:p>
          <a:p>
            <a:r>
              <a:rPr lang="en-US" sz="2000" dirty="0"/>
              <a:t>Nat or </a:t>
            </a:r>
            <a:r>
              <a:rPr lang="en-US" sz="2000" dirty="0" err="1"/>
              <a:t>Ign</a:t>
            </a:r>
            <a:r>
              <a:rPr lang="en-US" sz="20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2136339"/>
            <a:ext cx="5791200" cy="2585323"/>
          </a:xfrm>
          <a:prstGeom prst="rect">
            <a:avLst/>
          </a:prstGeom>
        </p:spPr>
        <p:txBody>
          <a:bodyPr wrap="square">
            <a:spAutoFit/>
          </a:bodyPr>
          <a:lstStyle/>
          <a:p>
            <a:endParaRPr lang="en-US" dirty="0"/>
          </a:p>
          <a:p>
            <a:r>
              <a:rPr lang="en-US" sz="2400" dirty="0"/>
              <a:t>MIRTH, HILARITY Bouncy &amp; chatty, involves service to public, have plenty of playmates to share her sense of fun. </a:t>
            </a:r>
          </a:p>
          <a:p>
            <a:r>
              <a:rPr lang="en-US" sz="2400" dirty="0" err="1"/>
              <a:t>Eg</a:t>
            </a:r>
            <a:r>
              <a:rPr lang="en-US" sz="2400" dirty="0"/>
              <a:t>: Nurse </a:t>
            </a:r>
          </a:p>
          <a:p>
            <a:r>
              <a:rPr lang="en-US" sz="2400" dirty="0"/>
              <a:t>Cheerfulness, popularity – innocence &amp; openness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676400"/>
            <a:ext cx="6400800" cy="4062651"/>
          </a:xfrm>
          <a:prstGeom prst="rect">
            <a:avLst/>
          </a:prstGeom>
        </p:spPr>
        <p:txBody>
          <a:bodyPr wrap="square">
            <a:spAutoFit/>
          </a:bodyPr>
          <a:lstStyle/>
          <a:p>
            <a:endParaRPr lang="en-US" dirty="0"/>
          </a:p>
          <a:p>
            <a:r>
              <a:rPr lang="en-US" sz="2000" dirty="0" smtClean="0"/>
              <a:t>Phosphorus </a:t>
            </a:r>
            <a:r>
              <a:rPr lang="en-US" sz="2000" dirty="0"/>
              <a:t>men </a:t>
            </a:r>
          </a:p>
          <a:p>
            <a:r>
              <a:rPr lang="en-US" sz="2000" dirty="0"/>
              <a:t>Lightness &amp; sensitivity as the women </a:t>
            </a:r>
          </a:p>
          <a:p>
            <a:r>
              <a:rPr lang="en-US" sz="2000" dirty="0"/>
              <a:t>Little responsible </a:t>
            </a:r>
          </a:p>
          <a:p>
            <a:r>
              <a:rPr lang="en-US" sz="2000" dirty="0" smtClean="0"/>
              <a:t>men </a:t>
            </a:r>
            <a:r>
              <a:rPr lang="en-US" sz="2000" dirty="0"/>
              <a:t>are beautiful rather than handsome </a:t>
            </a:r>
          </a:p>
          <a:p>
            <a:r>
              <a:rPr lang="en-US" sz="2000" dirty="0"/>
              <a:t>(</a:t>
            </a:r>
            <a:r>
              <a:rPr lang="en-US" sz="2000" dirty="0" err="1"/>
              <a:t>Ign</a:t>
            </a:r>
            <a:r>
              <a:rPr lang="en-US" sz="2000" dirty="0"/>
              <a:t> women are handsome rather than beautiful) </a:t>
            </a:r>
          </a:p>
          <a:p>
            <a:r>
              <a:rPr lang="en-US" sz="2000" dirty="0"/>
              <a:t>The greatest male ballet dancers are usually P </a:t>
            </a:r>
          </a:p>
          <a:p>
            <a:r>
              <a:rPr lang="en-US" sz="2000" dirty="0" smtClean="0"/>
              <a:t>Phosphorus </a:t>
            </a:r>
            <a:r>
              <a:rPr lang="en-US" sz="2000" dirty="0"/>
              <a:t>own self-love tend to add to rather than subtract from his beauty, unlike the pride of </a:t>
            </a:r>
            <a:r>
              <a:rPr lang="en-US" sz="2000" dirty="0" err="1"/>
              <a:t>lyco</a:t>
            </a:r>
            <a:r>
              <a:rPr lang="en-US" sz="2000" dirty="0"/>
              <a:t> &amp; </a:t>
            </a:r>
            <a:r>
              <a:rPr lang="en-US" sz="2000" dirty="0" err="1"/>
              <a:t>nux</a:t>
            </a:r>
            <a:r>
              <a:rPr lang="en-US" sz="2000" dirty="0"/>
              <a:t> </a:t>
            </a:r>
          </a:p>
          <a:p>
            <a:r>
              <a:rPr lang="en-US" sz="2000" dirty="0" smtClean="0"/>
              <a:t>Phosphorus </a:t>
            </a:r>
            <a:r>
              <a:rPr lang="en-US" sz="2000" dirty="0"/>
              <a:t>tends to be vain &amp; self-indulgent &amp; the difference that he does not separate himself from others in the process. </a:t>
            </a:r>
          </a:p>
          <a:p>
            <a:r>
              <a:rPr lang="en-US" sz="2000" dirty="0"/>
              <a:t>Generally very accepting &amp; tolerant, quick to praise another’s virtues.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447800"/>
            <a:ext cx="5638800" cy="4924425"/>
          </a:xfrm>
          <a:prstGeom prst="rect">
            <a:avLst/>
          </a:prstGeom>
        </p:spPr>
        <p:txBody>
          <a:bodyPr wrap="square">
            <a:spAutoFit/>
          </a:bodyPr>
          <a:lstStyle/>
          <a:p>
            <a:endParaRPr lang="en-US" dirty="0"/>
          </a:p>
          <a:p>
            <a:endParaRPr lang="en-US" dirty="0"/>
          </a:p>
          <a:p>
            <a:r>
              <a:rPr lang="en-US" sz="2000" dirty="0"/>
              <a:t>SUMMARY </a:t>
            </a:r>
          </a:p>
          <a:p>
            <a:r>
              <a:rPr lang="en-US" sz="2000" dirty="0"/>
              <a:t>Type </a:t>
            </a:r>
          </a:p>
          <a:p>
            <a:endParaRPr lang="en-US" sz="2000" dirty="0"/>
          </a:p>
          <a:p>
            <a:r>
              <a:rPr lang="en-US" sz="2000" dirty="0" err="1"/>
              <a:t>Asthenic</a:t>
            </a:r>
            <a:r>
              <a:rPr lang="en-US" sz="2000" dirty="0"/>
              <a:t>, rapidly growing; delicate, sensitive, </a:t>
            </a:r>
            <a:r>
              <a:rPr lang="en-US" sz="2000" dirty="0" err="1"/>
              <a:t>hyperesthetic</a:t>
            </a:r>
            <a:r>
              <a:rPr lang="en-US" sz="2000" dirty="0"/>
              <a:t>; in need of support, mentally animated. </a:t>
            </a:r>
          </a:p>
          <a:p>
            <a:r>
              <a:rPr lang="en-US" sz="2000" dirty="0"/>
              <a:t>Rapid change “wavering”; </a:t>
            </a:r>
            <a:r>
              <a:rPr lang="en-US" sz="2000" dirty="0" err="1"/>
              <a:t>oxygenoid</a:t>
            </a:r>
            <a:r>
              <a:rPr lang="en-US" sz="2000" dirty="0"/>
              <a:t> constitution. </a:t>
            </a:r>
          </a:p>
          <a:p>
            <a:r>
              <a:rPr lang="en-US" sz="2000" dirty="0"/>
              <a:t></a:t>
            </a:r>
            <a:r>
              <a:rPr lang="en-US" sz="2000" dirty="0" err="1"/>
              <a:t>Raavenous</a:t>
            </a:r>
            <a:r>
              <a:rPr lang="en-US" sz="2000" dirty="0"/>
              <a:t> hunger, at night or soon after eating </a:t>
            </a:r>
          </a:p>
          <a:p>
            <a:r>
              <a:rPr lang="en-US" sz="2000" dirty="0"/>
              <a:t>Tendency to bleeding of all types. </a:t>
            </a:r>
          </a:p>
          <a:p>
            <a:r>
              <a:rPr lang="en-US" sz="2000" dirty="0"/>
              <a:t>Functional &amp; organic spinal cord processes; disturbances of sexual function. </a:t>
            </a:r>
          </a:p>
          <a:p>
            <a:r>
              <a:rPr lang="en-US" sz="2000" dirty="0"/>
              <a:t>R.S – </a:t>
            </a:r>
            <a:r>
              <a:rPr lang="en-US" sz="2000" dirty="0" err="1"/>
              <a:t>pharyngitis</a:t>
            </a:r>
            <a:r>
              <a:rPr lang="en-US" sz="2000" dirty="0"/>
              <a:t>; laryngitis; </a:t>
            </a:r>
            <a:r>
              <a:rPr lang="en-US" sz="2000" dirty="0" err="1"/>
              <a:t>pulm</a:t>
            </a:r>
            <a:r>
              <a:rPr lang="en-US" sz="2000" dirty="0"/>
              <a:t> congestion TB. </a:t>
            </a:r>
          </a:p>
          <a:p>
            <a:r>
              <a:rPr lang="en-US" sz="2000" dirty="0"/>
              <a:t>Heart – </a:t>
            </a:r>
            <a:r>
              <a:rPr lang="en-US" sz="2000" dirty="0" err="1"/>
              <a:t>myocarditis</a:t>
            </a:r>
            <a:r>
              <a:rPr lang="en-US" sz="2000" dirty="0"/>
              <a:t>, accidental murmurs. </a:t>
            </a:r>
          </a:p>
          <a:p>
            <a:r>
              <a:rPr lang="en-US" sz="2000" dirty="0"/>
              <a:t>Congestions; worse left side, worse evening.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166842"/>
            <a:ext cx="6248400" cy="3724096"/>
          </a:xfrm>
          <a:prstGeom prst="rect">
            <a:avLst/>
          </a:prstGeom>
        </p:spPr>
        <p:txBody>
          <a:bodyPr wrap="square">
            <a:spAutoFit/>
          </a:bodyPr>
          <a:lstStyle/>
          <a:p>
            <a:endParaRPr lang="en-US" dirty="0"/>
          </a:p>
          <a:p>
            <a:endParaRPr lang="en-US" dirty="0"/>
          </a:p>
          <a:p>
            <a:r>
              <a:rPr lang="en-US" sz="2000" dirty="0"/>
              <a:t>GIT – inflammatory, easily bleeding ulcers, &lt; warmth, thirst for ice cold water. Ravenous hunger with </a:t>
            </a:r>
            <a:r>
              <a:rPr lang="en-US" sz="2000" dirty="0" err="1"/>
              <a:t>trasient</a:t>
            </a:r>
            <a:r>
              <a:rPr lang="en-US" sz="2000" dirty="0"/>
              <a:t> improvement </a:t>
            </a:r>
            <a:r>
              <a:rPr lang="en-US" sz="2000" dirty="0" err="1"/>
              <a:t>fron</a:t>
            </a:r>
            <a:r>
              <a:rPr lang="en-US" sz="2000" dirty="0"/>
              <a:t> eating. </a:t>
            </a:r>
            <a:r>
              <a:rPr lang="en-US" sz="2000" dirty="0" err="1"/>
              <a:t>Hges</a:t>
            </a:r>
            <a:r>
              <a:rPr lang="en-US" sz="2000" dirty="0"/>
              <a:t> . Sago-like inclusions in stool. Degenerative liver processes. Constipation : “pipe stem” stool, like that of a dog. </a:t>
            </a:r>
          </a:p>
          <a:p>
            <a:r>
              <a:rPr lang="en-US" sz="2000" dirty="0"/>
              <a:t>Urinary – nephritis, with </a:t>
            </a:r>
            <a:r>
              <a:rPr lang="en-US" sz="2000" dirty="0" err="1"/>
              <a:t>hematuria</a:t>
            </a:r>
            <a:r>
              <a:rPr lang="en-US" sz="2000" dirty="0"/>
              <a:t>. </a:t>
            </a:r>
          </a:p>
          <a:p>
            <a:r>
              <a:rPr lang="en-US" sz="2000" dirty="0"/>
              <a:t>Sexual organs – tendency to masturbation; increased libido with impotence. </a:t>
            </a:r>
          </a:p>
          <a:p>
            <a:r>
              <a:rPr lang="en-US" sz="2000" dirty="0"/>
              <a:t>Menses excessive; </a:t>
            </a:r>
            <a:r>
              <a:rPr lang="en-US" sz="2000" dirty="0" err="1"/>
              <a:t>oophoritis</a:t>
            </a:r>
            <a:r>
              <a:rPr lang="en-US" sz="2000" dirty="0"/>
              <a:t> and </a:t>
            </a:r>
            <a:r>
              <a:rPr lang="en-US" sz="2000" dirty="0" err="1"/>
              <a:t>polypi</a:t>
            </a:r>
            <a:r>
              <a:rPr lang="en-US" sz="2000" dirty="0"/>
              <a:t>. </a:t>
            </a:r>
          </a:p>
          <a:p>
            <a:r>
              <a:rPr lang="en-US" sz="2000" dirty="0"/>
              <a:t>Skin – </a:t>
            </a:r>
            <a:r>
              <a:rPr lang="en-US" sz="2000" dirty="0" err="1"/>
              <a:t>petechia</a:t>
            </a:r>
            <a:r>
              <a:rPr lang="en-US" sz="2000" dirty="0"/>
              <a:t>, </a:t>
            </a:r>
            <a:r>
              <a:rPr lang="en-US" sz="2000" dirty="0" err="1"/>
              <a:t>ecchymosis</a:t>
            </a:r>
            <a:r>
              <a:rPr lang="en-US" sz="2000" dirty="0"/>
              <a:t>; patchy falling of hair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286000"/>
            <a:ext cx="5943600" cy="3416320"/>
          </a:xfrm>
          <a:prstGeom prst="rect">
            <a:avLst/>
          </a:prstGeom>
        </p:spPr>
        <p:txBody>
          <a:bodyPr wrap="square">
            <a:spAutoFit/>
          </a:bodyPr>
          <a:lstStyle/>
          <a:p>
            <a:endParaRPr lang="en-US" dirty="0"/>
          </a:p>
          <a:p>
            <a:r>
              <a:rPr lang="en-US" b="1" dirty="0"/>
              <a:t>NAME – Phosphorus </a:t>
            </a:r>
          </a:p>
          <a:p>
            <a:r>
              <a:rPr lang="en-US" b="1" dirty="0"/>
              <a:t>SYMBOL – P </a:t>
            </a:r>
          </a:p>
          <a:p>
            <a:r>
              <a:rPr lang="en-US" b="1" dirty="0"/>
              <a:t>ATOMIC No. – 15 </a:t>
            </a:r>
          </a:p>
          <a:p>
            <a:r>
              <a:rPr lang="en-US" b="1" dirty="0"/>
              <a:t>ATOMIC Wt. – 30.973762 </a:t>
            </a:r>
          </a:p>
          <a:p>
            <a:r>
              <a:rPr lang="en-US" b="1" dirty="0"/>
              <a:t>GROUP No. – 15 </a:t>
            </a:r>
          </a:p>
          <a:p>
            <a:r>
              <a:rPr lang="en-US" b="1" dirty="0"/>
              <a:t>GROUP NAME – </a:t>
            </a:r>
            <a:r>
              <a:rPr lang="en-US" b="1" dirty="0" err="1"/>
              <a:t>Pnictogen</a:t>
            </a:r>
            <a:r>
              <a:rPr lang="en-US" b="1" dirty="0"/>
              <a:t> </a:t>
            </a:r>
          </a:p>
          <a:p>
            <a:r>
              <a:rPr lang="en-US" b="1" dirty="0"/>
              <a:t>PERIOD No. – 3 </a:t>
            </a:r>
          </a:p>
          <a:p>
            <a:r>
              <a:rPr lang="en-US" b="1" dirty="0"/>
              <a:t>BLOCK – p -block </a:t>
            </a:r>
          </a:p>
          <a:p>
            <a:r>
              <a:rPr lang="en-US" b="1" dirty="0"/>
              <a:t>STATE – solid </a:t>
            </a:r>
          </a:p>
          <a:p>
            <a:r>
              <a:rPr lang="en-US" b="1" dirty="0"/>
              <a:t>COLOUR – colorless/red/silvery white </a:t>
            </a:r>
          </a:p>
          <a:p>
            <a:r>
              <a:rPr lang="en-US" b="1" dirty="0"/>
              <a:t>CLAASIFICATION – Non-metallic </a:t>
            </a:r>
          </a:p>
        </p:txBody>
      </p:sp>
      <p:pic>
        <p:nvPicPr>
          <p:cNvPr id="5" name="Picture 4" descr="Phosphorus-L.jpg"/>
          <p:cNvPicPr>
            <a:picLocks noChangeAspect="1"/>
          </p:cNvPicPr>
          <p:nvPr/>
        </p:nvPicPr>
        <p:blipFill>
          <a:blip r:embed="rId2"/>
          <a:stretch>
            <a:fillRect/>
          </a:stretch>
        </p:blipFill>
        <p:spPr>
          <a:xfrm>
            <a:off x="5029200" y="2209800"/>
            <a:ext cx="3619500" cy="39243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276600"/>
            <a:ext cx="8153400" cy="990600"/>
          </a:xfrm>
        </p:spPr>
        <p:txBody>
          <a:bodyPr/>
          <a:lstStyle/>
          <a:p>
            <a:pPr algn="ctr"/>
            <a:r>
              <a:rPr lang="en-US" b="1" dirty="0" smtClean="0"/>
              <a:t>THANK YOU</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81200"/>
            <a:ext cx="4572000" cy="4247317"/>
          </a:xfrm>
          <a:prstGeom prst="rect">
            <a:avLst/>
          </a:prstGeom>
        </p:spPr>
        <p:txBody>
          <a:bodyPr wrap="square">
            <a:spAutoFit/>
          </a:bodyPr>
          <a:lstStyle/>
          <a:p>
            <a:endParaRPr lang="en-US" dirty="0"/>
          </a:p>
          <a:p>
            <a:r>
              <a:rPr lang="en-US" sz="3600" dirty="0"/>
              <a:t>Burning </a:t>
            </a:r>
          </a:p>
          <a:p>
            <a:r>
              <a:rPr lang="en-US" sz="3600" dirty="0"/>
              <a:t>Brightness </a:t>
            </a:r>
          </a:p>
          <a:p>
            <a:r>
              <a:rPr lang="en-US" sz="3600" dirty="0"/>
              <a:t>Reactivity </a:t>
            </a:r>
          </a:p>
          <a:p>
            <a:r>
              <a:rPr lang="en-US" sz="3600" dirty="0"/>
              <a:t>Light-giving property </a:t>
            </a:r>
          </a:p>
          <a:p>
            <a:r>
              <a:rPr lang="en-US" sz="3600" dirty="0"/>
              <a:t>PHOSPHORUS – “Bringer or bearer of light “. </a:t>
            </a:r>
          </a:p>
        </p:txBody>
      </p:sp>
      <p:pic>
        <p:nvPicPr>
          <p:cNvPr id="5" name="Picture 4" descr="BurningPhosphorus04.jpg"/>
          <p:cNvPicPr>
            <a:picLocks noChangeAspect="1"/>
          </p:cNvPicPr>
          <p:nvPr/>
        </p:nvPicPr>
        <p:blipFill>
          <a:blip r:embed="rId2"/>
          <a:stretch>
            <a:fillRect/>
          </a:stretch>
        </p:blipFill>
        <p:spPr>
          <a:xfrm>
            <a:off x="5181600" y="2590800"/>
            <a:ext cx="3352800" cy="3124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551837"/>
            <a:ext cx="4572000" cy="2339102"/>
          </a:xfrm>
          <a:prstGeom prst="rect">
            <a:avLst/>
          </a:prstGeom>
        </p:spPr>
        <p:txBody>
          <a:bodyPr>
            <a:spAutoFit/>
          </a:bodyPr>
          <a:lstStyle/>
          <a:p>
            <a:endParaRPr lang="en-US" dirty="0"/>
          </a:p>
          <a:p>
            <a:r>
              <a:rPr lang="en-US" sz="3200" dirty="0"/>
              <a:t>PHOS – “LIGHT” </a:t>
            </a:r>
          </a:p>
          <a:p>
            <a:r>
              <a:rPr lang="en-US" sz="3200" dirty="0"/>
              <a:t>PHORO – “TO BRING” </a:t>
            </a:r>
          </a:p>
          <a:p>
            <a:r>
              <a:rPr lang="en-US" sz="3200" dirty="0"/>
              <a:t>PHOSPHORUS – “ Bringer or bearer of light”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333137"/>
            <a:ext cx="5257800" cy="5293757"/>
          </a:xfrm>
          <a:prstGeom prst="rect">
            <a:avLst/>
          </a:prstGeom>
        </p:spPr>
        <p:txBody>
          <a:bodyPr wrap="square">
            <a:spAutoFit/>
          </a:bodyPr>
          <a:lstStyle/>
          <a:p>
            <a:endParaRPr lang="en-US" dirty="0"/>
          </a:p>
          <a:p>
            <a:r>
              <a:rPr lang="en-US" sz="2000" b="1" i="1" dirty="0"/>
              <a:t>Phosphorus Cycle </a:t>
            </a:r>
          </a:p>
          <a:p>
            <a:r>
              <a:rPr lang="en-US" sz="2000" i="1" dirty="0"/>
              <a:t>Phosphorus is the key to energy in living organisms, moves energy from ATP to another molecule. </a:t>
            </a:r>
          </a:p>
          <a:p>
            <a:r>
              <a:rPr lang="en-US" sz="2000" i="1" dirty="0"/>
              <a:t>Phosphorus is also the glue that holds DNA together, forming the backbone of the DNA molecule. Phosphorus does the same job in RNA. </a:t>
            </a:r>
          </a:p>
          <a:p>
            <a:r>
              <a:rPr lang="en-US" sz="2000" i="1" dirty="0"/>
              <a:t>Plants absorb phosphorous from water and soil into their tissues, tying them to organic molecules. Once taken up by plants, phosphorus is available for animals when they consume the plants. </a:t>
            </a:r>
          </a:p>
          <a:p>
            <a:r>
              <a:rPr lang="en-US" sz="2000" i="1" dirty="0"/>
              <a:t>When plants and animals die, bacteria decomposes their bodies, releasing some of the phosphorus back into the soil. Once in the soil, phosphorous can be through streams and rivers. So the water cycle plays a key role of moving phosphorus from ecosystem to ecosystem</a:t>
            </a:r>
            <a:r>
              <a:rPr lang="en-US" i="1"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981200"/>
            <a:ext cx="5791200" cy="4647426"/>
          </a:xfrm>
          <a:prstGeom prst="rect">
            <a:avLst/>
          </a:prstGeom>
        </p:spPr>
        <p:txBody>
          <a:bodyPr wrap="square">
            <a:spAutoFit/>
          </a:bodyPr>
          <a:lstStyle/>
          <a:p>
            <a:endParaRPr lang="en-US" dirty="0"/>
          </a:p>
          <a:p>
            <a:r>
              <a:rPr lang="en-US" sz="2000" dirty="0"/>
              <a:t>HISTORY </a:t>
            </a:r>
          </a:p>
          <a:p>
            <a:r>
              <a:rPr lang="en-US" sz="2000" dirty="0" smtClean="0"/>
              <a:t> </a:t>
            </a:r>
            <a:r>
              <a:rPr lang="en-US" sz="2000" dirty="0"/>
              <a:t>– Greek </a:t>
            </a:r>
            <a:r>
              <a:rPr lang="en-US" sz="2000" dirty="0" err="1"/>
              <a:t>phophoros</a:t>
            </a:r>
            <a:r>
              <a:rPr lang="en-US" sz="2000" dirty="0"/>
              <a:t> was the ancient name for the planet Venus. </a:t>
            </a:r>
          </a:p>
          <a:p>
            <a:r>
              <a:rPr lang="en-US" sz="2000" dirty="0" smtClean="0"/>
              <a:t>Henning </a:t>
            </a:r>
            <a:r>
              <a:rPr lang="en-US" sz="2000" dirty="0"/>
              <a:t>Brand – a German alchemist discovered in 1669 through a preparation from urine. He attempted to distill some salts by evaporating urine, &amp; in the process produced a white material that glowed in dark and burned brilliantly. </a:t>
            </a:r>
          </a:p>
          <a:p>
            <a:r>
              <a:rPr lang="en-US" sz="2000" dirty="0" smtClean="0"/>
              <a:t>Since </a:t>
            </a:r>
            <a:r>
              <a:rPr lang="en-US" sz="2000" dirty="0"/>
              <a:t>that time, phosphorescence has been used to describe substances that shine in the dark without burning. </a:t>
            </a:r>
          </a:p>
          <a:p>
            <a:r>
              <a:rPr lang="en-US" sz="2000" dirty="0" smtClean="0"/>
              <a:t>In </a:t>
            </a:r>
            <a:r>
              <a:rPr lang="en-US" sz="2000" dirty="0"/>
              <a:t>19th century 1st used in match industry. </a:t>
            </a:r>
          </a:p>
          <a:p>
            <a:r>
              <a:rPr lang="en-US" sz="2000" dirty="0" smtClean="0"/>
              <a:t>Poisoning </a:t>
            </a:r>
            <a:r>
              <a:rPr lang="en-US" sz="2000" dirty="0"/>
              <a:t>– necrosis, “</a:t>
            </a:r>
            <a:r>
              <a:rPr lang="en-US" sz="2000" dirty="0" err="1"/>
              <a:t>phossy</a:t>
            </a:r>
            <a:r>
              <a:rPr lang="en-US" sz="2000" dirty="0"/>
              <a:t> jaw”.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1143000"/>
            <a:ext cx="5715000" cy="5262979"/>
          </a:xfrm>
          <a:prstGeom prst="rect">
            <a:avLst/>
          </a:prstGeom>
        </p:spPr>
        <p:txBody>
          <a:bodyPr wrap="square">
            <a:spAutoFit/>
          </a:bodyPr>
          <a:lstStyle/>
          <a:p>
            <a:endParaRPr lang="en-US" dirty="0"/>
          </a:p>
          <a:p>
            <a:r>
              <a:rPr lang="en-US" sz="2000" dirty="0"/>
              <a:t>APPLICATIONS </a:t>
            </a:r>
          </a:p>
          <a:p>
            <a:r>
              <a:rPr lang="en-US" sz="2000" dirty="0"/>
              <a:t>Phosphates – sp glasses used for sodium lamps. </a:t>
            </a:r>
          </a:p>
          <a:p>
            <a:r>
              <a:rPr lang="en-US" sz="2000" dirty="0"/>
              <a:t>Calc phos – fine china </a:t>
            </a:r>
          </a:p>
          <a:p>
            <a:r>
              <a:rPr lang="en-US" sz="2000" dirty="0"/>
              <a:t>Sodium </a:t>
            </a:r>
            <a:r>
              <a:rPr lang="en-US" sz="2000" dirty="0" err="1"/>
              <a:t>tripolyphosphates</a:t>
            </a:r>
            <a:r>
              <a:rPr lang="en-US" sz="2000" dirty="0"/>
              <a:t> – laundry detergents </a:t>
            </a:r>
          </a:p>
          <a:p>
            <a:r>
              <a:rPr lang="en-US" sz="2000" dirty="0"/>
              <a:t>Ph ac – soda beverages; mono-calcium phos – baking powder ; used to improve </a:t>
            </a:r>
            <a:r>
              <a:rPr lang="en-US" sz="2000" dirty="0" err="1"/>
              <a:t>charecteristics</a:t>
            </a:r>
            <a:r>
              <a:rPr lang="en-US" sz="2000" dirty="0"/>
              <a:t> of processed meat &amp; cheese. Used in tooth-paste.. Also for preventing pipe/boiler tube corrosion. </a:t>
            </a:r>
          </a:p>
          <a:p>
            <a:r>
              <a:rPr lang="en-US" sz="2000" dirty="0"/>
              <a:t></a:t>
            </a:r>
            <a:r>
              <a:rPr lang="en-US" sz="2000" dirty="0" err="1"/>
              <a:t>Organophos</a:t>
            </a:r>
            <a:r>
              <a:rPr lang="en-US" sz="2000" dirty="0"/>
              <a:t> – plasticizers, flame retardants, pesticides, extraction agents and water treatment. </a:t>
            </a:r>
          </a:p>
          <a:p>
            <a:r>
              <a:rPr lang="en-US" sz="2000" dirty="0"/>
              <a:t></a:t>
            </a:r>
            <a:r>
              <a:rPr lang="en-US" sz="2000" dirty="0" smtClean="0"/>
              <a:t>Phosphorus </a:t>
            </a:r>
            <a:r>
              <a:rPr lang="en-US" sz="2000" dirty="0"/>
              <a:t>is imp component of steel </a:t>
            </a:r>
          </a:p>
          <a:p>
            <a:r>
              <a:rPr lang="en-US" sz="2000" dirty="0"/>
              <a:t>White </a:t>
            </a:r>
            <a:r>
              <a:rPr lang="en-US" sz="2000" dirty="0" smtClean="0"/>
              <a:t>Phosphorus </a:t>
            </a:r>
            <a:r>
              <a:rPr lang="en-US" sz="2000" dirty="0"/>
              <a:t>– military: bombs, smoke screening, smoke bombs </a:t>
            </a:r>
          </a:p>
          <a:p>
            <a:r>
              <a:rPr lang="en-US" sz="2000" dirty="0"/>
              <a:t>Red </a:t>
            </a:r>
            <a:r>
              <a:rPr lang="en-US" sz="2000" dirty="0" smtClean="0"/>
              <a:t>Phosphorus </a:t>
            </a:r>
            <a:r>
              <a:rPr lang="en-US" sz="2000" dirty="0"/>
              <a:t>– matchbox strikers, flares, </a:t>
            </a:r>
            <a:r>
              <a:rPr lang="en-US" sz="2000" dirty="0" err="1"/>
              <a:t>saftey</a:t>
            </a:r>
            <a:r>
              <a:rPr lang="en-US" sz="2000" dirty="0"/>
              <a:t> matches…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6934200" cy="6186309"/>
          </a:xfrm>
          <a:prstGeom prst="rect">
            <a:avLst/>
          </a:prstGeom>
        </p:spPr>
        <p:txBody>
          <a:bodyPr wrap="square">
            <a:spAutoFit/>
          </a:bodyPr>
          <a:lstStyle/>
          <a:p>
            <a:endParaRPr lang="en-US" dirty="0"/>
          </a:p>
          <a:p>
            <a:endParaRPr lang="en-US" dirty="0"/>
          </a:p>
          <a:p>
            <a:r>
              <a:rPr lang="en-US" dirty="0"/>
              <a:t>Column 15 </a:t>
            </a:r>
          </a:p>
          <a:p>
            <a:r>
              <a:rPr lang="en-US" dirty="0"/>
              <a:t>The structure is being eroded. </a:t>
            </a:r>
          </a:p>
          <a:p>
            <a:r>
              <a:rPr lang="en-US" dirty="0"/>
              <a:t>It is falling apart and its integrity cannot be preserved. </a:t>
            </a:r>
          </a:p>
          <a:p>
            <a:r>
              <a:rPr lang="en-US" dirty="0"/>
              <a:t>Careful and see how much and for how long it can be preserved. </a:t>
            </a:r>
          </a:p>
          <a:p>
            <a:r>
              <a:rPr lang="en-US" dirty="0"/>
              <a:t>Key words: </a:t>
            </a:r>
          </a:p>
          <a:p>
            <a:r>
              <a:rPr lang="en-US" dirty="0"/>
              <a:t>Eroding </a:t>
            </a:r>
          </a:p>
          <a:p>
            <a:r>
              <a:rPr lang="en-US" dirty="0"/>
              <a:t>Damaging </a:t>
            </a:r>
          </a:p>
          <a:p>
            <a:r>
              <a:rPr lang="en-US" dirty="0"/>
              <a:t>corroding. </a:t>
            </a:r>
          </a:p>
          <a:p>
            <a:r>
              <a:rPr lang="en-US" dirty="0"/>
              <a:t>Losing it </a:t>
            </a:r>
          </a:p>
          <a:p>
            <a:r>
              <a:rPr lang="en-US" dirty="0"/>
              <a:t>Anguish </a:t>
            </a:r>
          </a:p>
          <a:p>
            <a:r>
              <a:rPr lang="en-US" dirty="0"/>
              <a:t>Control. </a:t>
            </a:r>
          </a:p>
          <a:p>
            <a:r>
              <a:rPr lang="en-US" dirty="0" smtClean="0"/>
              <a:t>Phosphorus </a:t>
            </a:r>
            <a:r>
              <a:rPr lang="en-US" dirty="0"/>
              <a:t>– Identity apart from what has been given. I’m not you. </a:t>
            </a:r>
          </a:p>
          <a:p>
            <a:r>
              <a:rPr lang="en-US" dirty="0"/>
              <a:t>3rd ROW </a:t>
            </a:r>
          </a:p>
          <a:p>
            <a:r>
              <a:rPr lang="en-US" dirty="0"/>
              <a:t>IDENTITY </a:t>
            </a:r>
          </a:p>
          <a:p>
            <a:r>
              <a:rPr lang="en-US" dirty="0"/>
              <a:t>Developing and asserting his choice </a:t>
            </a:r>
          </a:p>
          <a:p>
            <a:r>
              <a:rPr lang="en-US" dirty="0"/>
              <a:t>Developing and expressing his ability to do things for himself. </a:t>
            </a:r>
          </a:p>
          <a:p>
            <a:r>
              <a:rPr lang="en-US" dirty="0"/>
              <a:t>Becoming conscious of self and of other people’s impression of him. </a:t>
            </a:r>
          </a:p>
          <a:p>
            <a:r>
              <a:rPr lang="en-US" dirty="0"/>
              <a:t>‘I am separate, but am I?’ </a:t>
            </a:r>
          </a:p>
          <a:p>
            <a:r>
              <a:rPr lang="en-US" dirty="0" smtClean="0"/>
              <a:t>Phosphorus </a:t>
            </a:r>
            <a:r>
              <a:rPr lang="en-US" dirty="0"/>
              <a:t>– has an own identity apart from what is being given. </a:t>
            </a:r>
          </a:p>
          <a:p>
            <a:r>
              <a:rPr lang="nl-NL" dirty="0"/>
              <a:t>Na, Mg, Al, S, Cl.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905000"/>
            <a:ext cx="5867400" cy="4431983"/>
          </a:xfrm>
          <a:prstGeom prst="rect">
            <a:avLst/>
          </a:prstGeom>
        </p:spPr>
        <p:txBody>
          <a:bodyPr wrap="square">
            <a:spAutoFit/>
          </a:bodyPr>
          <a:lstStyle/>
          <a:p>
            <a:endParaRPr lang="en-US" dirty="0"/>
          </a:p>
          <a:p>
            <a:r>
              <a:rPr lang="en-US" sz="2400" i="1" dirty="0"/>
              <a:t>Clairvoyance </a:t>
            </a:r>
          </a:p>
          <a:p>
            <a:r>
              <a:rPr lang="en-US" sz="2400" dirty="0" smtClean="0"/>
              <a:t>To Phosphorus, </a:t>
            </a:r>
            <a:r>
              <a:rPr lang="en-US" sz="2400" dirty="0"/>
              <a:t>the worlds of intuition &amp; feeling are very alive &amp; real, &amp; this includes the feeling that exist in other people. </a:t>
            </a:r>
          </a:p>
          <a:p>
            <a:r>
              <a:rPr lang="en-US" sz="2400" dirty="0" smtClean="0"/>
              <a:t>Phosphorus </a:t>
            </a:r>
            <a:r>
              <a:rPr lang="en-US" sz="2400" dirty="0"/>
              <a:t>can pick up another’s feelings &amp; sometimes does this without realizing it. </a:t>
            </a:r>
          </a:p>
          <a:p>
            <a:r>
              <a:rPr lang="en-US" sz="2400" dirty="0" smtClean="0"/>
              <a:t>Phosphorus </a:t>
            </a:r>
            <a:r>
              <a:rPr lang="en-US" sz="2400" dirty="0"/>
              <a:t>is very likely to misinterpret emotion &amp; wishful thinking as intuition. </a:t>
            </a:r>
          </a:p>
          <a:p>
            <a:r>
              <a:rPr lang="en-US" sz="2400" dirty="0"/>
              <a:t>His intuitions are not reliable because they get lost in a sea of sensual impressions, emotions &amp; imaginings.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TotalTime>
  <Words>1362</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PHOSPHORUS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PHOSPHORUS</dc:title>
  <dc:creator>New</dc:creator>
  <cp:lastModifiedBy>New</cp:lastModifiedBy>
  <cp:revision>4</cp:revision>
  <dcterms:created xsi:type="dcterms:W3CDTF">2019-08-14T04:04:51Z</dcterms:created>
  <dcterms:modified xsi:type="dcterms:W3CDTF">2019-08-14T04:38:20Z</dcterms:modified>
</cp:coreProperties>
</file>