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9" r:id="rId16"/>
    <p:sldId id="273" r:id="rId17"/>
    <p:sldId id="272" r:id="rId18"/>
    <p:sldId id="274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CE727F-D7FB-43E4-B3D6-6F481E4805FE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425AA6-B1A6-4A25-8182-149F821BDA9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PHOSPHORUS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latin typeface="Arial Rounded MT Bold" pitchFamily="34" charset="0"/>
              </a:rPr>
              <a:t>Inorganic Irritant poison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B1419-9F06-48BF-BA1E-A310E24509A8}"/>
              </a:ext>
            </a:extLst>
          </p:cNvPr>
          <p:cNvSpPr txBox="1"/>
          <p:nvPr/>
        </p:nvSpPr>
        <p:spPr>
          <a:xfrm>
            <a:off x="1797550" y="4644162"/>
            <a:ext cx="554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SALINI CHANDRAN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Dept.of</a:t>
            </a: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Forensic Medicine &amp; Toxicology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7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4137323"/>
          </a:xfrm>
        </p:spPr>
        <p:txBody>
          <a:bodyPr>
            <a:normAutofit fontScale="92500"/>
          </a:bodyPr>
          <a:lstStyle/>
          <a:p>
            <a:r>
              <a:rPr lang="en-IN" sz="2800" dirty="0"/>
              <a:t> </a:t>
            </a:r>
            <a:r>
              <a:rPr lang="en-IN" sz="3600" dirty="0">
                <a:latin typeface="Arial Rounded MT Bold" pitchFamily="34" charset="0"/>
              </a:rPr>
              <a:t>More than 1 </a:t>
            </a:r>
            <a:r>
              <a:rPr lang="en-IN" sz="3600" dirty="0" err="1">
                <a:latin typeface="Arial Rounded MT Bold" pitchFamily="34" charset="0"/>
              </a:rPr>
              <a:t>gm</a:t>
            </a:r>
            <a:endParaRPr lang="en-IN" sz="3600" dirty="0">
              <a:latin typeface="Arial Rounded MT Bold" pitchFamily="34" charset="0"/>
            </a:endParaRPr>
          </a:p>
          <a:p>
            <a:r>
              <a:rPr lang="en-IN" sz="3600" dirty="0">
                <a:latin typeface="Arial Rounded MT Bold" pitchFamily="34" charset="0"/>
              </a:rPr>
              <a:t>Death within 12 </a:t>
            </a:r>
            <a:r>
              <a:rPr lang="en-IN" sz="3600" dirty="0" err="1">
                <a:latin typeface="Arial Rounded MT Bold" pitchFamily="34" charset="0"/>
              </a:rPr>
              <a:t>hrs</a:t>
            </a:r>
            <a:endParaRPr lang="en-IN" sz="3600" dirty="0">
              <a:latin typeface="Arial Rounded MT Bold" pitchFamily="34" charset="0"/>
            </a:endParaRPr>
          </a:p>
          <a:p>
            <a:r>
              <a:rPr lang="en-IN" sz="3600" dirty="0">
                <a:latin typeface="Arial Rounded MT Bold" pitchFamily="34" charset="0"/>
              </a:rPr>
              <a:t>Shock and Cardiovascular collapse</a:t>
            </a:r>
          </a:p>
          <a:p>
            <a:pPr marL="0" indent="0">
              <a:buNone/>
            </a:pPr>
            <a:r>
              <a:rPr lang="en-IN" sz="3600" dirty="0">
                <a:solidFill>
                  <a:srgbClr val="FF0000"/>
                </a:solidFill>
                <a:latin typeface="Arial Rounded MT Bold" pitchFamily="34" charset="0"/>
              </a:rPr>
              <a:t>    Those who survive</a:t>
            </a:r>
          </a:p>
          <a:p>
            <a:r>
              <a:rPr lang="en-IN" sz="3600" dirty="0">
                <a:latin typeface="Arial Rounded MT Bold" pitchFamily="34" charset="0"/>
              </a:rPr>
              <a:t>Restless delirious &amp; maniacal</a:t>
            </a:r>
          </a:p>
          <a:p>
            <a:r>
              <a:rPr lang="en-IN" sz="3600" dirty="0">
                <a:latin typeface="Arial Rounded MT Bold" pitchFamily="34" charset="0"/>
              </a:rPr>
              <a:t>Severe nausea, vomiting and retching</a:t>
            </a:r>
          </a:p>
          <a:p>
            <a:endParaRPr lang="en-IN" sz="2800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FULMINATING</a:t>
            </a:r>
          </a:p>
        </p:txBody>
      </p:sp>
    </p:spTree>
    <p:extLst>
      <p:ext uri="{BB962C8B-B14F-4D97-AF65-F5344CB8AC3E}">
        <p14:creationId xmlns:p14="http://schemas.microsoft.com/office/powerpoint/2010/main" val="422464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5157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FF0000"/>
                </a:solidFill>
              </a:rPr>
              <a:t>STAGE 1 </a:t>
            </a:r>
          </a:p>
          <a:p>
            <a:r>
              <a:rPr lang="en-IN" sz="2800" dirty="0">
                <a:latin typeface="Arial Rounded MT Bold" pitchFamily="34" charset="0"/>
              </a:rPr>
              <a:t>Last for several hours  </a:t>
            </a:r>
          </a:p>
          <a:p>
            <a:r>
              <a:rPr lang="en-IN" sz="2800" dirty="0">
                <a:latin typeface="Arial Rounded MT Bold" pitchFamily="34" charset="0"/>
              </a:rPr>
              <a:t>Burning </a:t>
            </a:r>
            <a:r>
              <a:rPr lang="en-IN" sz="2800" dirty="0" err="1">
                <a:latin typeface="Arial Rounded MT Bold" pitchFamily="34" charset="0"/>
              </a:rPr>
              <a:t>tastepain</a:t>
            </a:r>
            <a:r>
              <a:rPr lang="en-IN" sz="2800" dirty="0">
                <a:latin typeface="Arial Rounded MT Bold" pitchFamily="34" charset="0"/>
              </a:rPr>
              <a:t> in throat and abdomen</a:t>
            </a:r>
          </a:p>
          <a:p>
            <a:r>
              <a:rPr lang="en-IN" sz="2800" dirty="0">
                <a:latin typeface="Arial Rounded MT Bold" pitchFamily="34" charset="0"/>
              </a:rPr>
              <a:t>Nausea ,vomiting ,</a:t>
            </a:r>
            <a:r>
              <a:rPr lang="en-IN" sz="2800" dirty="0" err="1">
                <a:latin typeface="Arial Rounded MT Bold" pitchFamily="34" charset="0"/>
              </a:rPr>
              <a:t>diarrhea</a:t>
            </a:r>
            <a:r>
              <a:rPr lang="en-IN" sz="2800" dirty="0">
                <a:latin typeface="Arial Rounded MT Bold" pitchFamily="34" charset="0"/>
              </a:rPr>
              <a:t>, abdominal pain   </a:t>
            </a:r>
          </a:p>
          <a:p>
            <a:pPr lvl="0">
              <a:buClr>
                <a:srgbClr val="873624"/>
              </a:buClr>
            </a:pPr>
            <a:r>
              <a:rPr lang="en-I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itchFamily="34" charset="0"/>
              </a:rPr>
              <a:t>Mucosal burning  </a:t>
            </a:r>
          </a:p>
          <a:p>
            <a:r>
              <a:rPr lang="en-IN" sz="2800" dirty="0">
                <a:latin typeface="Arial Rounded MT Bold" pitchFamily="34" charset="0"/>
              </a:rPr>
              <a:t>Breath ,stool, vomitus have garlic </a:t>
            </a:r>
            <a:r>
              <a:rPr lang="en-IN" sz="2800" dirty="0" err="1">
                <a:latin typeface="Arial Rounded MT Bold" pitchFamily="34" charset="0"/>
              </a:rPr>
              <a:t>odor</a:t>
            </a:r>
            <a:endParaRPr lang="en-IN" sz="2800" dirty="0">
              <a:latin typeface="Arial Rounded MT Bold" pitchFamily="34" charset="0"/>
            </a:endParaRPr>
          </a:p>
          <a:p>
            <a:pPr lvl="0">
              <a:buClr>
                <a:srgbClr val="873624"/>
              </a:buClr>
            </a:pPr>
            <a:r>
              <a:rPr lang="en-I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itchFamily="34" charset="0"/>
              </a:rPr>
              <a:t>Phosphorescent  </a:t>
            </a:r>
          </a:p>
          <a:p>
            <a:pPr lvl="0">
              <a:buClr>
                <a:srgbClr val="873624"/>
              </a:buClr>
            </a:pPr>
            <a:r>
              <a:rPr lang="en-I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itchFamily="34" charset="0"/>
              </a:rPr>
              <a:t>Tachycardia ,hypotension ,shock and coma may develop  </a:t>
            </a:r>
          </a:p>
          <a:p>
            <a:pPr lvl="0">
              <a:buClr>
                <a:srgbClr val="873624"/>
              </a:buClr>
            </a:pPr>
            <a:r>
              <a:rPr lang="en-I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itchFamily="34" charset="0"/>
              </a:rPr>
              <a:t> Burns (2nd and 3</a:t>
            </a:r>
            <a:r>
              <a:rPr lang="en-IN" sz="280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itchFamily="34" charset="0"/>
              </a:rPr>
              <a:t>rd  </a:t>
            </a:r>
            <a:r>
              <a:rPr lang="en-I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itchFamily="34" charset="0"/>
              </a:rPr>
              <a:t>degree) - Skin Contact</a:t>
            </a:r>
          </a:p>
          <a:p>
            <a:pPr lvl="0">
              <a:buClr>
                <a:srgbClr val="873624"/>
              </a:buClr>
            </a:pPr>
            <a:endParaRPr lang="en-IN" sz="2800" dirty="0">
              <a:solidFill>
                <a:prstClr val="black">
                  <a:lumMod val="85000"/>
                  <a:lumOff val="15000"/>
                </a:prstClr>
              </a:solidFill>
              <a:latin typeface="Arial Rounded MT Bold" pitchFamily="34" charset="0"/>
            </a:endParaRPr>
          </a:p>
          <a:p>
            <a:pPr marL="0" lvl="0" indent="0">
              <a:buClr>
                <a:srgbClr val="873624"/>
              </a:buClr>
              <a:buNone/>
            </a:pPr>
            <a:endParaRPr lang="en-IN" sz="2800" dirty="0">
              <a:solidFill>
                <a:prstClr val="black">
                  <a:lumMod val="85000"/>
                  <a:lumOff val="15000"/>
                </a:prstClr>
              </a:solidFill>
              <a:latin typeface="Arial Rounded MT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ACUTE POISONING</a:t>
            </a:r>
          </a:p>
        </p:txBody>
      </p:sp>
    </p:spTree>
    <p:extLst>
      <p:ext uri="{BB962C8B-B14F-4D97-AF65-F5344CB8AC3E}">
        <p14:creationId xmlns:p14="http://schemas.microsoft.com/office/powerpoint/2010/main" val="286854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988840"/>
            <a:ext cx="820891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</a:t>
            </a:r>
            <a:r>
              <a:rPr lang="en-US" b="1" dirty="0">
                <a:solidFill>
                  <a:srgbClr val="FF0000"/>
                </a:solidFill>
              </a:rPr>
              <a:t>STAGE 2 </a:t>
            </a:r>
          </a:p>
          <a:p>
            <a:r>
              <a:rPr lang="en-US" sz="3600" dirty="0">
                <a:latin typeface="Arial Rounded MT Bold" pitchFamily="34" charset="0"/>
              </a:rPr>
              <a:t>Quiescent stage </a:t>
            </a:r>
          </a:p>
          <a:p>
            <a:pPr marL="0" indent="0">
              <a:buNone/>
            </a:pPr>
            <a:r>
              <a:rPr lang="en-US" sz="3600" dirty="0">
                <a:latin typeface="Arial Rounded MT Bold" pitchFamily="34" charset="0"/>
              </a:rPr>
              <a:t> </a:t>
            </a:r>
          </a:p>
          <a:p>
            <a:r>
              <a:rPr lang="en-US" sz="3600" dirty="0">
                <a:latin typeface="Arial Rounded MT Bold" pitchFamily="34" charset="0"/>
              </a:rPr>
              <a:t>Last for 1-3 days  </a:t>
            </a:r>
          </a:p>
          <a:p>
            <a:endParaRPr lang="en-US" sz="3600" dirty="0">
              <a:latin typeface="Arial Rounded MT Bold" pitchFamily="34" charset="0"/>
            </a:endParaRPr>
          </a:p>
          <a:p>
            <a:r>
              <a:rPr lang="en-US" sz="3600" dirty="0">
                <a:latin typeface="Arial Rounded MT Bold" pitchFamily="34" charset="0"/>
              </a:rPr>
              <a:t>Some gastrointestinal abnormalities may present </a:t>
            </a:r>
            <a:endParaRPr lang="en-IN" sz="3600" dirty="0">
              <a:latin typeface="Arial Rounded MT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ACUTE POISONING</a:t>
            </a:r>
          </a:p>
        </p:txBody>
      </p:sp>
    </p:spTree>
    <p:extLst>
      <p:ext uri="{BB962C8B-B14F-4D97-AF65-F5344CB8AC3E}">
        <p14:creationId xmlns:p14="http://schemas.microsoft.com/office/powerpoint/2010/main" val="136474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1988841"/>
            <a:ext cx="8136904" cy="413732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STAGE 3 </a:t>
            </a:r>
          </a:p>
          <a:p>
            <a:r>
              <a:rPr lang="en-US" dirty="0"/>
              <a:t>• </a:t>
            </a:r>
            <a:r>
              <a:rPr lang="en-US" sz="3200" dirty="0">
                <a:latin typeface="Arial Rounded MT Bold" pitchFamily="34" charset="0"/>
              </a:rPr>
              <a:t>Few days after ingestion  </a:t>
            </a:r>
          </a:p>
          <a:p>
            <a:r>
              <a:rPr lang="en-US" sz="3200" dirty="0">
                <a:latin typeface="Arial Rounded MT Bold" pitchFamily="34" charset="0"/>
              </a:rPr>
              <a:t>• End organ damage  </a:t>
            </a:r>
          </a:p>
          <a:p>
            <a:r>
              <a:rPr lang="en-US" sz="3200" dirty="0">
                <a:latin typeface="Arial Rounded MT Bold" pitchFamily="34" charset="0"/>
              </a:rPr>
              <a:t>• Nausea ,vomiting, abdominal pain , convulsions  </a:t>
            </a:r>
          </a:p>
          <a:p>
            <a:r>
              <a:rPr lang="en-US" sz="3200" dirty="0">
                <a:latin typeface="Arial Rounded MT Bold" pitchFamily="34" charset="0"/>
              </a:rPr>
              <a:t>• Liver injury </a:t>
            </a:r>
          </a:p>
          <a:p>
            <a:r>
              <a:rPr lang="en-US" sz="3200" dirty="0" err="1">
                <a:latin typeface="Arial Rounded MT Bold" pitchFamily="34" charset="0"/>
              </a:rPr>
              <a:t>Hges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err="1">
                <a:latin typeface="Arial Rounded MT Bold" pitchFamily="34" charset="0"/>
              </a:rPr>
              <a:t>intoskin</a:t>
            </a:r>
            <a:r>
              <a:rPr lang="en-US" sz="3200" dirty="0">
                <a:latin typeface="Arial Rounded MT Bold" pitchFamily="34" charset="0"/>
              </a:rPr>
              <a:t> mucous </a:t>
            </a:r>
            <a:r>
              <a:rPr lang="en-US" sz="3200" dirty="0" err="1">
                <a:latin typeface="Arial Rounded MT Bold" pitchFamily="34" charset="0"/>
              </a:rPr>
              <a:t>membrane,and</a:t>
            </a:r>
            <a:r>
              <a:rPr lang="en-US" sz="3200" dirty="0">
                <a:latin typeface="Arial Rounded MT Bold" pitchFamily="34" charset="0"/>
              </a:rPr>
              <a:t> viscera</a:t>
            </a:r>
          </a:p>
          <a:p>
            <a:endParaRPr lang="en-I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ACUTE POISONING</a:t>
            </a:r>
          </a:p>
        </p:txBody>
      </p:sp>
    </p:spTree>
    <p:extLst>
      <p:ext uri="{BB962C8B-B14F-4D97-AF65-F5344CB8AC3E}">
        <p14:creationId xmlns:p14="http://schemas.microsoft.com/office/powerpoint/2010/main" val="172705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1988841"/>
            <a:ext cx="8136904" cy="413732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STAGE 3 </a:t>
            </a:r>
          </a:p>
          <a:p>
            <a:r>
              <a:rPr lang="en-US" dirty="0"/>
              <a:t>•</a:t>
            </a:r>
            <a:r>
              <a:rPr lang="en-US" sz="3200" dirty="0">
                <a:latin typeface="Arial Rounded MT Bold" pitchFamily="34" charset="0"/>
              </a:rPr>
              <a:t>Renal Damage</a:t>
            </a:r>
          </a:p>
          <a:p>
            <a:endParaRPr lang="en-US" sz="3200" dirty="0">
              <a:latin typeface="Arial Rounded MT Bold" pitchFamily="34" charset="0"/>
            </a:endParaRPr>
          </a:p>
          <a:p>
            <a:r>
              <a:rPr lang="en-US" sz="3200" dirty="0">
                <a:latin typeface="Arial Rounded MT Bold" pitchFamily="34" charset="0"/>
              </a:rPr>
              <a:t>Oliguria , </a:t>
            </a:r>
            <a:r>
              <a:rPr lang="en-US" sz="3200" dirty="0" err="1">
                <a:latin typeface="Arial Rounded MT Bold" pitchFamily="34" charset="0"/>
              </a:rPr>
              <a:t>Haematuria</a:t>
            </a:r>
            <a:r>
              <a:rPr lang="en-US" sz="3200" dirty="0">
                <a:latin typeface="Arial Rounded MT Bold" pitchFamily="34" charset="0"/>
              </a:rPr>
              <a:t>, casts, albuminuria</a:t>
            </a:r>
          </a:p>
          <a:p>
            <a:endParaRPr lang="en-US" sz="3200" dirty="0">
              <a:latin typeface="Arial Rounded MT Bold" pitchFamily="34" charset="0"/>
            </a:endParaRPr>
          </a:p>
          <a:p>
            <a:r>
              <a:rPr lang="en-US" sz="3200" dirty="0">
                <a:latin typeface="Arial Rounded MT Bold" pitchFamily="34" charset="0"/>
              </a:rPr>
              <a:t>Death from shock , hepatic failure CNS Damage</a:t>
            </a:r>
            <a:endParaRPr lang="en-I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ACUTE POISONING</a:t>
            </a:r>
          </a:p>
        </p:txBody>
      </p:sp>
    </p:spTree>
    <p:extLst>
      <p:ext uri="{BB962C8B-B14F-4D97-AF65-F5344CB8AC3E}">
        <p14:creationId xmlns:p14="http://schemas.microsoft.com/office/powerpoint/2010/main" val="109738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988840"/>
            <a:ext cx="7745505" cy="3877815"/>
          </a:xfrm>
        </p:spPr>
        <p:txBody>
          <a:bodyPr/>
          <a:lstStyle/>
          <a:p>
            <a:endParaRPr lang="en-IN" dirty="0"/>
          </a:p>
          <a:p>
            <a:r>
              <a:rPr lang="en-IN" sz="3600" dirty="0">
                <a:solidFill>
                  <a:schemeClr val="tx1"/>
                </a:solidFill>
                <a:latin typeface="Arial Rounded MT Bold" pitchFamily="34" charset="0"/>
                <a:ea typeface="+mj-ea"/>
                <a:cs typeface="+mj-cs"/>
              </a:rPr>
              <a:t> FATAL DOSE- 60  to 120mg</a:t>
            </a:r>
          </a:p>
          <a:p>
            <a:endParaRPr lang="en-IN" sz="3600" dirty="0">
              <a:solidFill>
                <a:schemeClr val="tx1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lvl="0">
              <a:buClr>
                <a:srgbClr val="873624"/>
              </a:buClr>
            </a:pPr>
            <a:r>
              <a:rPr lang="en-IN" sz="4400" dirty="0">
                <a:solidFill>
                  <a:schemeClr val="tx1"/>
                </a:solidFill>
                <a:latin typeface="Arial Rounded MT Bold" pitchFamily="34" charset="0"/>
                <a:ea typeface="+mj-ea"/>
                <a:cs typeface="+mj-cs"/>
              </a:rPr>
              <a:t> Fatal Period </a:t>
            </a:r>
            <a:r>
              <a:rPr lang="en-IN" sz="4400" dirty="0">
                <a:solidFill>
                  <a:srgbClr val="895D1D"/>
                </a:solidFill>
                <a:ea typeface="+mj-ea"/>
                <a:cs typeface="+mj-cs"/>
              </a:rPr>
              <a:t>- </a:t>
            </a:r>
            <a:r>
              <a:rPr lang="en-IN" sz="3600" dirty="0">
                <a:solidFill>
                  <a:prstClr val="black"/>
                </a:solidFill>
                <a:latin typeface="Arial Rounded MT Bold" pitchFamily="34" charset="0"/>
              </a:rPr>
              <a:t>2 to 8 days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>
                <a:solidFill>
                  <a:schemeClr val="tx1"/>
                </a:solidFill>
              </a:rPr>
              <a:t>FATAL DOSE &amp; PERIOD</a:t>
            </a:r>
          </a:p>
        </p:txBody>
      </p:sp>
    </p:spTree>
    <p:extLst>
      <p:ext uri="{BB962C8B-B14F-4D97-AF65-F5344CB8AC3E}">
        <p14:creationId xmlns:p14="http://schemas.microsoft.com/office/powerpoint/2010/main" val="1335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IN" dirty="0">
                <a:latin typeface="Arial Rounded MT Bold" pitchFamily="34" charset="0"/>
              </a:rPr>
              <a:t>ULTRAVIOLET LIGHT  </a:t>
            </a:r>
          </a:p>
          <a:p>
            <a:pPr marL="0" indent="0">
              <a:buNone/>
            </a:pPr>
            <a:r>
              <a:rPr lang="en-IN" dirty="0">
                <a:latin typeface="Arial Rounded MT Bold" pitchFamily="34" charset="0"/>
              </a:rPr>
              <a:t> </a:t>
            </a:r>
          </a:p>
          <a:p>
            <a:r>
              <a:rPr lang="en-IN" dirty="0">
                <a:latin typeface="Arial Rounded MT Bold" pitchFamily="34" charset="0"/>
              </a:rPr>
              <a:t>SERUM PHOSPHORUS LEVELS </a:t>
            </a:r>
          </a:p>
          <a:p>
            <a:endParaRPr lang="en-IN" dirty="0">
              <a:latin typeface="Arial Rounded MT Bold" pitchFamily="34" charset="0"/>
            </a:endParaRPr>
          </a:p>
          <a:p>
            <a:r>
              <a:rPr lang="en-IN" dirty="0">
                <a:latin typeface="Arial Rounded MT Bold" pitchFamily="34" charset="0"/>
              </a:rPr>
              <a:t> SERUM ELECTROLYTES &amp; CALCIUM LEVELS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DIAGNOSTIC TESTS </a:t>
            </a:r>
          </a:p>
        </p:txBody>
      </p:sp>
    </p:spTree>
    <p:extLst>
      <p:ext uri="{BB962C8B-B14F-4D97-AF65-F5344CB8AC3E}">
        <p14:creationId xmlns:p14="http://schemas.microsoft.com/office/powerpoint/2010/main" val="4218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988841"/>
            <a:ext cx="8352928" cy="46085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Arial Rounded MT Bold" pitchFamily="34" charset="0"/>
              </a:rPr>
              <a:t>Gastric lavage with  potassium permanganate  (1:5000)</a:t>
            </a:r>
          </a:p>
          <a:p>
            <a:r>
              <a:rPr lang="en-US" sz="2800" dirty="0">
                <a:latin typeface="Arial Rounded MT Bold" pitchFamily="34" charset="0"/>
              </a:rPr>
              <a:t>Activated Charcoal</a:t>
            </a:r>
          </a:p>
          <a:p>
            <a:r>
              <a:rPr lang="en-US" sz="2800" dirty="0">
                <a:latin typeface="Arial Rounded MT Bold" pitchFamily="34" charset="0"/>
              </a:rPr>
              <a:t>Stomach wash with CuSO4 0.2gm</a:t>
            </a:r>
          </a:p>
          <a:p>
            <a:r>
              <a:rPr lang="en-US" sz="2800" dirty="0">
                <a:latin typeface="Arial Rounded MT Bold" pitchFamily="34" charset="0"/>
              </a:rPr>
              <a:t>12 </a:t>
            </a:r>
            <a:r>
              <a:rPr lang="en-US" sz="2800" dirty="0" err="1">
                <a:latin typeface="Arial Rounded MT Bold" pitchFamily="34" charset="0"/>
              </a:rPr>
              <a:t>gm</a:t>
            </a:r>
            <a:r>
              <a:rPr lang="en-US" sz="2800" dirty="0">
                <a:latin typeface="Arial Rounded MT Bold" pitchFamily="34" charset="0"/>
              </a:rPr>
              <a:t> of 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itchFamily="34" charset="0"/>
              </a:rPr>
              <a:t>CuSO4every 5 </a:t>
            </a:r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itchFamily="34" charset="0"/>
              </a:rPr>
              <a:t>mins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itchFamily="34" charset="0"/>
              </a:rPr>
              <a:t> till vomiting occurs</a:t>
            </a:r>
          </a:p>
          <a:p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itchFamily="34" charset="0"/>
              </a:rPr>
              <a:t>Vit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itchFamily="34" charset="0"/>
              </a:rPr>
              <a:t> K</a:t>
            </a:r>
          </a:p>
          <a:p>
            <a:r>
              <a:rPr lang="en-US" sz="2800" dirty="0">
                <a:latin typeface="Arial Rounded MT Bold" pitchFamily="34" charset="0"/>
              </a:rPr>
              <a:t> Whole bowel irrigation  </a:t>
            </a:r>
          </a:p>
          <a:p>
            <a:r>
              <a:rPr lang="en-IN" sz="2800" dirty="0">
                <a:latin typeface="Arial Rounded MT Bold" pitchFamily="34" charset="0"/>
              </a:rPr>
              <a:t>Exchange transfusion </a:t>
            </a:r>
          </a:p>
          <a:p>
            <a:r>
              <a:rPr lang="en-IN" sz="2800" dirty="0">
                <a:latin typeface="Arial Rounded MT Bold" pitchFamily="34" charset="0"/>
              </a:rPr>
              <a:t>Peritoneal or haemodialysis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1357899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dirty="0">
                <a:latin typeface="Arial Rounded MT Bold" pitchFamily="34" charset="0"/>
              </a:rPr>
              <a:t>GIT- Irritation</a:t>
            </a:r>
          </a:p>
          <a:p>
            <a:r>
              <a:rPr lang="en-IN" sz="2800" dirty="0">
                <a:latin typeface="Arial Rounded MT Bold" pitchFamily="34" charset="0"/>
              </a:rPr>
              <a:t>Luminous material in stomach</a:t>
            </a:r>
          </a:p>
          <a:p>
            <a:r>
              <a:rPr lang="en-IN" sz="2800" dirty="0">
                <a:latin typeface="Arial Rounded MT Bold" pitchFamily="34" charset="0"/>
              </a:rPr>
              <a:t>Jaundice</a:t>
            </a:r>
          </a:p>
          <a:p>
            <a:r>
              <a:rPr lang="en-IN" sz="2800" dirty="0">
                <a:latin typeface="Arial Rounded MT Bold" pitchFamily="34" charset="0"/>
              </a:rPr>
              <a:t>Garlicky odour</a:t>
            </a:r>
          </a:p>
          <a:p>
            <a:r>
              <a:rPr lang="en-IN" sz="2800" dirty="0">
                <a:latin typeface="Arial Rounded MT Bold" pitchFamily="34" charset="0"/>
              </a:rPr>
              <a:t>Mucous membrane of stomach- yellowish or greyish white</a:t>
            </a:r>
          </a:p>
          <a:p>
            <a:r>
              <a:rPr lang="en-IN" sz="2800" dirty="0">
                <a:latin typeface="Arial Rounded MT Bold" pitchFamily="34" charset="0"/>
              </a:rPr>
              <a:t>Softened ,thickened, </a:t>
            </a:r>
            <a:r>
              <a:rPr lang="en-IN" sz="2800" dirty="0" err="1">
                <a:latin typeface="Arial Rounded MT Bold" pitchFamily="34" charset="0"/>
              </a:rPr>
              <a:t>lnflamed</a:t>
            </a:r>
            <a:r>
              <a:rPr lang="en-IN" sz="2800" dirty="0">
                <a:latin typeface="Arial Rounded MT Bold" pitchFamily="34" charset="0"/>
              </a:rPr>
              <a:t>, corroded in patches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PM Appearance</a:t>
            </a:r>
          </a:p>
        </p:txBody>
      </p:sp>
    </p:spTree>
    <p:extLst>
      <p:ext uri="{BB962C8B-B14F-4D97-AF65-F5344CB8AC3E}">
        <p14:creationId xmlns:p14="http://schemas.microsoft.com/office/powerpoint/2010/main" val="134647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2248347"/>
            <a:ext cx="8640960" cy="3877815"/>
          </a:xfrm>
        </p:spPr>
        <p:txBody>
          <a:bodyPr>
            <a:noAutofit/>
          </a:bodyPr>
          <a:lstStyle/>
          <a:p>
            <a:r>
              <a:rPr lang="en-IN" sz="2800" dirty="0">
                <a:latin typeface="Arial Rounded MT Bold" pitchFamily="34" charset="0"/>
              </a:rPr>
              <a:t>Liver-  swollen yellow, </a:t>
            </a:r>
            <a:r>
              <a:rPr lang="en-IN" sz="2800" dirty="0" err="1">
                <a:latin typeface="Arial Rounded MT Bold" pitchFamily="34" charset="0"/>
              </a:rPr>
              <a:t>soft,easily</a:t>
            </a:r>
            <a:r>
              <a:rPr lang="en-IN" sz="2800" dirty="0">
                <a:latin typeface="Arial Rounded MT Bold" pitchFamily="34" charset="0"/>
              </a:rPr>
              <a:t> ruptured</a:t>
            </a:r>
          </a:p>
          <a:p>
            <a:endParaRPr lang="en-IN" sz="2800" dirty="0">
              <a:latin typeface="Arial Rounded MT Bold" pitchFamily="34" charset="0"/>
            </a:endParaRPr>
          </a:p>
          <a:p>
            <a:r>
              <a:rPr lang="en-IN" sz="2800" dirty="0">
                <a:latin typeface="Arial Rounded MT Bold" pitchFamily="34" charset="0"/>
              </a:rPr>
              <a:t>Kidneys- Large, greasy, yellow with </a:t>
            </a:r>
            <a:r>
              <a:rPr lang="en-IN" sz="2800" dirty="0" err="1">
                <a:latin typeface="Arial Rounded MT Bold" pitchFamily="34" charset="0"/>
              </a:rPr>
              <a:t>hgic</a:t>
            </a:r>
            <a:r>
              <a:rPr lang="en-IN" sz="2800" dirty="0">
                <a:latin typeface="Arial Rounded MT Bold" pitchFamily="34" charset="0"/>
              </a:rPr>
              <a:t> spots</a:t>
            </a:r>
          </a:p>
          <a:p>
            <a:endParaRPr lang="en-IN" sz="2800" dirty="0">
              <a:latin typeface="Arial Rounded MT Bold" pitchFamily="34" charset="0"/>
            </a:endParaRPr>
          </a:p>
          <a:p>
            <a:r>
              <a:rPr lang="en-IN" sz="2800" dirty="0">
                <a:latin typeface="Arial Rounded MT Bold" pitchFamily="34" charset="0"/>
              </a:rPr>
              <a:t>Mucous membrane of stomach- yellowish or greyish white</a:t>
            </a:r>
          </a:p>
          <a:p>
            <a:endParaRPr lang="en-IN" sz="2800" dirty="0">
              <a:latin typeface="Arial Rounded MT Bold" pitchFamily="34" charset="0"/>
            </a:endParaRPr>
          </a:p>
          <a:p>
            <a:r>
              <a:rPr lang="en-IN" sz="2800" dirty="0">
                <a:latin typeface="Arial Rounded MT Bold" pitchFamily="34" charset="0"/>
              </a:rPr>
              <a:t>Heart- Pale and flabby with fatty degeneration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PM Appearance</a:t>
            </a:r>
          </a:p>
        </p:txBody>
      </p:sp>
    </p:spTree>
    <p:extLst>
      <p:ext uri="{BB962C8B-B14F-4D97-AF65-F5344CB8AC3E}">
        <p14:creationId xmlns:p14="http://schemas.microsoft.com/office/powerpoint/2010/main" val="423644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IN" dirty="0"/>
          </a:p>
          <a:p>
            <a:r>
              <a:rPr lang="en-IN" dirty="0"/>
              <a:t>RED PHOSPHORUS 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r>
              <a:rPr lang="en-IN" dirty="0"/>
              <a:t>YELLOW/WHITE PHOSPHOROUS</a:t>
            </a:r>
          </a:p>
          <a:p>
            <a:r>
              <a:rPr lang="en-IN" dirty="0"/>
              <a:t>Fertilizers</a:t>
            </a:r>
          </a:p>
          <a:p>
            <a:r>
              <a:rPr lang="en-IN" dirty="0"/>
              <a:t>Insecticides</a:t>
            </a:r>
          </a:p>
          <a:p>
            <a:r>
              <a:rPr lang="en-IN" dirty="0"/>
              <a:t>Rodenticides</a:t>
            </a:r>
          </a:p>
          <a:p>
            <a:r>
              <a:rPr lang="en-IN" dirty="0"/>
              <a:t>Incendiary bombs</a:t>
            </a:r>
          </a:p>
          <a:p>
            <a:r>
              <a:rPr lang="en-IN" dirty="0"/>
              <a:t>Smoke screens</a:t>
            </a:r>
          </a:p>
          <a:p>
            <a:r>
              <a:rPr lang="en-IN" dirty="0"/>
              <a:t>Fireworks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/>
              <a:t>DIFFERENT FORMS OF PHOSPHOROUS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988840"/>
            <a:ext cx="312487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93" y="4221088"/>
            <a:ext cx="3091818" cy="217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83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Arial Rounded MT Bold" pitchFamily="34" charset="0"/>
              </a:rPr>
              <a:t>PHOSSY JAW</a:t>
            </a:r>
          </a:p>
          <a:p>
            <a:r>
              <a:rPr lang="en-IN" sz="3200" dirty="0">
                <a:latin typeface="Arial Rounded MT Bold" pitchFamily="34" charset="0"/>
              </a:rPr>
              <a:t>SYSTEMIC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1054250"/>
          </a:xfrm>
        </p:spPr>
        <p:txBody>
          <a:bodyPr/>
          <a:lstStyle/>
          <a:p>
            <a:r>
              <a:rPr lang="en-IN" dirty="0"/>
              <a:t>CHRONIC POISONING </a:t>
            </a:r>
          </a:p>
        </p:txBody>
      </p:sp>
    </p:spTree>
    <p:extLst>
      <p:ext uri="{BB962C8B-B14F-4D97-AF65-F5344CB8AC3E}">
        <p14:creationId xmlns:p14="http://schemas.microsoft.com/office/powerpoint/2010/main" val="723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3600" dirty="0">
                <a:latin typeface="Arial Rounded MT Bold" pitchFamily="34" charset="0"/>
              </a:rPr>
              <a:t>Accidental in </a:t>
            </a:r>
            <a:r>
              <a:rPr lang="en-IN" sz="3600" dirty="0" err="1">
                <a:latin typeface="Arial Rounded MT Bold" pitchFamily="34" charset="0"/>
              </a:rPr>
              <a:t>chidren</a:t>
            </a:r>
            <a:endParaRPr lang="en-IN" sz="3600" dirty="0">
              <a:latin typeface="Arial Rounded MT Bold" pitchFamily="34" charset="0"/>
            </a:endParaRPr>
          </a:p>
          <a:p>
            <a:endParaRPr lang="en-IN" sz="3600" dirty="0">
              <a:latin typeface="Arial Rounded MT Bold" pitchFamily="34" charset="0"/>
            </a:endParaRPr>
          </a:p>
          <a:p>
            <a:r>
              <a:rPr lang="en-IN" sz="3600" dirty="0">
                <a:latin typeface="Arial Rounded MT Bold" pitchFamily="34" charset="0"/>
              </a:rPr>
              <a:t>Occasionally for homicide</a:t>
            </a:r>
          </a:p>
          <a:p>
            <a:endParaRPr lang="en-IN" sz="3600" dirty="0">
              <a:latin typeface="Arial Rounded MT Bold" pitchFamily="34" charset="0"/>
            </a:endParaRPr>
          </a:p>
          <a:p>
            <a:r>
              <a:rPr lang="en-IN" sz="3600" dirty="0" err="1">
                <a:latin typeface="Arial Rounded MT Bold" pitchFamily="34" charset="0"/>
              </a:rPr>
              <a:t>Sometimed</a:t>
            </a:r>
            <a:r>
              <a:rPr lang="en-IN" sz="3600" dirty="0">
                <a:latin typeface="Arial Rounded MT Bold" pitchFamily="34" charset="0"/>
              </a:rPr>
              <a:t> for abortion</a:t>
            </a:r>
          </a:p>
          <a:p>
            <a:endParaRPr lang="en-IN" sz="3600" dirty="0">
              <a:latin typeface="Arial Rounded MT Bold" pitchFamily="34" charset="0"/>
            </a:endParaRPr>
          </a:p>
          <a:p>
            <a:r>
              <a:rPr lang="en-IN" sz="3600" dirty="0">
                <a:latin typeface="Arial Rounded MT Bold" pitchFamily="34" charset="0"/>
              </a:rPr>
              <a:t>Arson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ML IMPORTANCE</a:t>
            </a:r>
          </a:p>
        </p:txBody>
      </p:sp>
    </p:spTree>
    <p:extLst>
      <p:ext uri="{BB962C8B-B14F-4D97-AF65-F5344CB8AC3E}">
        <p14:creationId xmlns:p14="http://schemas.microsoft.com/office/powerpoint/2010/main" val="299524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415"/>
            <a:ext cx="76200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76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latin typeface="Arial Rounded MT Bold" pitchFamily="34" charset="0"/>
              </a:rPr>
              <a:t>Protoplasmic poison</a:t>
            </a:r>
          </a:p>
          <a:p>
            <a:r>
              <a:rPr lang="en-IN" sz="4000" dirty="0">
                <a:latin typeface="Arial Rounded MT Bold" pitchFamily="34" charset="0"/>
              </a:rPr>
              <a:t>Affects cellular oxidation</a:t>
            </a:r>
          </a:p>
          <a:p>
            <a:endParaRPr lang="en-IN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3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1772817"/>
            <a:ext cx="7761184" cy="4353346"/>
          </a:xfrm>
        </p:spPr>
        <p:txBody>
          <a:bodyPr>
            <a:noAutofit/>
          </a:bodyPr>
          <a:lstStyle/>
          <a:p>
            <a:r>
              <a:rPr lang="en-IN" sz="3600" dirty="0"/>
              <a:t> Local effects </a:t>
            </a:r>
          </a:p>
          <a:p>
            <a:r>
              <a:rPr lang="en-IN" sz="3600" dirty="0"/>
              <a:t> Local damage to </a:t>
            </a:r>
            <a:r>
              <a:rPr lang="en-IN" sz="3600" dirty="0" err="1"/>
              <a:t>skin,GIT</a:t>
            </a:r>
            <a:r>
              <a:rPr lang="en-IN" sz="3600" dirty="0"/>
              <a:t> ,mucous membrane ,respiratory tract </a:t>
            </a:r>
          </a:p>
          <a:p>
            <a:r>
              <a:rPr lang="en-IN" sz="3600" dirty="0"/>
              <a:t>Oxidative damage  </a:t>
            </a:r>
          </a:p>
          <a:p>
            <a:r>
              <a:rPr lang="en-IN" sz="3600" dirty="0"/>
              <a:t>Thermal damage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33667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76748"/>
            <a:ext cx="8265241" cy="4968551"/>
          </a:xfrm>
        </p:spPr>
        <p:txBody>
          <a:bodyPr>
            <a:normAutofit/>
          </a:bodyPr>
          <a:lstStyle/>
          <a:p>
            <a:r>
              <a:rPr lang="en-IN" sz="4000" dirty="0">
                <a:latin typeface="Arial Rounded MT Bold" pitchFamily="34" charset="0"/>
              </a:rPr>
              <a:t>Systemic effects </a:t>
            </a:r>
          </a:p>
          <a:p>
            <a:r>
              <a:rPr lang="en-IN" sz="4000" dirty="0">
                <a:latin typeface="Arial Rounded MT Bold" pitchFamily="34" charset="0"/>
              </a:rPr>
              <a:t> General protoplasmic poison  </a:t>
            </a:r>
          </a:p>
          <a:p>
            <a:r>
              <a:rPr lang="en-IN" sz="4000" dirty="0">
                <a:latin typeface="Arial Rounded MT Bold" pitchFamily="34" charset="0"/>
              </a:rPr>
              <a:t> Impair ribosomal function and protein synthesis </a:t>
            </a:r>
          </a:p>
          <a:p>
            <a:r>
              <a:rPr lang="en-IN" sz="4000" dirty="0">
                <a:latin typeface="Arial Rounded MT Bold" pitchFamily="34" charset="0"/>
              </a:rPr>
              <a:t>Cause free radicle injury </a:t>
            </a:r>
          </a:p>
          <a:p>
            <a:r>
              <a:rPr lang="en-IN" sz="4000" dirty="0">
                <a:latin typeface="Arial Rounded MT Bold" pitchFamily="34" charset="0"/>
              </a:rPr>
              <a:t>Impair lipoprotein synthesis </a:t>
            </a:r>
          </a:p>
          <a:p>
            <a:r>
              <a:rPr lang="en-IN" sz="4000" dirty="0">
                <a:latin typeface="Arial Rounded MT Bold" pitchFamily="34" charset="0"/>
              </a:rPr>
              <a:t>Fatty degeneration </a:t>
            </a:r>
          </a:p>
          <a:p>
            <a:endParaRPr lang="en-IN" sz="3200" dirty="0">
              <a:latin typeface="Arial Rounded MT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9525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sz="4000" dirty="0"/>
              <a:t>Depress myocardial protein synthesis  </a:t>
            </a:r>
          </a:p>
          <a:p>
            <a:endParaRPr lang="en-US" sz="4000" dirty="0"/>
          </a:p>
          <a:p>
            <a:r>
              <a:rPr lang="en-US" sz="4000" dirty="0"/>
              <a:t> Impair contractility and cause vasodilation  </a:t>
            </a:r>
          </a:p>
          <a:p>
            <a:endParaRPr lang="en-US" sz="4000" dirty="0"/>
          </a:p>
          <a:p>
            <a:r>
              <a:rPr lang="en-US" sz="4000" dirty="0"/>
              <a:t> Common cause of early death </a:t>
            </a:r>
            <a:endParaRPr lang="en-IN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/>
              <a:t>CARDIOVASCULAR SYSTEM </a:t>
            </a:r>
          </a:p>
        </p:txBody>
      </p:sp>
    </p:spTree>
    <p:extLst>
      <p:ext uri="{BB962C8B-B14F-4D97-AF65-F5344CB8AC3E}">
        <p14:creationId xmlns:p14="http://schemas.microsoft.com/office/powerpoint/2010/main" val="396044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4000" dirty="0">
                <a:latin typeface="Arial Rounded MT Bold" pitchFamily="34" charset="0"/>
              </a:rPr>
              <a:t>Neuronal toxicity  </a:t>
            </a:r>
          </a:p>
          <a:p>
            <a:pPr marL="0" indent="0">
              <a:buNone/>
            </a:pPr>
            <a:r>
              <a:rPr lang="en-IN" sz="4000" dirty="0">
                <a:latin typeface="Arial Rounded MT Bold" pitchFamily="34" charset="0"/>
              </a:rPr>
              <a:t> </a:t>
            </a:r>
          </a:p>
          <a:p>
            <a:r>
              <a:rPr lang="en-IN" sz="4000" dirty="0">
                <a:latin typeface="Arial Rounded MT Bold" pitchFamily="34" charset="0"/>
              </a:rPr>
              <a:t> Cerebral hypo perfusion  </a:t>
            </a:r>
          </a:p>
          <a:p>
            <a:pPr marL="0" indent="0">
              <a:buNone/>
            </a:pPr>
            <a:r>
              <a:rPr lang="en-IN" sz="4000" dirty="0">
                <a:latin typeface="Arial Rounded MT Bold" pitchFamily="34" charset="0"/>
              </a:rPr>
              <a:t> </a:t>
            </a:r>
          </a:p>
          <a:p>
            <a:r>
              <a:rPr lang="en-IN" sz="4000" dirty="0">
                <a:latin typeface="Arial Rounded MT Bold" pitchFamily="34" charset="0"/>
              </a:rPr>
              <a:t> </a:t>
            </a:r>
            <a:r>
              <a:rPr lang="en-IN" sz="4000" dirty="0" err="1">
                <a:latin typeface="Arial Rounded MT Bold" pitchFamily="34" charset="0"/>
              </a:rPr>
              <a:t>Hypoglycemia</a:t>
            </a:r>
            <a:r>
              <a:rPr lang="en-IN" sz="4000" dirty="0">
                <a:latin typeface="Arial Rounded MT Bold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CENTRAL NERVOUS SYSTEM </a:t>
            </a:r>
          </a:p>
        </p:txBody>
      </p:sp>
    </p:spTree>
    <p:extLst>
      <p:ext uri="{BB962C8B-B14F-4D97-AF65-F5344CB8AC3E}">
        <p14:creationId xmlns:p14="http://schemas.microsoft.com/office/powerpoint/2010/main" val="864052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916833"/>
            <a:ext cx="7689176" cy="4209330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Arial Rounded MT Bold" pitchFamily="34" charset="0"/>
              </a:rPr>
              <a:t>ACUTE</a:t>
            </a:r>
          </a:p>
          <a:p>
            <a:endParaRPr lang="en-IN" sz="3600" dirty="0">
              <a:latin typeface="Arial Rounded MT Bold" pitchFamily="34" charset="0"/>
            </a:endParaRPr>
          </a:p>
          <a:p>
            <a:r>
              <a:rPr lang="en-IN" sz="3600" dirty="0">
                <a:latin typeface="Arial Rounded MT Bold" pitchFamily="34" charset="0"/>
              </a:rPr>
              <a:t>CHRONIC</a:t>
            </a:r>
          </a:p>
          <a:p>
            <a:endParaRPr lang="en-IN" sz="3600" dirty="0">
              <a:latin typeface="Arial Rounded MT Bold" pitchFamily="34" charset="0"/>
            </a:endParaRPr>
          </a:p>
          <a:p>
            <a:r>
              <a:rPr lang="en-IN" sz="3600" dirty="0">
                <a:latin typeface="Arial Rounded MT Bold" pitchFamily="34" charset="0"/>
              </a:rPr>
              <a:t>FULMINATING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b="1" dirty="0"/>
              <a:t>TYPES OF POISONING</a:t>
            </a:r>
          </a:p>
        </p:txBody>
      </p:sp>
    </p:spTree>
    <p:extLst>
      <p:ext uri="{BB962C8B-B14F-4D97-AF65-F5344CB8AC3E}">
        <p14:creationId xmlns:p14="http://schemas.microsoft.com/office/powerpoint/2010/main" val="4238561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166</TotalTime>
  <Words>423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 Black</vt:lpstr>
      <vt:lpstr>Arial Rounded MT Bold</vt:lpstr>
      <vt:lpstr>Book Antiqua</vt:lpstr>
      <vt:lpstr>Calibri</vt:lpstr>
      <vt:lpstr>Wingdings</vt:lpstr>
      <vt:lpstr>Hardcover</vt:lpstr>
      <vt:lpstr>PHOSPHORUS </vt:lpstr>
      <vt:lpstr>DIFFERENT FORMS OF PHOSPHOROUS </vt:lpstr>
      <vt:lpstr>PowerPoint Presentation</vt:lpstr>
      <vt:lpstr>ACTION</vt:lpstr>
      <vt:lpstr>ACTION</vt:lpstr>
      <vt:lpstr>ACTION</vt:lpstr>
      <vt:lpstr>CARDIOVASCULAR SYSTEM </vt:lpstr>
      <vt:lpstr>CENTRAL NERVOUS SYSTEM </vt:lpstr>
      <vt:lpstr>TYPES OF POISONING</vt:lpstr>
      <vt:lpstr>FULMINATING</vt:lpstr>
      <vt:lpstr>ACUTE POISONING</vt:lpstr>
      <vt:lpstr>ACUTE POISONING</vt:lpstr>
      <vt:lpstr>ACUTE POISONING</vt:lpstr>
      <vt:lpstr>ACUTE POISONING</vt:lpstr>
      <vt:lpstr>FATAL DOSE &amp; PERIOD</vt:lpstr>
      <vt:lpstr>DIAGNOSTIC TESTS </vt:lpstr>
      <vt:lpstr>TREATMENT</vt:lpstr>
      <vt:lpstr>PM Appearance</vt:lpstr>
      <vt:lpstr>PM Appearance</vt:lpstr>
      <vt:lpstr>CHRONIC POISONING </vt:lpstr>
      <vt:lpstr>ML IMPORTANCE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PHOSPHORUS</dc:title>
  <dc:creator>Windows User</dc:creator>
  <cp:lastModifiedBy>salini C</cp:lastModifiedBy>
  <cp:revision>16</cp:revision>
  <dcterms:created xsi:type="dcterms:W3CDTF">2018-08-06T04:05:28Z</dcterms:created>
  <dcterms:modified xsi:type="dcterms:W3CDTF">2021-01-27T07:07:24Z</dcterms:modified>
</cp:coreProperties>
</file>