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9" r:id="rId9"/>
    <p:sldId id="266" r:id="rId10"/>
    <p:sldId id="268" r:id="rId11"/>
    <p:sldId id="270" r:id="rId12"/>
    <p:sldId id="271" r:id="rId13"/>
    <p:sldId id="272" r:id="rId14"/>
    <p:sldId id="273" r:id="rId15"/>
    <p:sldId id="274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28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PLAGUE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Reshma</a:t>
            </a:r>
            <a:r>
              <a:rPr lang="en-US" dirty="0" smtClean="0"/>
              <a:t> </a:t>
            </a:r>
            <a:r>
              <a:rPr lang="en-US" dirty="0" err="1" smtClean="0"/>
              <a:t>Reghu</a:t>
            </a:r>
            <a:endParaRPr lang="en-US" dirty="0" smtClean="0"/>
          </a:p>
          <a:p>
            <a:r>
              <a:rPr lang="en-US" dirty="0" smtClean="0"/>
              <a:t>Assistant Professor</a:t>
            </a:r>
          </a:p>
          <a:p>
            <a:r>
              <a:rPr lang="en-US" dirty="0" err="1" smtClean="0"/>
              <a:t>Dept</a:t>
            </a:r>
            <a:r>
              <a:rPr lang="en-US" dirty="0" smtClean="0"/>
              <a:t> of Community medicine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514941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 smtClean="0"/>
              <a:t>RODENTS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IN" dirty="0"/>
              <a:t>Plague is primarily a disease of rodents in which </a:t>
            </a:r>
            <a:r>
              <a:rPr lang="en-IN" dirty="0" smtClean="0"/>
              <a:t>man becomes </a:t>
            </a:r>
            <a:r>
              <a:rPr lang="en-IN" dirty="0"/>
              <a:t>accidentally involved. </a:t>
            </a:r>
            <a:endParaRPr lang="en-IN" dirty="0" smtClean="0"/>
          </a:p>
          <a:p>
            <a:pPr algn="just"/>
            <a:r>
              <a:rPr lang="en-IN" dirty="0" smtClean="0"/>
              <a:t>Approximately</a:t>
            </a:r>
            <a:r>
              <a:rPr lang="en-IN" dirty="0"/>
              <a:t>, 1, 700 </a:t>
            </a:r>
            <a:r>
              <a:rPr lang="en-IN" dirty="0" smtClean="0"/>
              <a:t>species of </a:t>
            </a:r>
            <a:r>
              <a:rPr lang="en-IN" dirty="0"/>
              <a:t>rodents are known, of which over 200 species </a:t>
            </a:r>
            <a:r>
              <a:rPr lang="en-IN" dirty="0" smtClean="0"/>
              <a:t>are associated </a:t>
            </a:r>
            <a:r>
              <a:rPr lang="en-IN" dirty="0"/>
              <a:t>with plague. </a:t>
            </a:r>
            <a:endParaRPr lang="en-IN" dirty="0" smtClean="0"/>
          </a:p>
          <a:p>
            <a:pPr algn="just"/>
            <a:r>
              <a:rPr lang="en-IN" dirty="0" smtClean="0"/>
              <a:t>These </a:t>
            </a:r>
            <a:r>
              <a:rPr lang="en-IN" dirty="0"/>
              <a:t>are found in </a:t>
            </a:r>
            <a:r>
              <a:rPr lang="en-IN" dirty="0" smtClean="0"/>
              <a:t>mountains, deserts</a:t>
            </a:r>
            <a:r>
              <a:rPr lang="en-IN" dirty="0"/>
              <a:t>, cultivated areas and forests throughout the </a:t>
            </a:r>
            <a:r>
              <a:rPr lang="en-IN" dirty="0" smtClean="0"/>
              <a:t>world</a:t>
            </a:r>
            <a:r>
              <a:rPr lang="en-IN" i="1" dirty="0" smtClean="0"/>
              <a:t>.</a:t>
            </a:r>
            <a:endParaRPr lang="en-IN" i="1" dirty="0"/>
          </a:p>
          <a:p>
            <a:pPr algn="just"/>
            <a:r>
              <a:rPr lang="en-IN" dirty="0"/>
              <a:t>Rodents may be classified into two distinct groups :</a:t>
            </a:r>
          </a:p>
          <a:p>
            <a:pPr marL="514350" indent="-514350" algn="just">
              <a:buAutoNum type="alphaLcParenBoth"/>
            </a:pPr>
            <a:r>
              <a:rPr lang="en-IN" dirty="0" smtClean="0">
                <a:solidFill>
                  <a:srgbClr val="FF0000"/>
                </a:solidFill>
              </a:rPr>
              <a:t>WILD </a:t>
            </a:r>
            <a:r>
              <a:rPr lang="en-IN" dirty="0">
                <a:solidFill>
                  <a:srgbClr val="FF0000"/>
                </a:solidFill>
              </a:rPr>
              <a:t>RODENTS</a:t>
            </a:r>
            <a:r>
              <a:rPr lang="en-IN" dirty="0"/>
              <a:t> : </a:t>
            </a:r>
            <a:r>
              <a:rPr lang="en-IN" dirty="0" smtClean="0"/>
              <a:t> They </a:t>
            </a:r>
            <a:r>
              <a:rPr lang="en-IN" dirty="0"/>
              <a:t>are the reservoir of plague </a:t>
            </a:r>
            <a:r>
              <a:rPr lang="en-IN" dirty="0" smtClean="0"/>
              <a:t>in nature</a:t>
            </a:r>
            <a:r>
              <a:rPr lang="en-IN" dirty="0"/>
              <a:t>. The </a:t>
            </a:r>
            <a:r>
              <a:rPr lang="en-IN" dirty="0" smtClean="0"/>
              <a:t>common wild </a:t>
            </a:r>
            <a:r>
              <a:rPr lang="en-IN" dirty="0"/>
              <a:t>rodents in India are : </a:t>
            </a:r>
            <a:r>
              <a:rPr lang="en-IN" i="1" dirty="0" err="1" smtClean="0"/>
              <a:t>Tatera</a:t>
            </a:r>
            <a:r>
              <a:rPr lang="en-IN" i="1" dirty="0"/>
              <a:t> </a:t>
            </a:r>
            <a:r>
              <a:rPr lang="en-IN" i="1" dirty="0" err="1" smtClean="0"/>
              <a:t>indica</a:t>
            </a:r>
            <a:r>
              <a:rPr lang="en-IN" i="1" dirty="0" smtClean="0"/>
              <a:t>.</a:t>
            </a:r>
          </a:p>
          <a:p>
            <a:pPr marL="514350" indent="-514350" algn="just">
              <a:buAutoNum type="alphaLcParenBoth"/>
            </a:pPr>
            <a:r>
              <a:rPr lang="en-IN" dirty="0" smtClean="0">
                <a:solidFill>
                  <a:srgbClr val="FF0000"/>
                </a:solidFill>
              </a:rPr>
              <a:t>COMMENSAL </a:t>
            </a:r>
            <a:r>
              <a:rPr lang="en-IN" dirty="0">
                <a:solidFill>
                  <a:srgbClr val="FF0000"/>
                </a:solidFill>
              </a:rPr>
              <a:t>RODENTS </a:t>
            </a:r>
            <a:r>
              <a:rPr lang="en-IN" dirty="0" smtClean="0"/>
              <a:t>:These are </a:t>
            </a:r>
            <a:r>
              <a:rPr lang="en-IN" dirty="0"/>
              <a:t>the </a:t>
            </a:r>
            <a:r>
              <a:rPr lang="en-IN" dirty="0" smtClean="0"/>
              <a:t>rodents which </a:t>
            </a:r>
            <a:r>
              <a:rPr lang="en-IN" dirty="0"/>
              <a:t>live close to </a:t>
            </a:r>
            <a:r>
              <a:rPr lang="en-IN" dirty="0" smtClean="0"/>
              <a:t>man. They </a:t>
            </a:r>
            <a:r>
              <a:rPr lang="en-IN" dirty="0"/>
              <a:t>may be further divided </a:t>
            </a:r>
            <a:r>
              <a:rPr lang="en-IN" dirty="0" smtClean="0"/>
              <a:t>into domestic </a:t>
            </a:r>
            <a:r>
              <a:rPr lang="en-IN" dirty="0"/>
              <a:t>and </a:t>
            </a:r>
            <a:r>
              <a:rPr lang="en-IN" dirty="0" err="1" smtClean="0"/>
              <a:t>peri</a:t>
            </a:r>
            <a:r>
              <a:rPr lang="en-IN" dirty="0" smtClean="0"/>
              <a:t>-domestic </a:t>
            </a:r>
            <a:r>
              <a:rPr lang="en-IN" dirty="0"/>
              <a:t>species. The domestic </a:t>
            </a:r>
            <a:r>
              <a:rPr lang="en-IN" dirty="0" smtClean="0"/>
              <a:t>species include </a:t>
            </a:r>
            <a:r>
              <a:rPr lang="en-IN" i="1" dirty="0" err="1"/>
              <a:t>Rattus</a:t>
            </a:r>
            <a:r>
              <a:rPr lang="en-IN" i="1" dirty="0"/>
              <a:t> </a:t>
            </a:r>
            <a:r>
              <a:rPr lang="en-IN" i="1" dirty="0" err="1"/>
              <a:t>rattus</a:t>
            </a:r>
            <a:r>
              <a:rPr lang="en-IN" i="1" dirty="0"/>
              <a:t>, </a:t>
            </a:r>
            <a:r>
              <a:rPr lang="en-IN" i="1" dirty="0" err="1"/>
              <a:t>Rattus</a:t>
            </a:r>
            <a:r>
              <a:rPr lang="en-IN" i="1" dirty="0"/>
              <a:t> </a:t>
            </a:r>
            <a:r>
              <a:rPr lang="en-IN" i="1" dirty="0" err="1"/>
              <a:t>norvegicus</a:t>
            </a:r>
            <a:r>
              <a:rPr lang="en-IN" i="1" dirty="0"/>
              <a:t> and </a:t>
            </a:r>
            <a:r>
              <a:rPr lang="en-IN" i="1" dirty="0" err="1"/>
              <a:t>Mus</a:t>
            </a:r>
            <a:r>
              <a:rPr lang="en-IN" i="1" dirty="0"/>
              <a:t> </a:t>
            </a:r>
            <a:r>
              <a:rPr lang="en-IN" i="1" dirty="0" err="1" smtClean="0"/>
              <a:t>musculus</a:t>
            </a:r>
            <a:r>
              <a:rPr lang="en-IN" i="1" dirty="0" smtClean="0"/>
              <a:t>. </a:t>
            </a:r>
            <a:r>
              <a:rPr lang="en-IN" dirty="0" smtClean="0"/>
              <a:t>The </a:t>
            </a:r>
            <a:r>
              <a:rPr lang="en-IN" dirty="0"/>
              <a:t>domestic species seldom live in fields. The </a:t>
            </a:r>
            <a:r>
              <a:rPr lang="en-IN" dirty="0" err="1" smtClean="0"/>
              <a:t>peri</a:t>
            </a:r>
            <a:r>
              <a:rPr lang="en-IN" dirty="0" smtClean="0"/>
              <a:t>- domestic species </a:t>
            </a:r>
            <a:r>
              <a:rPr lang="en-IN" dirty="0"/>
              <a:t>live in both fields and houses; </a:t>
            </a:r>
            <a:r>
              <a:rPr lang="en-IN" i="1" dirty="0"/>
              <a:t>R. </a:t>
            </a:r>
            <a:r>
              <a:rPr lang="en-IN" i="1" dirty="0" err="1"/>
              <a:t>norvegicus</a:t>
            </a:r>
            <a:r>
              <a:rPr lang="en-IN" i="1" dirty="0"/>
              <a:t> </a:t>
            </a:r>
            <a:r>
              <a:rPr lang="en-IN" dirty="0" smtClean="0"/>
              <a:t>which frequents </a:t>
            </a:r>
            <a:r>
              <a:rPr lang="en-IN" dirty="0"/>
              <a:t>sewers, drains as well as houses is a </a:t>
            </a:r>
            <a:r>
              <a:rPr lang="en-IN" dirty="0" smtClean="0"/>
              <a:t>typical  example </a:t>
            </a:r>
            <a:r>
              <a:rPr lang="en-IN" dirty="0"/>
              <a:t>of a </a:t>
            </a:r>
            <a:r>
              <a:rPr lang="en-IN" dirty="0" err="1"/>
              <a:t>peri</a:t>
            </a:r>
            <a:r>
              <a:rPr lang="en-IN" dirty="0"/>
              <a:t>-domestic species in India. </a:t>
            </a:r>
          </a:p>
        </p:txBody>
      </p:sp>
    </p:spTree>
    <p:extLst>
      <p:ext uri="{BB962C8B-B14F-4D97-AF65-F5344CB8AC3E}">
        <p14:creationId xmlns:p14="http://schemas.microsoft.com/office/powerpoint/2010/main" xmlns="" val="311836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b="1" dirty="0" err="1"/>
              <a:t>Epizootiology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/>
          </a:bodyPr>
          <a:lstStyle/>
          <a:p>
            <a:pPr algn="just"/>
            <a:r>
              <a:rPr lang="en-IN" dirty="0"/>
              <a:t>Plague is epizootic and enzootic in wild rodents. </a:t>
            </a:r>
            <a:endParaRPr lang="en-IN" dirty="0" smtClean="0"/>
          </a:p>
          <a:p>
            <a:pPr algn="just"/>
            <a:r>
              <a:rPr lang="en-IN" b="1" i="1" dirty="0" smtClean="0"/>
              <a:t>Two</a:t>
            </a:r>
            <a:r>
              <a:rPr lang="en-IN" b="1" i="1" dirty="0"/>
              <a:t> </a:t>
            </a:r>
            <a:r>
              <a:rPr lang="en-IN" b="1" i="1" dirty="0" smtClean="0"/>
              <a:t>ecological </a:t>
            </a:r>
            <a:r>
              <a:rPr lang="en-IN" b="1" i="1" dirty="0"/>
              <a:t>cycles </a:t>
            </a:r>
            <a:r>
              <a:rPr lang="en-IN" dirty="0"/>
              <a:t>have been described :</a:t>
            </a:r>
          </a:p>
          <a:p>
            <a:pPr marL="0" indent="0" algn="just">
              <a:buNone/>
            </a:pPr>
            <a:r>
              <a:rPr lang="en-IN" dirty="0">
                <a:solidFill>
                  <a:srgbClr val="FF0000"/>
                </a:solidFill>
              </a:rPr>
              <a:t>a. WILD PLAGUE :</a:t>
            </a:r>
            <a:r>
              <a:rPr lang="en-IN" dirty="0"/>
              <a:t> Wild plague is defined as "</a:t>
            </a:r>
            <a:r>
              <a:rPr lang="en-IN" dirty="0" smtClean="0"/>
              <a:t>plague </a:t>
            </a:r>
            <a:r>
              <a:rPr lang="en-IN" dirty="0"/>
              <a:t>existing in nature, independent of human populations </a:t>
            </a:r>
            <a:r>
              <a:rPr lang="en-IN" dirty="0" smtClean="0"/>
              <a:t>and their </a:t>
            </a:r>
            <a:r>
              <a:rPr lang="en-IN" dirty="0"/>
              <a:t>activities</a:t>
            </a:r>
            <a:r>
              <a:rPr lang="en-IN" dirty="0" smtClean="0"/>
              <a:t>"</a:t>
            </a:r>
            <a:r>
              <a:rPr lang="en-IN" i="1" dirty="0" smtClean="0"/>
              <a:t>. </a:t>
            </a:r>
            <a:r>
              <a:rPr lang="en-IN" dirty="0"/>
              <a:t>The disease spreads among wild </a:t>
            </a:r>
            <a:r>
              <a:rPr lang="en-IN" dirty="0" smtClean="0"/>
              <a:t>rodents by </a:t>
            </a:r>
            <a:r>
              <a:rPr lang="en-IN" dirty="0"/>
              <a:t>wild rodent fleas. The epizootic wipes out the </a:t>
            </a:r>
            <a:r>
              <a:rPr lang="en-IN" dirty="0" smtClean="0"/>
              <a:t>susceptible population</a:t>
            </a:r>
            <a:r>
              <a:rPr lang="en-IN" dirty="0"/>
              <a:t>. Those that survive (i.e., resistant </a:t>
            </a:r>
            <a:r>
              <a:rPr lang="en-IN" dirty="0" smtClean="0"/>
              <a:t>species) maintain </a:t>
            </a:r>
            <a:r>
              <a:rPr lang="en-IN" dirty="0"/>
              <a:t>the enzootic in natural foci.</a:t>
            </a:r>
          </a:p>
          <a:p>
            <a:pPr marL="0" indent="0" algn="just">
              <a:buNone/>
            </a:pPr>
            <a:r>
              <a:rPr lang="en-IN" dirty="0">
                <a:solidFill>
                  <a:srgbClr val="FF0000"/>
                </a:solidFill>
              </a:rPr>
              <a:t>b. DOMESTIC PLAGUE : </a:t>
            </a:r>
            <a:r>
              <a:rPr lang="en-IN" dirty="0"/>
              <a:t>Is defined as "plague that </a:t>
            </a:r>
            <a:r>
              <a:rPr lang="en-IN" dirty="0" smtClean="0"/>
              <a:t>is intimately </a:t>
            </a:r>
            <a:r>
              <a:rPr lang="en-IN" dirty="0"/>
              <a:t>associated with man and rodents living with </a:t>
            </a:r>
            <a:r>
              <a:rPr lang="en-IN" dirty="0" smtClean="0"/>
              <a:t>him, and </a:t>
            </a:r>
            <a:r>
              <a:rPr lang="en-IN" dirty="0"/>
              <a:t>has a definite potential for producing epidemics</a:t>
            </a:r>
          </a:p>
        </p:txBody>
      </p:sp>
    </p:spTree>
    <p:extLst>
      <p:ext uri="{BB962C8B-B14F-4D97-AF65-F5344CB8AC3E}">
        <p14:creationId xmlns:p14="http://schemas.microsoft.com/office/powerpoint/2010/main" xmlns="" val="152807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b="1" dirty="0"/>
              <a:t>Natural foci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IN" dirty="0"/>
              <a:t>A "natural focus" of plague has been defined </a:t>
            </a:r>
            <a:r>
              <a:rPr lang="en-IN" dirty="0" smtClean="0"/>
              <a:t>as "a </a:t>
            </a:r>
            <a:r>
              <a:rPr lang="en-IN" dirty="0"/>
              <a:t>strictly delimited area where ecological conditions </a:t>
            </a:r>
            <a:r>
              <a:rPr lang="en-IN" dirty="0" smtClean="0"/>
              <a:t>ensure the </a:t>
            </a:r>
            <a:r>
              <a:rPr lang="en-IN" dirty="0"/>
              <a:t>persistence of the aetiological agent for </a:t>
            </a:r>
            <a:r>
              <a:rPr lang="en-IN" dirty="0" smtClean="0"/>
              <a:t>considerable periods </a:t>
            </a:r>
            <a:r>
              <a:rPr lang="en-IN" dirty="0"/>
              <a:t>of time, and where epizootics and periods </a:t>
            </a:r>
            <a:r>
              <a:rPr lang="en-IN" dirty="0" smtClean="0"/>
              <a:t>of quiescence </a:t>
            </a:r>
            <a:r>
              <a:rPr lang="en-IN" dirty="0"/>
              <a:t>alternate, without introduction of infection </a:t>
            </a:r>
            <a:r>
              <a:rPr lang="en-IN" dirty="0" smtClean="0"/>
              <a:t>from outside“</a:t>
            </a:r>
          </a:p>
          <a:p>
            <a:pPr algn="just"/>
            <a:r>
              <a:rPr lang="en-IN" dirty="0"/>
              <a:t>The long persistence of plague in some natural foci is </a:t>
            </a:r>
            <a:r>
              <a:rPr lang="en-IN" dirty="0" smtClean="0"/>
              <a:t>not achieved </a:t>
            </a:r>
            <a:r>
              <a:rPr lang="en-IN" dirty="0"/>
              <a:t>through the usual simple chain of "</a:t>
            </a:r>
            <a:r>
              <a:rPr lang="en-IN" dirty="0" smtClean="0"/>
              <a:t>Rat-flea-rat“ transmission</a:t>
            </a:r>
            <a:r>
              <a:rPr lang="en-IN" dirty="0"/>
              <a:t>. </a:t>
            </a:r>
            <a:endParaRPr lang="en-IN" dirty="0" smtClean="0"/>
          </a:p>
          <a:p>
            <a:pPr algn="just"/>
            <a:r>
              <a:rPr lang="en-IN" dirty="0" smtClean="0"/>
              <a:t>Probably </a:t>
            </a:r>
            <a:r>
              <a:rPr lang="en-IN" dirty="0"/>
              <a:t>several other mechanisms </a:t>
            </a:r>
            <a:r>
              <a:rPr lang="en-IN" dirty="0" smtClean="0"/>
              <a:t>are involved</a:t>
            </a:r>
            <a:r>
              <a:rPr lang="en-IN" dirty="0"/>
              <a:t>. They include : </a:t>
            </a:r>
            <a:endParaRPr lang="en-IN" dirty="0" smtClean="0"/>
          </a:p>
          <a:p>
            <a:pPr marL="514350" indent="-514350" algn="just">
              <a:buAutoNum type="alphaLcParenBoth"/>
            </a:pPr>
            <a:r>
              <a:rPr lang="en-IN" dirty="0" smtClean="0"/>
              <a:t>latent </a:t>
            </a:r>
            <a:r>
              <a:rPr lang="en-IN" dirty="0"/>
              <a:t>infection in </a:t>
            </a:r>
            <a:r>
              <a:rPr lang="en-IN" dirty="0" smtClean="0"/>
              <a:t>rodents</a:t>
            </a:r>
          </a:p>
          <a:p>
            <a:pPr marL="514350" indent="-514350" algn="just">
              <a:buAutoNum type="alphaLcParenBoth"/>
            </a:pPr>
            <a:r>
              <a:rPr lang="en-IN" dirty="0" smtClean="0"/>
              <a:t>development </a:t>
            </a:r>
            <a:r>
              <a:rPr lang="en-IN" dirty="0"/>
              <a:t>of resistance to </a:t>
            </a:r>
            <a:r>
              <a:rPr lang="en-IN" dirty="0" smtClean="0"/>
              <a:t>plague infection </a:t>
            </a:r>
            <a:r>
              <a:rPr lang="en-IN" dirty="0"/>
              <a:t>by some rodents with subsequent localization </a:t>
            </a:r>
            <a:r>
              <a:rPr lang="en-IN" dirty="0" smtClean="0"/>
              <a:t>of plague </a:t>
            </a:r>
            <a:r>
              <a:rPr lang="en-IN" dirty="0"/>
              <a:t>bacillus in some </a:t>
            </a:r>
            <a:r>
              <a:rPr lang="en-IN" dirty="0" smtClean="0"/>
              <a:t>organ.</a:t>
            </a:r>
          </a:p>
          <a:p>
            <a:pPr marL="514350" indent="-514350" algn="just">
              <a:buAutoNum type="alphaLcParenBoth"/>
            </a:pPr>
            <a:r>
              <a:rPr lang="en-IN" dirty="0" smtClean="0"/>
              <a:t>survival </a:t>
            </a:r>
            <a:r>
              <a:rPr lang="en-IN" dirty="0"/>
              <a:t>of rat fleas for as long as 4 years in rat </a:t>
            </a:r>
            <a:r>
              <a:rPr lang="en-IN" dirty="0" smtClean="0"/>
              <a:t>burrows under </a:t>
            </a:r>
            <a:r>
              <a:rPr lang="en-IN" dirty="0"/>
              <a:t>optimum micro-climatic conditions</a:t>
            </a:r>
            <a:r>
              <a:rPr lang="en-IN" dirty="0" smtClean="0"/>
              <a:t>.</a:t>
            </a:r>
          </a:p>
          <a:p>
            <a:pPr marL="514350" indent="-514350" algn="just">
              <a:buAutoNum type="alphaLcParenBoth"/>
            </a:pPr>
            <a:r>
              <a:rPr lang="en-IN" dirty="0" smtClean="0"/>
              <a:t>variations </a:t>
            </a:r>
            <a:r>
              <a:rPr lang="en-IN" dirty="0"/>
              <a:t>in the </a:t>
            </a:r>
            <a:r>
              <a:rPr lang="en-IN" dirty="0" err="1"/>
              <a:t>pathogenecity</a:t>
            </a:r>
            <a:r>
              <a:rPr lang="en-IN" dirty="0"/>
              <a:t> of </a:t>
            </a:r>
            <a:r>
              <a:rPr lang="en-IN" i="1" dirty="0"/>
              <a:t>Y </a:t>
            </a:r>
            <a:r>
              <a:rPr lang="en-IN" i="1" dirty="0" err="1"/>
              <a:t>pestis</a:t>
            </a:r>
            <a:r>
              <a:rPr lang="en-IN" i="1" dirty="0"/>
              <a:t>, </a:t>
            </a:r>
            <a:endParaRPr lang="en-IN" dirty="0" smtClean="0"/>
          </a:p>
          <a:p>
            <a:pPr marL="514350" indent="-514350" algn="just">
              <a:buAutoNum type="alphaLcParenBoth"/>
            </a:pPr>
            <a:r>
              <a:rPr lang="en-IN" dirty="0" smtClean="0"/>
              <a:t>survival </a:t>
            </a:r>
            <a:r>
              <a:rPr lang="en-IN" dirty="0"/>
              <a:t>and even multiplication of plague bacilli in </a:t>
            </a:r>
            <a:r>
              <a:rPr lang="en-IN" dirty="0" smtClean="0"/>
              <a:t>the soil </a:t>
            </a:r>
            <a:r>
              <a:rPr lang="en-IN" dirty="0"/>
              <a:t>of rodent burrows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81402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b="1" dirty="0"/>
              <a:t>Epizootic process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The epizootic and enzootic process in each natural </a:t>
            </a:r>
            <a:r>
              <a:rPr lang="en-IN" dirty="0" smtClean="0"/>
              <a:t>plague focus </a:t>
            </a:r>
            <a:r>
              <a:rPr lang="en-IN" dirty="0"/>
              <a:t>has its specific cyclic and periodical pattern</a:t>
            </a:r>
            <a:r>
              <a:rPr lang="en-IN" dirty="0" smtClean="0"/>
              <a:t>.  </a:t>
            </a:r>
          </a:p>
          <a:p>
            <a:pPr algn="just"/>
            <a:r>
              <a:rPr lang="en-IN" dirty="0" smtClean="0"/>
              <a:t>In </a:t>
            </a:r>
            <a:r>
              <a:rPr lang="en-IN" dirty="0"/>
              <a:t>this process they infect the village </a:t>
            </a:r>
            <a:r>
              <a:rPr lang="en-IN" dirty="0" smtClean="0"/>
              <a:t>rats (commensal </a:t>
            </a:r>
            <a:r>
              <a:rPr lang="en-IN" dirty="0"/>
              <a:t>rodents).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commensal rodents especially </a:t>
            </a:r>
            <a:r>
              <a:rPr lang="en-IN" dirty="0" smtClean="0"/>
              <a:t>the </a:t>
            </a:r>
            <a:r>
              <a:rPr lang="en-IN" dirty="0" err="1" smtClean="0"/>
              <a:t>peridomestic</a:t>
            </a:r>
            <a:r>
              <a:rPr lang="en-IN" dirty="0" smtClean="0"/>
              <a:t> </a:t>
            </a:r>
            <a:r>
              <a:rPr lang="en-IN" dirty="0"/>
              <a:t>species (e.g., </a:t>
            </a:r>
            <a:r>
              <a:rPr lang="en-IN" i="1" dirty="0"/>
              <a:t>R. </a:t>
            </a:r>
            <a:r>
              <a:rPr lang="en-IN" i="1" dirty="0" err="1"/>
              <a:t>norvegicus</a:t>
            </a:r>
            <a:r>
              <a:rPr lang="en-IN" i="1" dirty="0"/>
              <a:t>) </a:t>
            </a:r>
            <a:r>
              <a:rPr lang="en-IN" dirty="0"/>
              <a:t>act as "</a:t>
            </a:r>
            <a:r>
              <a:rPr lang="en-IN" dirty="0" smtClean="0"/>
              <a:t>Liaison rodents</a:t>
            </a:r>
            <a:r>
              <a:rPr lang="en-IN" dirty="0"/>
              <a:t>" between man and field rodents. </a:t>
            </a:r>
            <a:endParaRPr lang="en-IN" dirty="0" smtClean="0"/>
          </a:p>
          <a:p>
            <a:pPr algn="just"/>
            <a:r>
              <a:rPr lang="en-IN" dirty="0" smtClean="0"/>
              <a:t>An </a:t>
            </a:r>
            <a:r>
              <a:rPr lang="en-IN" dirty="0"/>
              <a:t>outbreak </a:t>
            </a:r>
            <a:r>
              <a:rPr lang="en-IN" dirty="0" smtClean="0"/>
              <a:t>of human </a:t>
            </a:r>
            <a:r>
              <a:rPr lang="en-IN" dirty="0"/>
              <a:t>plague is always preceded by rodent plague. 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xmlns="" val="429131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 smtClean="0"/>
              <a:t>SILENT PERIOD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Silences of long duration (10 years or more) followed </a:t>
            </a:r>
            <a:r>
              <a:rPr lang="en-IN" dirty="0" smtClean="0"/>
              <a:t>by sudden </a:t>
            </a:r>
            <a:r>
              <a:rPr lang="en-IN" dirty="0"/>
              <a:t>explosive outbreaks of rodent or human plague </a:t>
            </a:r>
            <a:r>
              <a:rPr lang="en-IN" dirty="0" smtClean="0"/>
              <a:t>have been </a:t>
            </a:r>
            <a:r>
              <a:rPr lang="en-IN" dirty="0"/>
              <a:t>repeatedly confirmed in some natural </a:t>
            </a:r>
            <a:r>
              <a:rPr lang="en-IN" dirty="0" smtClean="0"/>
              <a:t>foci</a:t>
            </a:r>
            <a:r>
              <a:rPr lang="en-IN" i="1" dirty="0" smtClean="0"/>
              <a:t>. </a:t>
            </a:r>
          </a:p>
          <a:p>
            <a:pPr algn="just"/>
            <a:r>
              <a:rPr lang="en-IN" dirty="0"/>
              <a:t>P</a:t>
            </a:r>
            <a:r>
              <a:rPr lang="en-IN" dirty="0" smtClean="0"/>
              <a:t>lague </a:t>
            </a:r>
            <a:r>
              <a:rPr lang="en-IN" dirty="0"/>
              <a:t>bacillus can survive and </a:t>
            </a:r>
            <a:r>
              <a:rPr lang="en-IN" dirty="0" smtClean="0"/>
              <a:t>indeed multiply </a:t>
            </a:r>
            <a:r>
              <a:rPr lang="en-IN" dirty="0"/>
              <a:t>in the soil of rodent burrows, where </a:t>
            </a:r>
            <a:r>
              <a:rPr lang="en-IN" dirty="0" smtClean="0"/>
              <a:t>micro-climatic conditions </a:t>
            </a:r>
            <a:r>
              <a:rPr lang="en-IN" dirty="0"/>
              <a:t>are suitable. </a:t>
            </a:r>
          </a:p>
          <a:p>
            <a:pPr algn="just"/>
            <a:r>
              <a:rPr lang="en-IN" dirty="0"/>
              <a:t>H</a:t>
            </a:r>
            <a:r>
              <a:rPr lang="en-IN" dirty="0" smtClean="0"/>
              <a:t>ealthy </a:t>
            </a:r>
            <a:r>
              <a:rPr lang="en-IN" dirty="0"/>
              <a:t>rodents re-occupying and excavating such </a:t>
            </a:r>
            <a:r>
              <a:rPr lang="en-IN" dirty="0" smtClean="0"/>
              <a:t>burrows may </a:t>
            </a:r>
            <a:r>
              <a:rPr lang="en-IN" dirty="0"/>
              <a:t>become infected through contact with </a:t>
            </a:r>
            <a:r>
              <a:rPr lang="en-IN" dirty="0" smtClean="0"/>
              <a:t>contaminated soil.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99500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IN" b="1" dirty="0"/>
              <a:t>Plague in rodents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4724400"/>
          </a:xfrm>
        </p:spPr>
        <p:txBody>
          <a:bodyPr/>
          <a:lstStyle/>
          <a:p>
            <a:pPr algn="just"/>
            <a:r>
              <a:rPr lang="en-IN" dirty="0"/>
              <a:t>Animal disease is similar to that in man.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disease </a:t>
            </a:r>
            <a:r>
              <a:rPr lang="en-IN" dirty="0" smtClean="0"/>
              <a:t>is </a:t>
            </a:r>
            <a:r>
              <a:rPr lang="en-IN" dirty="0" err="1" smtClean="0"/>
              <a:t>inapparent</a:t>
            </a:r>
            <a:r>
              <a:rPr lang="en-IN" dirty="0" smtClean="0"/>
              <a:t> </a:t>
            </a:r>
            <a:r>
              <a:rPr lang="en-IN" dirty="0"/>
              <a:t>or mild in resistant species</a:t>
            </a:r>
          </a:p>
        </p:txBody>
      </p:sp>
    </p:spTree>
    <p:extLst>
      <p:ext uri="{BB962C8B-B14F-4D97-AF65-F5344CB8AC3E}">
        <p14:creationId xmlns:p14="http://schemas.microsoft.com/office/powerpoint/2010/main" xmlns="" val="52070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pidemiology of bacterial zoonotic diseases with their prevention and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93868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IN" b="1" dirty="0"/>
              <a:t>Incubation period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0" indent="0">
              <a:buNone/>
            </a:pPr>
            <a:r>
              <a:rPr lang="en-IN" dirty="0" smtClean="0"/>
              <a:t>(a) bubonic plague       -   2 </a:t>
            </a:r>
            <a:r>
              <a:rPr lang="en-IN" dirty="0"/>
              <a:t>to 7 days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(b) </a:t>
            </a:r>
            <a:r>
              <a:rPr lang="en-IN" dirty="0" err="1" smtClean="0"/>
              <a:t>septicaemic</a:t>
            </a:r>
            <a:r>
              <a:rPr lang="en-IN" dirty="0" smtClean="0"/>
              <a:t> plague -   2 </a:t>
            </a:r>
            <a:r>
              <a:rPr lang="en-IN" dirty="0"/>
              <a:t>to 7 days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(</a:t>
            </a:r>
            <a:r>
              <a:rPr lang="en-IN" dirty="0"/>
              <a:t>c) pneumonic </a:t>
            </a:r>
            <a:r>
              <a:rPr lang="en-IN" dirty="0" smtClean="0"/>
              <a:t>plague   -    1to3 </a:t>
            </a:r>
            <a:r>
              <a:rPr lang="en-IN" dirty="0"/>
              <a:t>days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xmlns="" val="2924969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IN" b="1" dirty="0"/>
              <a:t>Disease in man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70000" lnSpcReduction="20000"/>
          </a:bodyPr>
          <a:lstStyle/>
          <a:p>
            <a:r>
              <a:rPr lang="en-IN" dirty="0"/>
              <a:t>There are three main clinical forms : </a:t>
            </a:r>
            <a:endParaRPr lang="en-IN" dirty="0" smtClean="0"/>
          </a:p>
          <a:p>
            <a:pPr marL="0" indent="0" algn="just">
              <a:buNone/>
            </a:pPr>
            <a:r>
              <a:rPr lang="en-IN" b="1" i="1" dirty="0" smtClean="0">
                <a:solidFill>
                  <a:srgbClr val="FF0000"/>
                </a:solidFill>
              </a:rPr>
              <a:t>(</a:t>
            </a:r>
            <a:r>
              <a:rPr lang="en-IN" b="1" i="1" dirty="0">
                <a:solidFill>
                  <a:srgbClr val="FF0000"/>
                </a:solidFill>
              </a:rPr>
              <a:t>a) </a:t>
            </a:r>
            <a:r>
              <a:rPr lang="en-IN" b="1" i="1" dirty="0" smtClean="0">
                <a:solidFill>
                  <a:srgbClr val="FF0000"/>
                </a:solidFill>
              </a:rPr>
              <a:t>Bubonic plague</a:t>
            </a:r>
            <a:r>
              <a:rPr lang="en-IN" i="1" dirty="0" smtClean="0"/>
              <a:t>: </a:t>
            </a:r>
            <a:r>
              <a:rPr lang="en-IN" dirty="0"/>
              <a:t>This is the most common type of the disease. </a:t>
            </a:r>
            <a:r>
              <a:rPr lang="en-IN" dirty="0" smtClean="0"/>
              <a:t>The infected </a:t>
            </a:r>
            <a:r>
              <a:rPr lang="en-IN" dirty="0"/>
              <a:t>rat fleas usually bite on the lower extremities </a:t>
            </a:r>
            <a:r>
              <a:rPr lang="en-IN" dirty="0" smtClean="0"/>
              <a:t>and inoculate </a:t>
            </a:r>
            <a:r>
              <a:rPr lang="en-IN" dirty="0"/>
              <a:t>the bacilli. The bacilli are intercepted by </a:t>
            </a:r>
            <a:r>
              <a:rPr lang="en-IN" dirty="0" smtClean="0"/>
              <a:t>the regional </a:t>
            </a:r>
            <a:r>
              <a:rPr lang="en-IN" dirty="0"/>
              <a:t>lymphatic glands where they proliferate. </a:t>
            </a:r>
            <a:r>
              <a:rPr lang="en-IN" dirty="0" smtClean="0"/>
              <a:t>Typically the </a:t>
            </a:r>
            <a:r>
              <a:rPr lang="en-IN" dirty="0"/>
              <a:t>patient develops sudden fever, chills, </a:t>
            </a:r>
            <a:r>
              <a:rPr lang="en-IN" dirty="0" smtClean="0"/>
              <a:t>headache, prostration </a:t>
            </a:r>
            <a:r>
              <a:rPr lang="en-IN" dirty="0"/>
              <a:t>and painful lymphadenitis. Usually within a </a:t>
            </a:r>
            <a:r>
              <a:rPr lang="en-IN" dirty="0" smtClean="0"/>
              <a:t>few days </a:t>
            </a:r>
            <a:r>
              <a:rPr lang="en-IN" dirty="0"/>
              <a:t>greatly enlarged tender lymph nodes (buboes) develop </a:t>
            </a:r>
            <a:r>
              <a:rPr lang="en-IN" dirty="0" smtClean="0"/>
              <a:t>in </a:t>
            </a:r>
            <a:r>
              <a:rPr lang="en-IN" dirty="0"/>
              <a:t>the groin and less often in the axilla or neck, </a:t>
            </a:r>
            <a:r>
              <a:rPr lang="en-IN" dirty="0" smtClean="0"/>
              <a:t>depending upon </a:t>
            </a:r>
            <a:r>
              <a:rPr lang="en-IN" dirty="0"/>
              <a:t>the site of the bite by the flea. When suppuration </a:t>
            </a:r>
            <a:r>
              <a:rPr lang="en-IN" dirty="0" smtClean="0"/>
              <a:t>takes place </a:t>
            </a:r>
            <a:r>
              <a:rPr lang="en-IN" dirty="0"/>
              <a:t>it is considered a favourable sign. Bubonic </a:t>
            </a:r>
            <a:r>
              <a:rPr lang="en-IN" dirty="0" smtClean="0"/>
              <a:t>plague cannot </a:t>
            </a:r>
            <a:r>
              <a:rPr lang="en-IN" dirty="0"/>
              <a:t>spread from person to person as the bacilli are </a:t>
            </a:r>
            <a:r>
              <a:rPr lang="en-IN" dirty="0" smtClean="0"/>
              <a:t>locked up </a:t>
            </a:r>
            <a:r>
              <a:rPr lang="en-IN" dirty="0"/>
              <a:t>in the buboes and do not find a way or easy exit.</a:t>
            </a:r>
          </a:p>
          <a:p>
            <a:pPr marL="0" indent="0" algn="just">
              <a:buNone/>
            </a:pPr>
            <a:r>
              <a:rPr lang="en-IN" b="1" i="1" dirty="0">
                <a:solidFill>
                  <a:srgbClr val="FF0000"/>
                </a:solidFill>
              </a:rPr>
              <a:t>(b) Pneumonic </a:t>
            </a:r>
            <a:r>
              <a:rPr lang="en-IN" b="1" i="1" dirty="0" smtClean="0">
                <a:solidFill>
                  <a:srgbClr val="FF0000"/>
                </a:solidFill>
              </a:rPr>
              <a:t>plague</a:t>
            </a:r>
            <a:r>
              <a:rPr lang="en-IN" i="1" dirty="0" smtClean="0"/>
              <a:t>: </a:t>
            </a:r>
            <a:r>
              <a:rPr lang="en-IN" dirty="0"/>
              <a:t>Primary pneumonic plague </a:t>
            </a:r>
            <a:r>
              <a:rPr lang="en-IN" dirty="0" smtClean="0"/>
              <a:t>is rare</a:t>
            </a:r>
            <a:r>
              <a:rPr lang="en-IN" dirty="0"/>
              <a:t>; it generally follows as a complication of </a:t>
            </a:r>
            <a:r>
              <a:rPr lang="en-IN" dirty="0" smtClean="0"/>
              <a:t>bubonic </a:t>
            </a:r>
            <a:r>
              <a:rPr lang="en-IN" dirty="0" err="1" smtClean="0"/>
              <a:t>septicaemic</a:t>
            </a:r>
            <a:r>
              <a:rPr lang="en-IN" dirty="0" smtClean="0"/>
              <a:t> plague</a:t>
            </a:r>
            <a:r>
              <a:rPr lang="en-IN" dirty="0"/>
              <a:t>. The incidence of pneumonic plague </a:t>
            </a:r>
            <a:r>
              <a:rPr lang="en-IN" dirty="0" smtClean="0"/>
              <a:t>is usually </a:t>
            </a:r>
            <a:r>
              <a:rPr lang="en-IN" dirty="0"/>
              <a:t>below 1 per </a:t>
            </a:r>
            <a:r>
              <a:rPr lang="en-IN" dirty="0" smtClean="0"/>
              <a:t>cent</a:t>
            </a:r>
            <a:r>
              <a:rPr lang="en-IN" i="1" dirty="0" smtClean="0"/>
              <a:t>. </a:t>
            </a:r>
            <a:r>
              <a:rPr lang="en-IN" dirty="0"/>
              <a:t>Pneumonic plague is </a:t>
            </a:r>
            <a:r>
              <a:rPr lang="en-IN" dirty="0" smtClean="0"/>
              <a:t>highly infectious </a:t>
            </a:r>
            <a:r>
              <a:rPr lang="en-IN" dirty="0"/>
              <a:t>and spreads from man to man by </a:t>
            </a:r>
            <a:r>
              <a:rPr lang="en-IN" dirty="0" smtClean="0"/>
              <a:t>droplet infection</a:t>
            </a:r>
            <a:r>
              <a:rPr lang="en-IN" dirty="0"/>
              <a:t>. The plague bacilli are present in the sputum.</a:t>
            </a:r>
          </a:p>
          <a:p>
            <a:pPr marL="0" indent="0" algn="just">
              <a:buNone/>
            </a:pPr>
            <a:r>
              <a:rPr lang="en-IN" i="1" dirty="0" smtClean="0">
                <a:solidFill>
                  <a:srgbClr val="FF0000"/>
                </a:solidFill>
              </a:rPr>
              <a:t>(c</a:t>
            </a:r>
            <a:r>
              <a:rPr lang="en-IN" i="1" dirty="0">
                <a:solidFill>
                  <a:srgbClr val="FF0000"/>
                </a:solidFill>
              </a:rPr>
              <a:t>) </a:t>
            </a:r>
            <a:r>
              <a:rPr lang="en-IN" b="1" i="1" dirty="0" err="1">
                <a:solidFill>
                  <a:srgbClr val="FF0000"/>
                </a:solidFill>
              </a:rPr>
              <a:t>Septicaemic</a:t>
            </a:r>
            <a:r>
              <a:rPr lang="en-IN" b="1" i="1" dirty="0">
                <a:solidFill>
                  <a:srgbClr val="FF0000"/>
                </a:solidFill>
              </a:rPr>
              <a:t> </a:t>
            </a:r>
            <a:r>
              <a:rPr lang="en-IN" b="1" i="1" dirty="0" smtClean="0">
                <a:solidFill>
                  <a:srgbClr val="FF0000"/>
                </a:solidFill>
              </a:rPr>
              <a:t>plague</a:t>
            </a:r>
            <a:r>
              <a:rPr lang="en-IN" i="1" dirty="0" smtClean="0"/>
              <a:t>: </a:t>
            </a:r>
            <a:r>
              <a:rPr lang="en-IN" dirty="0"/>
              <a:t>Primary </a:t>
            </a:r>
            <a:r>
              <a:rPr lang="en-IN" dirty="0" err="1"/>
              <a:t>septicaemic</a:t>
            </a:r>
            <a:r>
              <a:rPr lang="en-IN" dirty="0"/>
              <a:t> plague </a:t>
            </a:r>
            <a:r>
              <a:rPr lang="en-IN" dirty="0" smtClean="0"/>
              <a:t>is rare </a:t>
            </a:r>
            <a:r>
              <a:rPr lang="en-IN" dirty="0"/>
              <a:t>except for accidental laboratory infections. </a:t>
            </a:r>
            <a:r>
              <a:rPr lang="en-IN" dirty="0" smtClean="0"/>
              <a:t>However, bubonic </a:t>
            </a:r>
            <a:r>
              <a:rPr lang="en-IN" dirty="0"/>
              <a:t>plague may develop into </a:t>
            </a:r>
            <a:r>
              <a:rPr lang="en-IN" dirty="0" err="1"/>
              <a:t>septicaemic</a:t>
            </a:r>
            <a:r>
              <a:rPr lang="en-IN" dirty="0"/>
              <a:t> plague in </a:t>
            </a:r>
            <a:r>
              <a:rPr lang="en-IN" dirty="0" smtClean="0"/>
              <a:t>the face </a:t>
            </a:r>
            <a:r>
              <a:rPr lang="en-IN" dirty="0"/>
              <a:t>of an overwhelming infection.</a:t>
            </a:r>
          </a:p>
        </p:txBody>
      </p:sp>
    </p:spTree>
    <p:extLst>
      <p:ext uri="{BB962C8B-B14F-4D97-AF65-F5344CB8AC3E}">
        <p14:creationId xmlns:p14="http://schemas.microsoft.com/office/powerpoint/2010/main" xmlns="" val="4077286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lag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088" y="0"/>
            <a:ext cx="91510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07113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Plague is primarily and basically a </a:t>
            </a:r>
            <a:r>
              <a:rPr lang="en-IN" dirty="0" err="1"/>
              <a:t>zoonoses</a:t>
            </a:r>
            <a:r>
              <a:rPr lang="en-IN" dirty="0"/>
              <a:t>, caused </a:t>
            </a:r>
            <a:r>
              <a:rPr lang="en-IN" dirty="0" smtClean="0"/>
              <a:t>by </a:t>
            </a:r>
            <a:r>
              <a:rPr lang="en-IN" i="1" dirty="0" smtClean="0"/>
              <a:t>Yersinia </a:t>
            </a:r>
            <a:r>
              <a:rPr lang="en-IN" dirty="0" err="1" smtClean="0"/>
              <a:t>pestis</a:t>
            </a:r>
            <a:r>
              <a:rPr lang="en-IN" dirty="0" smtClean="0"/>
              <a:t>. </a:t>
            </a:r>
          </a:p>
          <a:p>
            <a:pPr algn="just"/>
            <a:r>
              <a:rPr lang="en-IN" dirty="0" smtClean="0"/>
              <a:t>It </a:t>
            </a:r>
            <a:r>
              <a:rPr lang="en-IN" dirty="0"/>
              <a:t>exists in natural </a:t>
            </a:r>
            <a:r>
              <a:rPr lang="en-IN" dirty="0" smtClean="0"/>
              <a:t>foci, and </a:t>
            </a:r>
            <a:r>
              <a:rPr lang="en-IN" dirty="0"/>
              <a:t>is transmitted by infected flea bites to humans </a:t>
            </a:r>
            <a:r>
              <a:rPr lang="en-IN" dirty="0" smtClean="0"/>
              <a:t>living.</a:t>
            </a:r>
          </a:p>
          <a:p>
            <a:pPr algn="just"/>
            <a:r>
              <a:rPr lang="en-IN" dirty="0" smtClean="0"/>
              <a:t> Plague occurs </a:t>
            </a:r>
            <a:r>
              <a:rPr lang="en-IN" dirty="0"/>
              <a:t>in many forms </a:t>
            </a:r>
            <a:r>
              <a:rPr lang="en-IN" dirty="0" err="1"/>
              <a:t>enzootically</a:t>
            </a:r>
            <a:r>
              <a:rPr lang="en-IN" dirty="0"/>
              <a:t>, </a:t>
            </a:r>
            <a:r>
              <a:rPr lang="en-IN" dirty="0" smtClean="0"/>
              <a:t>epizootically, sporadically </a:t>
            </a:r>
            <a:r>
              <a:rPr lang="en-IN" dirty="0"/>
              <a:t>and in epidemics of all types </a:t>
            </a:r>
            <a:r>
              <a:rPr lang="en-IN" dirty="0" smtClean="0"/>
              <a:t>including </a:t>
            </a:r>
            <a:r>
              <a:rPr lang="en-IN" dirty="0" err="1" smtClean="0"/>
              <a:t>anthroponotic</a:t>
            </a:r>
            <a:r>
              <a:rPr lang="en-IN" dirty="0" smtClean="0"/>
              <a:t> </a:t>
            </a:r>
            <a:r>
              <a:rPr lang="en-IN" dirty="0"/>
              <a:t>and primary pneumonic forms.</a:t>
            </a:r>
          </a:p>
        </p:txBody>
      </p:sp>
    </p:spTree>
    <p:extLst>
      <p:ext uri="{BB962C8B-B14F-4D97-AF65-F5344CB8AC3E}">
        <p14:creationId xmlns:p14="http://schemas.microsoft.com/office/powerpoint/2010/main" xmlns="" val="10270057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dirty="0"/>
              <a:t>PREVENTION AND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marL="0" indent="0">
              <a:buNone/>
            </a:pPr>
            <a:r>
              <a:rPr lang="en-IN" b="1" dirty="0"/>
              <a:t>1. Control of </a:t>
            </a:r>
            <a:r>
              <a:rPr lang="en-IN" b="1" dirty="0" smtClean="0"/>
              <a:t>cases</a:t>
            </a:r>
          </a:p>
          <a:p>
            <a:pPr marL="0" indent="0">
              <a:buNone/>
            </a:pPr>
            <a:r>
              <a:rPr lang="en-IN" b="1" dirty="0" smtClean="0"/>
              <a:t>2</a:t>
            </a:r>
            <a:r>
              <a:rPr lang="en-IN" b="1" dirty="0"/>
              <a:t>. Control of </a:t>
            </a:r>
            <a:r>
              <a:rPr lang="en-IN" b="1" dirty="0" smtClean="0"/>
              <a:t>fleas</a:t>
            </a:r>
          </a:p>
          <a:p>
            <a:pPr marL="0" indent="0">
              <a:buNone/>
            </a:pPr>
            <a:r>
              <a:rPr lang="en-IN" b="1" dirty="0"/>
              <a:t>3. Control of </a:t>
            </a:r>
            <a:r>
              <a:rPr lang="en-IN" b="1" dirty="0" smtClean="0"/>
              <a:t>rodents</a:t>
            </a:r>
          </a:p>
          <a:p>
            <a:pPr marL="0" indent="0">
              <a:buNone/>
            </a:pPr>
            <a:r>
              <a:rPr lang="en-IN" b="1" dirty="0" smtClean="0"/>
              <a:t>4</a:t>
            </a:r>
            <a:r>
              <a:rPr lang="en-IN" b="1" dirty="0"/>
              <a:t>. </a:t>
            </a:r>
            <a:r>
              <a:rPr lang="en-IN" b="1" dirty="0" smtClean="0"/>
              <a:t>Vaccination</a:t>
            </a:r>
          </a:p>
          <a:p>
            <a:pPr marL="0" indent="0">
              <a:buNone/>
            </a:pPr>
            <a:r>
              <a:rPr lang="en-IN" b="1" dirty="0" smtClean="0"/>
              <a:t>5</a:t>
            </a:r>
            <a:r>
              <a:rPr lang="en-IN" b="1" dirty="0"/>
              <a:t>. </a:t>
            </a:r>
            <a:r>
              <a:rPr lang="en-IN" b="1" dirty="0" smtClean="0"/>
              <a:t>Chemoprophylaxis</a:t>
            </a:r>
          </a:p>
          <a:p>
            <a:pPr marL="0" indent="0">
              <a:buNone/>
            </a:pPr>
            <a:r>
              <a:rPr lang="en-IN" b="1" dirty="0" smtClean="0"/>
              <a:t>6</a:t>
            </a:r>
            <a:r>
              <a:rPr lang="en-IN" b="1" dirty="0"/>
              <a:t>. </a:t>
            </a:r>
            <a:r>
              <a:rPr lang="en-IN" b="1" dirty="0" smtClean="0"/>
              <a:t>Surveillance</a:t>
            </a:r>
          </a:p>
          <a:p>
            <a:pPr marL="0" indent="0">
              <a:buNone/>
            </a:pPr>
            <a:r>
              <a:rPr lang="en-IN" b="1" dirty="0" smtClean="0"/>
              <a:t>7</a:t>
            </a:r>
            <a:r>
              <a:rPr lang="en-IN" b="1" dirty="0"/>
              <a:t>. Health education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91098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pidemiology, prevention, and control of plag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948" y="0"/>
            <a:ext cx="9128051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0194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IN" b="1" dirty="0"/>
              <a:t>Control of fleas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IN" dirty="0"/>
              <a:t>The most effective method to break the chain </a:t>
            </a:r>
            <a:r>
              <a:rPr lang="en-IN" dirty="0" smtClean="0"/>
              <a:t>of transmission </a:t>
            </a:r>
            <a:r>
              <a:rPr lang="en-IN" dirty="0"/>
              <a:t>(rodent-..:; flea </a:t>
            </a:r>
            <a:r>
              <a:rPr lang="en-IN" i="1" dirty="0"/>
              <a:t>-..:; </a:t>
            </a:r>
            <a:r>
              <a:rPr lang="en-IN" dirty="0"/>
              <a:t>man) is the destruction of </a:t>
            </a:r>
            <a:r>
              <a:rPr lang="en-IN" dirty="0" smtClean="0"/>
              <a:t>rat fleas </a:t>
            </a:r>
            <a:r>
              <a:rPr lang="en-IN" dirty="0"/>
              <a:t>by the proper application of an effective insecticide. </a:t>
            </a:r>
            <a:r>
              <a:rPr lang="en-IN" dirty="0" smtClean="0"/>
              <a:t> </a:t>
            </a:r>
          </a:p>
          <a:p>
            <a:pPr algn="just"/>
            <a:r>
              <a:rPr lang="en-IN" dirty="0" smtClean="0"/>
              <a:t>In </a:t>
            </a:r>
            <a:r>
              <a:rPr lang="en-IN" dirty="0"/>
              <a:t>general DDT and BHC should be </a:t>
            </a:r>
            <a:r>
              <a:rPr lang="en-IN" dirty="0" smtClean="0"/>
              <a:t>used as </a:t>
            </a:r>
            <a:r>
              <a:rPr lang="en-IN" dirty="0"/>
              <a:t>dusts containing 10 per cent and 3 per cent of the </a:t>
            </a:r>
            <a:r>
              <a:rPr lang="en-IN" dirty="0" smtClean="0"/>
              <a:t>active ingredient </a:t>
            </a:r>
            <a:r>
              <a:rPr lang="en-IN" dirty="0"/>
              <a:t>respectively. </a:t>
            </a:r>
            <a:endParaRPr lang="en-IN" dirty="0" smtClean="0"/>
          </a:p>
          <a:p>
            <a:pPr algn="just"/>
            <a:r>
              <a:rPr lang="en-IN" dirty="0" smtClean="0"/>
              <a:t>In </a:t>
            </a:r>
            <a:r>
              <a:rPr lang="en-IN" dirty="0"/>
              <a:t>areas where resistance to one </a:t>
            </a:r>
            <a:r>
              <a:rPr lang="en-IN" dirty="0" smtClean="0"/>
              <a:t>or both </a:t>
            </a:r>
            <a:r>
              <a:rPr lang="en-IN" dirty="0"/>
              <a:t>of these insecticides occurs, dusts of </a:t>
            </a:r>
            <a:r>
              <a:rPr lang="en-IN" dirty="0" err="1"/>
              <a:t>carbaryl</a:t>
            </a:r>
            <a:r>
              <a:rPr lang="en-IN" dirty="0"/>
              <a:t> (2%) </a:t>
            </a:r>
            <a:r>
              <a:rPr lang="en-IN" dirty="0" smtClean="0"/>
              <a:t>or </a:t>
            </a:r>
            <a:r>
              <a:rPr lang="en-IN" dirty="0" err="1" smtClean="0"/>
              <a:t>malathion</a:t>
            </a:r>
            <a:r>
              <a:rPr lang="en-IN" dirty="0" smtClean="0"/>
              <a:t> </a:t>
            </a:r>
            <a:r>
              <a:rPr lang="en-IN" dirty="0"/>
              <a:t>(5%) should prove effective. </a:t>
            </a:r>
            <a:endParaRPr lang="en-IN" dirty="0" smtClean="0"/>
          </a:p>
          <a:p>
            <a:pPr algn="just"/>
            <a:r>
              <a:rPr lang="en-IN" dirty="0" smtClean="0"/>
              <a:t>About </a:t>
            </a:r>
            <a:r>
              <a:rPr lang="en-IN" dirty="0"/>
              <a:t>2 to 3 g </a:t>
            </a:r>
            <a:r>
              <a:rPr lang="en-IN" dirty="0" smtClean="0"/>
              <a:t>of insecticide </a:t>
            </a:r>
            <a:r>
              <a:rPr lang="en-IN" dirty="0"/>
              <a:t>formulation will be needed for each sq. metre </a:t>
            </a:r>
            <a:r>
              <a:rPr lang="en-IN" dirty="0" smtClean="0"/>
              <a:t>of surface </a:t>
            </a:r>
            <a:r>
              <a:rPr lang="en-IN" dirty="0"/>
              <a:t>requiring </a:t>
            </a:r>
            <a:r>
              <a:rPr lang="en-IN" dirty="0" smtClean="0"/>
              <a:t>treatment</a:t>
            </a:r>
            <a:r>
              <a:rPr lang="en-IN" i="1" dirty="0" smtClean="0"/>
              <a:t>. </a:t>
            </a:r>
          </a:p>
          <a:p>
            <a:pPr algn="just"/>
            <a:r>
              <a:rPr lang="en-IN" dirty="0" smtClean="0"/>
              <a:t>Generally </a:t>
            </a:r>
            <a:r>
              <a:rPr lang="en-IN" dirty="0"/>
              <a:t>the </a:t>
            </a:r>
            <a:r>
              <a:rPr lang="en-IN" dirty="0" err="1" smtClean="0"/>
              <a:t>organochlorine</a:t>
            </a:r>
            <a:r>
              <a:rPr lang="en-IN" dirty="0"/>
              <a:t> </a:t>
            </a:r>
            <a:r>
              <a:rPr lang="en-IN" dirty="0" smtClean="0"/>
              <a:t>insecticides </a:t>
            </a:r>
            <a:r>
              <a:rPr lang="en-IN" dirty="0"/>
              <a:t>remain effective for 2 to 4 months</a:t>
            </a:r>
            <a:r>
              <a:rPr lang="en-IN" dirty="0" smtClean="0"/>
              <a:t>. </a:t>
            </a:r>
          </a:p>
          <a:p>
            <a:pPr algn="just"/>
            <a:r>
              <a:rPr lang="en-IN" dirty="0" smtClean="0"/>
              <a:t>Spraying </a:t>
            </a:r>
            <a:r>
              <a:rPr lang="en-IN" dirty="0"/>
              <a:t>is done </a:t>
            </a:r>
            <a:r>
              <a:rPr lang="en-IN" dirty="0" smtClean="0"/>
              <a:t>inside the </a:t>
            </a:r>
            <a:r>
              <a:rPr lang="en-IN" dirty="0"/>
              <a:t>houses covering the entire floor area, bottoms of all </a:t>
            </a:r>
            <a:r>
              <a:rPr lang="en-IN" dirty="0" smtClean="0"/>
              <a:t>walls up </a:t>
            </a:r>
            <a:r>
              <a:rPr lang="en-IN" dirty="0"/>
              <a:t>to 3 feet above floor level, back of the doors, roofing </a:t>
            </a:r>
            <a:r>
              <a:rPr lang="en-IN" dirty="0" smtClean="0"/>
              <a:t>of thatched </a:t>
            </a:r>
            <a:r>
              <a:rPr lang="en-IN" dirty="0"/>
              <a:t>houses, crevices of walls, rat runs, </a:t>
            </a:r>
            <a:r>
              <a:rPr lang="en-IN" dirty="0" smtClean="0"/>
              <a:t>clothing, bedding</a:t>
            </a:r>
            <a:r>
              <a:rPr lang="en-IN" dirty="0"/>
              <a:t>, cats, dogs and other pets. </a:t>
            </a:r>
            <a:endParaRPr lang="en-IN" dirty="0" smtClean="0"/>
          </a:p>
          <a:p>
            <a:r>
              <a:rPr lang="en-IN" dirty="0" smtClean="0"/>
              <a:t>Rat </a:t>
            </a:r>
            <a:r>
              <a:rPr lang="en-IN" dirty="0"/>
              <a:t>burrows should </a:t>
            </a:r>
            <a:r>
              <a:rPr lang="en-IN" dirty="0" smtClean="0"/>
              <a:t>be </a:t>
            </a:r>
            <a:r>
              <a:rPr lang="en-IN" dirty="0" err="1" smtClean="0"/>
              <a:t>insufflated</a:t>
            </a:r>
            <a:r>
              <a:rPr lang="en-IN" dirty="0" smtClean="0"/>
              <a:t> </a:t>
            </a:r>
            <a:r>
              <a:rPr lang="en-IN" dirty="0"/>
              <a:t>with the insecticidal dust with the help of a </a:t>
            </a:r>
            <a:r>
              <a:rPr lang="en-IN" dirty="0" smtClean="0"/>
              <a:t>dust </a:t>
            </a:r>
            <a:r>
              <a:rPr lang="en-IN" dirty="0"/>
              <a:t>blower. </a:t>
            </a:r>
            <a:endParaRPr lang="en-IN" dirty="0" smtClean="0"/>
          </a:p>
          <a:p>
            <a:r>
              <a:rPr lang="en-IN" dirty="0" smtClean="0"/>
              <a:t>Insecticidal </a:t>
            </a:r>
            <a:r>
              <a:rPr lang="en-IN" dirty="0"/>
              <a:t>spraying up to a radius of 5 miles </a:t>
            </a:r>
            <a:r>
              <a:rPr lang="en-IN" dirty="0" smtClean="0"/>
              <a:t>around each </a:t>
            </a:r>
            <a:r>
              <a:rPr lang="en-IN" dirty="0"/>
              <a:t>infected locality is considered </a:t>
            </a:r>
            <a:r>
              <a:rPr lang="en-IN" dirty="0" smtClean="0"/>
              <a:t>adequate</a:t>
            </a:r>
            <a:r>
              <a:rPr lang="en-IN" i="1" dirty="0" smtClean="0"/>
              <a:t>. </a:t>
            </a:r>
            <a:r>
              <a:rPr lang="en-IN" dirty="0"/>
              <a:t>Within </a:t>
            </a:r>
            <a:r>
              <a:rPr lang="en-IN" dirty="0" smtClean="0"/>
              <a:t>48 hours </a:t>
            </a:r>
            <a:r>
              <a:rPr lang="en-IN" dirty="0"/>
              <a:t>of application, the "flea index" should drop down </a:t>
            </a:r>
            <a:r>
              <a:rPr lang="en-IN" dirty="0" smtClean="0"/>
              <a:t>to zero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37092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IN" b="1" dirty="0"/>
              <a:t>Control of rodents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IN" dirty="0"/>
              <a:t>Continuous mass destruction of rodents is an </a:t>
            </a:r>
            <a:r>
              <a:rPr lang="en-IN" dirty="0" smtClean="0"/>
              <a:t>important plague-preventive </a:t>
            </a:r>
            <a:r>
              <a:rPr lang="en-IN" dirty="0"/>
              <a:t>measure.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long-term policy for </a:t>
            </a:r>
            <a:r>
              <a:rPr lang="en-IN" dirty="0" smtClean="0"/>
              <a:t>the control </a:t>
            </a:r>
            <a:r>
              <a:rPr lang="en-IN" dirty="0"/>
              <a:t>of rodents should be based on improvement </a:t>
            </a:r>
            <a:r>
              <a:rPr lang="en-IN" dirty="0" smtClean="0"/>
              <a:t>of general </a:t>
            </a:r>
            <a:r>
              <a:rPr lang="en-IN" dirty="0"/>
              <a:t>sanitation, improvement of housing and quality </a:t>
            </a:r>
            <a:r>
              <a:rPr lang="en-IN" dirty="0" smtClean="0"/>
              <a:t>of life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35666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b="1" dirty="0"/>
              <a:t>Vaccination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55000" lnSpcReduction="20000"/>
          </a:bodyPr>
          <a:lstStyle/>
          <a:p>
            <a:r>
              <a:rPr lang="en-IN" dirty="0" smtClean="0"/>
              <a:t>The </a:t>
            </a:r>
            <a:r>
              <a:rPr lang="en-IN" dirty="0"/>
              <a:t>WHO recommends that under </a:t>
            </a:r>
            <a:r>
              <a:rPr lang="en-IN" dirty="0" smtClean="0"/>
              <a:t>all circumstances</a:t>
            </a:r>
            <a:r>
              <a:rPr lang="en-IN" dirty="0"/>
              <a:t>, vaccination should be only for </a:t>
            </a:r>
            <a:r>
              <a:rPr lang="en-IN" dirty="0" smtClean="0"/>
              <a:t>the prevention</a:t>
            </a:r>
            <a:r>
              <a:rPr lang="en-IN" dirty="0"/>
              <a:t>, not the control of human plague </a:t>
            </a:r>
            <a:r>
              <a:rPr lang="en-IN" i="1" dirty="0" smtClean="0"/>
              <a:t>. </a:t>
            </a:r>
          </a:p>
          <a:p>
            <a:r>
              <a:rPr lang="en-IN" dirty="0" smtClean="0"/>
              <a:t>To be effective</a:t>
            </a:r>
            <a:r>
              <a:rPr lang="en-IN" dirty="0"/>
              <a:t>, vaccination should be carried out at least a </a:t>
            </a:r>
            <a:r>
              <a:rPr lang="en-IN" dirty="0" smtClean="0"/>
              <a:t>week before </a:t>
            </a:r>
            <a:r>
              <a:rPr lang="en-IN" dirty="0"/>
              <a:t>an anticipated outbreak, and the vaccine should </a:t>
            </a:r>
            <a:r>
              <a:rPr lang="en-IN" dirty="0" smtClean="0"/>
              <a:t>be given </a:t>
            </a:r>
            <a:r>
              <a:rPr lang="en-IN" dirty="0"/>
              <a:t>in 2 doses</a:t>
            </a:r>
            <a:r>
              <a:rPr lang="en-IN" dirty="0" smtClean="0"/>
              <a:t>.</a:t>
            </a:r>
          </a:p>
          <a:p>
            <a:r>
              <a:rPr lang="en-IN" dirty="0" smtClean="0"/>
              <a:t>The </a:t>
            </a:r>
            <a:r>
              <a:rPr lang="en-IN" dirty="0"/>
              <a:t>vaccine used currently </a:t>
            </a:r>
            <a:r>
              <a:rPr lang="en-IN" dirty="0" smtClean="0"/>
              <a:t>is that </a:t>
            </a:r>
            <a:r>
              <a:rPr lang="en-IN" dirty="0"/>
              <a:t>of </a:t>
            </a:r>
            <a:r>
              <a:rPr lang="en-IN" dirty="0" err="1"/>
              <a:t>Haffkine</a:t>
            </a:r>
            <a:r>
              <a:rPr lang="en-IN" dirty="0"/>
              <a:t>, modified by </a:t>
            </a:r>
            <a:r>
              <a:rPr lang="en-IN" dirty="0" err="1"/>
              <a:t>Sokhey</a:t>
            </a:r>
            <a:r>
              <a:rPr lang="en-IN" dirty="0"/>
              <a:t>. It is a </a:t>
            </a:r>
            <a:r>
              <a:rPr lang="en-IN" dirty="0" smtClean="0"/>
              <a:t>formalin-killed vaccine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Virulent </a:t>
            </a:r>
            <a:r>
              <a:rPr lang="en-IN" dirty="0"/>
              <a:t>strains of </a:t>
            </a:r>
            <a:r>
              <a:rPr lang="en-IN" i="1" dirty="0"/>
              <a:t>Y </a:t>
            </a:r>
            <a:r>
              <a:rPr lang="en-IN" dirty="0" err="1"/>
              <a:t>pestis</a:t>
            </a:r>
            <a:r>
              <a:rPr lang="en-IN" dirty="0"/>
              <a:t> are grown in </a:t>
            </a:r>
            <a:r>
              <a:rPr lang="en-IN" dirty="0" smtClean="0"/>
              <a:t>casein </a:t>
            </a:r>
            <a:r>
              <a:rPr lang="en-IN" dirty="0" err="1" smtClean="0"/>
              <a:t>hydrolysate</a:t>
            </a:r>
            <a:r>
              <a:rPr lang="en-IN" dirty="0" smtClean="0"/>
              <a:t> </a:t>
            </a:r>
            <a:r>
              <a:rPr lang="en-IN" dirty="0"/>
              <a:t>broth for 2 weeks at 27 deg. C and killed </a:t>
            </a:r>
            <a:r>
              <a:rPr lang="en-IN" dirty="0" smtClean="0"/>
              <a:t>by treatment </a:t>
            </a:r>
            <a:r>
              <a:rPr lang="en-IN" dirty="0"/>
              <a:t>with 0.1 per cent formalin for 3 days at 37 deg. C.</a:t>
            </a:r>
          </a:p>
          <a:p>
            <a:r>
              <a:rPr lang="en-IN" dirty="0"/>
              <a:t>The final vaccine is a suspension of 2000 million </a:t>
            </a:r>
            <a:r>
              <a:rPr lang="en-IN" dirty="0" smtClean="0"/>
              <a:t>killed organisms </a:t>
            </a:r>
            <a:r>
              <a:rPr lang="en-IN" dirty="0"/>
              <a:t>per ml </a:t>
            </a:r>
            <a:endParaRPr lang="en-IN" i="1" dirty="0"/>
          </a:p>
          <a:p>
            <a:r>
              <a:rPr lang="en-IN" dirty="0"/>
              <a:t>The vaccine is given subcutaneously in two doses of </a:t>
            </a:r>
            <a:r>
              <a:rPr lang="en-IN" dirty="0" smtClean="0"/>
              <a:t>0.5 and </a:t>
            </a:r>
            <a:r>
              <a:rPr lang="en-IN" dirty="0"/>
              <a:t>1.0 ml at an interval of 7 to 14 days. </a:t>
            </a:r>
            <a:endParaRPr lang="en-IN" dirty="0" smtClean="0"/>
          </a:p>
          <a:p>
            <a:r>
              <a:rPr lang="en-IN" dirty="0" smtClean="0"/>
              <a:t>A </a:t>
            </a:r>
            <a:r>
              <a:rPr lang="en-IN" dirty="0"/>
              <a:t>single dose </a:t>
            </a:r>
            <a:r>
              <a:rPr lang="en-IN" dirty="0" smtClean="0"/>
              <a:t>will not </a:t>
            </a:r>
            <a:r>
              <a:rPr lang="en-IN" dirty="0"/>
              <a:t>result in dependable protection. </a:t>
            </a:r>
            <a:endParaRPr lang="en-IN" dirty="0" smtClean="0"/>
          </a:p>
          <a:p>
            <a:r>
              <a:rPr lang="en-IN" dirty="0" smtClean="0"/>
              <a:t>However</a:t>
            </a:r>
            <a:r>
              <a:rPr lang="en-IN" dirty="0"/>
              <a:t>, in </a:t>
            </a:r>
            <a:r>
              <a:rPr lang="en-IN" dirty="0" smtClean="0"/>
              <a:t>an emergency</a:t>
            </a:r>
            <a:r>
              <a:rPr lang="en-IN" dirty="0"/>
              <a:t>, when it is desired to carry out </a:t>
            </a:r>
            <a:r>
              <a:rPr lang="en-IN" dirty="0" smtClean="0"/>
              <a:t>primary immunization </a:t>
            </a:r>
            <a:r>
              <a:rPr lang="en-IN" dirty="0"/>
              <a:t>by means of a single injection, the </a:t>
            </a:r>
            <a:r>
              <a:rPr lang="en-IN" dirty="0" smtClean="0"/>
              <a:t>dose should </a:t>
            </a:r>
            <a:r>
              <a:rPr lang="en-IN" dirty="0"/>
              <a:t>be double the second dose, that is, 3 ml for </a:t>
            </a:r>
            <a:r>
              <a:rPr lang="en-IN" dirty="0" smtClean="0"/>
              <a:t>adult males</a:t>
            </a:r>
            <a:r>
              <a:rPr lang="en-IN" i="1" dirty="0" smtClean="0"/>
              <a:t>. </a:t>
            </a:r>
          </a:p>
          <a:p>
            <a:r>
              <a:rPr lang="en-IN" dirty="0" smtClean="0"/>
              <a:t>Immunity </a:t>
            </a:r>
            <a:r>
              <a:rPr lang="en-IN" dirty="0"/>
              <a:t>starts 5 to 7 days after </a:t>
            </a:r>
            <a:r>
              <a:rPr lang="en-IN" dirty="0" smtClean="0"/>
              <a:t>inoculation, and </a:t>
            </a:r>
            <a:r>
              <a:rPr lang="en-IN" dirty="0"/>
              <a:t>lasts for about 6 months. </a:t>
            </a:r>
            <a:endParaRPr lang="en-IN" dirty="0" smtClean="0"/>
          </a:p>
          <a:p>
            <a:r>
              <a:rPr lang="en-IN" dirty="0" smtClean="0"/>
              <a:t>Booster </a:t>
            </a:r>
            <a:r>
              <a:rPr lang="en-IN" dirty="0"/>
              <a:t>doses </a:t>
            </a:r>
            <a:r>
              <a:rPr lang="en-IN" dirty="0" smtClean="0"/>
              <a:t>are recommended </a:t>
            </a:r>
            <a:r>
              <a:rPr lang="en-IN" dirty="0"/>
              <a:t>six-monthly for persons at continuing risk </a:t>
            </a:r>
            <a:r>
              <a:rPr lang="en-IN" dirty="0" smtClean="0"/>
              <a:t>of infection </a:t>
            </a:r>
            <a:r>
              <a:rPr lang="en-IN" dirty="0"/>
              <a:t>(e.g., geologists, biologists and anthropologists</a:t>
            </a:r>
            <a:r>
              <a:rPr lang="en-IN" dirty="0" smtClean="0"/>
              <a:t>).</a:t>
            </a:r>
          </a:p>
          <a:p>
            <a:r>
              <a:rPr lang="en-IN" dirty="0" smtClean="0"/>
              <a:t>The </a:t>
            </a:r>
            <a:r>
              <a:rPr lang="en-IN" dirty="0"/>
              <a:t>reactions after inoculation (pain, tenderness, </a:t>
            </a:r>
            <a:r>
              <a:rPr lang="en-IN" dirty="0" smtClean="0"/>
              <a:t>headache, etc</a:t>
            </a:r>
            <a:r>
              <a:rPr lang="en-IN" dirty="0"/>
              <a:t>) appear in a few hours and subside in 1 to 2 days. </a:t>
            </a:r>
            <a:endParaRPr lang="en-IN" dirty="0" smtClean="0"/>
          </a:p>
          <a:p>
            <a:r>
              <a:rPr lang="en-IN" dirty="0" smtClean="0"/>
              <a:t>The</a:t>
            </a:r>
            <a:r>
              <a:rPr lang="en-IN" dirty="0"/>
              <a:t> </a:t>
            </a:r>
            <a:r>
              <a:rPr lang="en-IN" dirty="0" smtClean="0"/>
              <a:t>vaccine </a:t>
            </a:r>
            <a:r>
              <a:rPr lang="en-IN" dirty="0"/>
              <a:t>is indicated for travellers to </a:t>
            </a:r>
            <a:r>
              <a:rPr lang="en-IN" dirty="0" err="1"/>
              <a:t>hyperendemic</a:t>
            </a:r>
            <a:r>
              <a:rPr lang="en-IN" dirty="0"/>
              <a:t> </a:t>
            </a:r>
            <a:r>
              <a:rPr lang="en-IN" dirty="0" smtClean="0"/>
              <a:t>areas besides </a:t>
            </a:r>
            <a:r>
              <a:rPr lang="en-IN" dirty="0"/>
              <a:t>persons at special risk.</a:t>
            </a:r>
          </a:p>
        </p:txBody>
      </p:sp>
    </p:spTree>
    <p:extLst>
      <p:ext uri="{BB962C8B-B14F-4D97-AF65-F5344CB8AC3E}">
        <p14:creationId xmlns:p14="http://schemas.microsoft.com/office/powerpoint/2010/main" xmlns="" val="143026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b="1" dirty="0"/>
              <a:t>Chemoprophylaxis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en-IN" dirty="0"/>
              <a:t>Chemoprophylaxis is a valuable preventive </a:t>
            </a:r>
            <a:r>
              <a:rPr lang="en-IN" dirty="0" smtClean="0"/>
              <a:t>measure, highly </a:t>
            </a:r>
            <a:r>
              <a:rPr lang="en-IN" dirty="0"/>
              <a:t>recommended. </a:t>
            </a:r>
            <a:endParaRPr lang="en-IN" dirty="0" smtClean="0"/>
          </a:p>
          <a:p>
            <a:r>
              <a:rPr lang="en-IN" dirty="0" smtClean="0"/>
              <a:t>It </a:t>
            </a:r>
            <a:r>
              <a:rPr lang="en-IN" dirty="0"/>
              <a:t>should be offered to all </a:t>
            </a:r>
            <a:r>
              <a:rPr lang="en-IN" dirty="0" smtClean="0"/>
              <a:t>plague contacts</a:t>
            </a:r>
            <a:r>
              <a:rPr lang="en-IN" dirty="0"/>
              <a:t>, medical, nursing and public health </a:t>
            </a:r>
            <a:r>
              <a:rPr lang="en-IN" dirty="0" smtClean="0"/>
              <a:t>personnel exposed </a:t>
            </a:r>
            <a:r>
              <a:rPr lang="en-IN" dirty="0"/>
              <a:t>to the risk of infection.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drug of choice </a:t>
            </a:r>
            <a:r>
              <a:rPr lang="en-IN" dirty="0" smtClean="0"/>
              <a:t>is </a:t>
            </a:r>
            <a:r>
              <a:rPr lang="en-IN" dirty="0"/>
              <a:t>tetracycline. </a:t>
            </a:r>
            <a:endParaRPr lang="en-IN" dirty="0" smtClean="0"/>
          </a:p>
          <a:p>
            <a:r>
              <a:rPr lang="en-IN" dirty="0" smtClean="0"/>
              <a:t>For </a:t>
            </a:r>
            <a:r>
              <a:rPr lang="en-IN" dirty="0"/>
              <a:t>adults, the dose is 500 mg 6-hourly </a:t>
            </a:r>
            <a:r>
              <a:rPr lang="en-IN" dirty="0" smtClean="0"/>
              <a:t>for 5 </a:t>
            </a:r>
            <a:r>
              <a:rPr lang="en-IN" dirty="0"/>
              <a:t>days </a:t>
            </a:r>
            <a:endParaRPr lang="en-IN" i="1" dirty="0"/>
          </a:p>
          <a:p>
            <a:r>
              <a:rPr lang="en-IN" dirty="0" smtClean="0"/>
              <a:t>A </a:t>
            </a:r>
            <a:r>
              <a:rPr lang="en-IN" dirty="0"/>
              <a:t>cheaper alternative is </a:t>
            </a:r>
            <a:r>
              <a:rPr lang="en-IN" dirty="0" err="1"/>
              <a:t>sulfonamide</a:t>
            </a:r>
            <a:r>
              <a:rPr lang="en-IN" dirty="0"/>
              <a:t>, 2 </a:t>
            </a:r>
            <a:r>
              <a:rPr lang="en-IN" dirty="0" smtClean="0"/>
              <a:t>to 3 </a:t>
            </a:r>
            <a:r>
              <a:rPr lang="en-IN" dirty="0"/>
              <a:t>gram daily for 5 to 7 days.</a:t>
            </a:r>
          </a:p>
        </p:txBody>
      </p:sp>
    </p:spTree>
    <p:extLst>
      <p:ext uri="{BB962C8B-B14F-4D97-AF65-F5344CB8AC3E}">
        <p14:creationId xmlns:p14="http://schemas.microsoft.com/office/powerpoint/2010/main" xmlns="" val="82951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b="1" dirty="0"/>
              <a:t>Surveillance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>
            <a:normAutofit fontScale="92500"/>
          </a:bodyPr>
          <a:lstStyle/>
          <a:p>
            <a:r>
              <a:rPr lang="en-IN" dirty="0"/>
              <a:t>Plague has a potential for spread into susceptible areas.</a:t>
            </a:r>
          </a:p>
          <a:p>
            <a:r>
              <a:rPr lang="en-IN" dirty="0"/>
              <a:t>Therefore, in areas where natural plague foci exist or </a:t>
            </a:r>
            <a:r>
              <a:rPr lang="en-IN" dirty="0" smtClean="0"/>
              <a:t>where there </a:t>
            </a:r>
            <a:r>
              <a:rPr lang="en-IN" dirty="0"/>
              <a:t>is a history of past infection, surveillance is essential.</a:t>
            </a:r>
          </a:p>
          <a:p>
            <a:r>
              <a:rPr lang="en-IN" dirty="0"/>
              <a:t>Surveillance should cover all aspects of rodent and </a:t>
            </a:r>
            <a:r>
              <a:rPr lang="en-IN" dirty="0" smtClean="0"/>
              <a:t>human plague</a:t>
            </a:r>
            <a:r>
              <a:rPr lang="en-IN" dirty="0"/>
              <a:t>, e.g., microbiology, serology, </a:t>
            </a:r>
            <a:r>
              <a:rPr lang="en-IN" dirty="0" smtClean="0"/>
              <a:t>entomology, </a:t>
            </a:r>
            <a:r>
              <a:rPr lang="en-IN" dirty="0" err="1" smtClean="0"/>
              <a:t>mammalogy</a:t>
            </a:r>
            <a:r>
              <a:rPr lang="en-IN" dirty="0"/>
              <a:t>, epidemiology and ecology. </a:t>
            </a:r>
            <a:endParaRPr lang="en-IN" dirty="0" smtClean="0"/>
          </a:p>
          <a:p>
            <a:r>
              <a:rPr lang="en-IN" dirty="0" smtClean="0"/>
              <a:t>On </a:t>
            </a:r>
            <a:r>
              <a:rPr lang="en-IN" dirty="0"/>
              <a:t>the basis </a:t>
            </a:r>
            <a:r>
              <a:rPr lang="en-IN" dirty="0" smtClean="0"/>
              <a:t>of information </a:t>
            </a:r>
            <a:r>
              <a:rPr lang="en-IN" dirty="0"/>
              <a:t>provided by surveillance, effective </a:t>
            </a:r>
            <a:r>
              <a:rPr lang="en-IN" dirty="0" smtClean="0"/>
              <a:t>control measures </a:t>
            </a:r>
            <a:r>
              <a:rPr lang="en-IN" dirty="0"/>
              <a:t>must be </a:t>
            </a:r>
            <a:r>
              <a:rPr lang="en-IN" dirty="0" smtClean="0"/>
              <a:t>established</a:t>
            </a:r>
            <a:r>
              <a:rPr lang="en-IN" i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35847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b="1" dirty="0"/>
              <a:t>Health education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 fontScale="92500"/>
          </a:bodyPr>
          <a:lstStyle/>
          <a:p>
            <a:r>
              <a:rPr lang="en-IN" dirty="0"/>
              <a:t>Health education is an essential part of any </a:t>
            </a:r>
            <a:r>
              <a:rPr lang="en-IN" dirty="0" smtClean="0"/>
              <a:t>plague control </a:t>
            </a:r>
            <a:r>
              <a:rPr lang="en-IN" dirty="0"/>
              <a:t>programme. </a:t>
            </a:r>
            <a:endParaRPr lang="en-IN" dirty="0" smtClean="0"/>
          </a:p>
          <a:p>
            <a:r>
              <a:rPr lang="en-IN" dirty="0" smtClean="0"/>
              <a:t>Education </a:t>
            </a:r>
            <a:r>
              <a:rPr lang="en-IN" dirty="0"/>
              <a:t>should aim at providing </a:t>
            </a:r>
            <a:r>
              <a:rPr lang="en-IN" dirty="0" smtClean="0"/>
              <a:t>the public </a:t>
            </a:r>
            <a:r>
              <a:rPr lang="en-IN" dirty="0"/>
              <a:t>with the facts about plague and at enlisting </a:t>
            </a:r>
            <a:r>
              <a:rPr lang="en-IN" dirty="0" smtClean="0"/>
              <a:t>their cooperation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Emphasis </a:t>
            </a:r>
            <a:r>
              <a:rPr lang="en-IN" dirty="0"/>
              <a:t>must be placed on the need for </a:t>
            </a:r>
            <a:r>
              <a:rPr lang="en-IN" dirty="0" smtClean="0"/>
              <a:t>the prompt </a:t>
            </a:r>
            <a:r>
              <a:rPr lang="en-IN" dirty="0"/>
              <a:t>reporting of dead rats and suspected human </a:t>
            </a:r>
            <a:r>
              <a:rPr lang="en-IN" dirty="0" smtClean="0"/>
              <a:t>cases so </a:t>
            </a:r>
            <a:r>
              <a:rPr lang="en-IN" dirty="0"/>
              <a:t>that preventive measures can be taken. </a:t>
            </a:r>
            <a:endParaRPr lang="en-IN" dirty="0" smtClean="0"/>
          </a:p>
          <a:p>
            <a:r>
              <a:rPr lang="en-IN" dirty="0" smtClean="0"/>
              <a:t>Medical</a:t>
            </a:r>
            <a:r>
              <a:rPr lang="en-IN" dirty="0"/>
              <a:t> </a:t>
            </a:r>
            <a:r>
              <a:rPr lang="en-IN" dirty="0" smtClean="0"/>
              <a:t>practitioners </a:t>
            </a:r>
            <a:r>
              <a:rPr lang="en-IN" dirty="0"/>
              <a:t>should keep plague in mind in </a:t>
            </a:r>
            <a:r>
              <a:rPr lang="en-IN" dirty="0" smtClean="0"/>
              <a:t>differential diagnosis </a:t>
            </a:r>
            <a:r>
              <a:rPr lang="en-IN" dirty="0"/>
              <a:t>of any cases of fever </a:t>
            </a:r>
            <a:r>
              <a:rPr lang="en-IN"/>
              <a:t>with </a:t>
            </a:r>
            <a:r>
              <a:rPr lang="en-IN" smtClean="0"/>
              <a:t>lymphadenopathy</a:t>
            </a:r>
            <a:r>
              <a:rPr lang="en-IN" dirty="0"/>
              <a:t>, </a:t>
            </a:r>
            <a:r>
              <a:rPr lang="en-IN" dirty="0" smtClean="0"/>
              <a:t>or when </a:t>
            </a:r>
            <a:r>
              <a:rPr lang="en-IN" dirty="0"/>
              <a:t>multiple cases of pneumonia </a:t>
            </a:r>
            <a:r>
              <a:rPr lang="en-IN" dirty="0" smtClean="0"/>
              <a:t>occur.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95369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pidemiology of bacterial zoonotic diseases with their prevention and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2406" y="0"/>
            <a:ext cx="91564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64698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lag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9661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pidemiology, prevention, and control of plag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2215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pidemiology, prevention, and control of plag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20" y="0"/>
            <a:ext cx="912627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707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pidemiology, prevention, and control of plag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9494" y="0"/>
            <a:ext cx="91634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5325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lag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721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5699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PLAGUE IN RODENTS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IN" b="1" dirty="0" smtClean="0"/>
              <a:t>Rodents</a:t>
            </a:r>
          </a:p>
          <a:p>
            <a:pPr marL="514350" indent="-514350">
              <a:buAutoNum type="arabicPeriod"/>
            </a:pPr>
            <a:r>
              <a:rPr lang="en-IN" b="1" dirty="0" err="1" smtClean="0"/>
              <a:t>Epizootiology</a:t>
            </a:r>
            <a:endParaRPr lang="en-IN" b="1" dirty="0" smtClean="0"/>
          </a:p>
          <a:p>
            <a:pPr marL="514350" indent="-514350">
              <a:buAutoNum type="arabicPeriod"/>
            </a:pPr>
            <a:r>
              <a:rPr lang="en-IN" b="1" dirty="0"/>
              <a:t>Natural </a:t>
            </a:r>
            <a:r>
              <a:rPr lang="en-IN" b="1" dirty="0" smtClean="0"/>
              <a:t>foci</a:t>
            </a:r>
          </a:p>
          <a:p>
            <a:pPr marL="514350" indent="-514350">
              <a:buAutoNum type="arabicPeriod"/>
            </a:pPr>
            <a:r>
              <a:rPr lang="en-IN" b="1" dirty="0" smtClean="0"/>
              <a:t>Epizootic process</a:t>
            </a:r>
          </a:p>
          <a:p>
            <a:pPr marL="514350" indent="-514350">
              <a:buAutoNum type="arabicPeriod"/>
            </a:pPr>
            <a:r>
              <a:rPr lang="en-IN" b="1" dirty="0" smtClean="0"/>
              <a:t>Silent periods</a:t>
            </a:r>
          </a:p>
          <a:p>
            <a:pPr marL="514350" indent="-514350">
              <a:buAutoNum type="arabicPeriod"/>
            </a:pPr>
            <a:r>
              <a:rPr lang="en-IN" b="1" dirty="0"/>
              <a:t>Plague in </a:t>
            </a:r>
            <a:r>
              <a:rPr lang="en-IN" b="1" dirty="0" smtClean="0"/>
              <a:t>rodents</a:t>
            </a:r>
          </a:p>
          <a:p>
            <a:pPr marL="514350" indent="-514350">
              <a:buAutoNum type="arabicPeriod"/>
            </a:pPr>
            <a:r>
              <a:rPr lang="en-IN" b="1" dirty="0"/>
              <a:t>Investigations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89071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1714</Words>
  <Application>Microsoft Office PowerPoint</Application>
  <PresentationFormat>On-screen Show (4:3)</PresentationFormat>
  <Paragraphs>109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PLAGUE</vt:lpstr>
      <vt:lpstr>INTRODUCTION</vt:lpstr>
      <vt:lpstr>Slide 3</vt:lpstr>
      <vt:lpstr>Slide 4</vt:lpstr>
      <vt:lpstr>Slide 5</vt:lpstr>
      <vt:lpstr>Slide 6</vt:lpstr>
      <vt:lpstr>Slide 7</vt:lpstr>
      <vt:lpstr>Slide 8</vt:lpstr>
      <vt:lpstr>PLAGUE IN RODENTS</vt:lpstr>
      <vt:lpstr>RODENTS</vt:lpstr>
      <vt:lpstr>Epizootiology</vt:lpstr>
      <vt:lpstr>Natural foci</vt:lpstr>
      <vt:lpstr>Epizootic process</vt:lpstr>
      <vt:lpstr>SILENT PERIOD</vt:lpstr>
      <vt:lpstr>Plague in rodents</vt:lpstr>
      <vt:lpstr>Slide 16</vt:lpstr>
      <vt:lpstr>Incubation period</vt:lpstr>
      <vt:lpstr>Disease in man</vt:lpstr>
      <vt:lpstr>Slide 19</vt:lpstr>
      <vt:lpstr>PREVENTION AND CONTROL</vt:lpstr>
      <vt:lpstr>Slide 21</vt:lpstr>
      <vt:lpstr>Control of fleas</vt:lpstr>
      <vt:lpstr>Control of rodents</vt:lpstr>
      <vt:lpstr>Vaccination</vt:lpstr>
      <vt:lpstr>Chemoprophylaxis</vt:lpstr>
      <vt:lpstr>Surveillance</vt:lpstr>
      <vt:lpstr>Health education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PLAGUE</dc:title>
  <dc:creator>Ajith.V.S.</dc:creator>
  <cp:lastModifiedBy>Dept. Of CM</cp:lastModifiedBy>
  <cp:revision>46</cp:revision>
  <dcterms:created xsi:type="dcterms:W3CDTF">2006-08-16T00:00:00Z</dcterms:created>
  <dcterms:modified xsi:type="dcterms:W3CDTF">2020-11-05T05:39:30Z</dcterms:modified>
</cp:coreProperties>
</file>