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7EA8-4BD8-4AC3-9742-8AFA076CD1C0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CB16-C4C4-47EF-AABB-C54EBC6CE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675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7EA8-4BD8-4AC3-9742-8AFA076CD1C0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CB16-C4C4-47EF-AABB-C54EBC6CE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450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7EA8-4BD8-4AC3-9742-8AFA076CD1C0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CB16-C4C4-47EF-AABB-C54EBC6CE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786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7EA8-4BD8-4AC3-9742-8AFA076CD1C0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CB16-C4C4-47EF-AABB-C54EBC6CE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715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7EA8-4BD8-4AC3-9742-8AFA076CD1C0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CB16-C4C4-47EF-AABB-C54EBC6CE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40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7EA8-4BD8-4AC3-9742-8AFA076CD1C0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CB16-C4C4-47EF-AABB-C54EBC6CE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7EA8-4BD8-4AC3-9742-8AFA076CD1C0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CB16-C4C4-47EF-AABB-C54EBC6CE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714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7EA8-4BD8-4AC3-9742-8AFA076CD1C0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CB16-C4C4-47EF-AABB-C54EBC6CE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0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7EA8-4BD8-4AC3-9742-8AFA076CD1C0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CB16-C4C4-47EF-AABB-C54EBC6CE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894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7EA8-4BD8-4AC3-9742-8AFA076CD1C0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CB16-C4C4-47EF-AABB-C54EBC6CE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213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7EA8-4BD8-4AC3-9742-8AFA076CD1C0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CB16-C4C4-47EF-AABB-C54EBC6CE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738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7EA8-4BD8-4AC3-9742-8AFA076CD1C0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7CB16-C4C4-47EF-AABB-C54EBC6CE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4499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PNEUMOCONIOSES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R. </a:t>
            </a:r>
            <a:r>
              <a:rPr lang="en-US" dirty="0" err="1" smtClean="0"/>
              <a:t>Bindhusaran</a:t>
            </a:r>
            <a:r>
              <a:rPr lang="en-US" dirty="0" smtClean="0"/>
              <a:t>, Associate professor</a:t>
            </a:r>
          </a:p>
          <a:p>
            <a:r>
              <a:rPr lang="en-US" smtClean="0"/>
              <a:t>DEPT OF PATHOLOGY, SKHMC, Kulasekharam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0268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92" y="1825624"/>
            <a:ext cx="8350458" cy="50323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Silicosis </a:t>
            </a:r>
            <a:r>
              <a:rPr lang="en-US" dirty="0"/>
              <a:t>appears after prolonged exposure</a:t>
            </a:r>
            <a:br>
              <a:rPr lang="en-US" dirty="0"/>
            </a:br>
            <a:r>
              <a:rPr lang="en-US" dirty="0"/>
              <a:t>to silica dust, often a few </a:t>
            </a:r>
            <a:r>
              <a:rPr lang="en-US" dirty="0" smtClean="0"/>
              <a:t>decades</a:t>
            </a:r>
          </a:p>
          <a:p>
            <a:r>
              <a:rPr lang="en-US" dirty="0"/>
              <a:t>sequence of events </a:t>
            </a:r>
            <a:r>
              <a:rPr lang="en-US" dirty="0" smtClean="0"/>
              <a:t>in silicosis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1. Silica particles between 0.5 to 5 </a:t>
            </a:r>
            <a:r>
              <a:rPr lang="en-US" dirty="0" err="1"/>
              <a:t>μm</a:t>
            </a:r>
            <a:r>
              <a:rPr lang="en-US" dirty="0"/>
              <a:t> size on reaching the</a:t>
            </a:r>
            <a:br>
              <a:rPr lang="en-US" dirty="0"/>
            </a:br>
            <a:r>
              <a:rPr lang="en-US" dirty="0"/>
              <a:t>alveoli are taken by the macrophages which undergo </a:t>
            </a:r>
            <a:r>
              <a:rPr lang="en-US" dirty="0" smtClean="0"/>
              <a:t>necrosis. </a:t>
            </a:r>
          </a:p>
          <a:p>
            <a:r>
              <a:rPr lang="en-US" dirty="0" smtClean="0"/>
              <a:t>New </a:t>
            </a:r>
            <a:r>
              <a:rPr lang="en-US" dirty="0"/>
              <a:t>macrophages engulf the debris and thus a repetitive </a:t>
            </a:r>
            <a:r>
              <a:rPr lang="en-US" dirty="0" smtClean="0"/>
              <a:t>cycle of </a:t>
            </a:r>
            <a:r>
              <a:rPr lang="en-US" i="1" dirty="0"/>
              <a:t>phagocytosis and necrosis </a:t>
            </a:r>
            <a:r>
              <a:rPr lang="en-US" dirty="0"/>
              <a:t>is set up.</a:t>
            </a:r>
            <a:br>
              <a:rPr lang="en-US" dirty="0"/>
            </a:br>
            <a:r>
              <a:rPr lang="en-US" dirty="0"/>
              <a:t>2. Some silica-laden macrophages are carried to the respiratory bronchioles, alveoli and in the interstitial tissue.</a:t>
            </a:r>
            <a:br>
              <a:rPr lang="en-US" dirty="0"/>
            </a:br>
            <a:r>
              <a:rPr lang="en-US" dirty="0"/>
              <a:t>Some of the silica dust is transported to the </a:t>
            </a:r>
            <a:r>
              <a:rPr lang="en-US" dirty="0" err="1"/>
              <a:t>subpleural</a:t>
            </a:r>
            <a:r>
              <a:rPr lang="en-US" dirty="0"/>
              <a:t> and</a:t>
            </a:r>
            <a:br>
              <a:rPr lang="en-US" dirty="0"/>
            </a:br>
            <a:r>
              <a:rPr lang="en-US" dirty="0" err="1"/>
              <a:t>interlobar</a:t>
            </a:r>
            <a:r>
              <a:rPr lang="en-US" dirty="0"/>
              <a:t> lymphatics and into the regional lymph nodes.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3311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31" y="1825624"/>
            <a:ext cx="8410419" cy="5032375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/>
              <a:t>cellular aggregates </a:t>
            </a:r>
            <a:r>
              <a:rPr lang="en-US" dirty="0"/>
              <a:t>containing silica become associated </a:t>
            </a:r>
            <a:r>
              <a:rPr lang="en-US" dirty="0" smtClean="0"/>
              <a:t>with lymphocytes</a:t>
            </a:r>
            <a:r>
              <a:rPr lang="en-US" dirty="0"/>
              <a:t>, plasma cells, mast cells and </a:t>
            </a:r>
            <a:r>
              <a:rPr lang="en-US" dirty="0" err="1"/>
              <a:t>fbroblasts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3. Silica dust is </a:t>
            </a:r>
            <a:r>
              <a:rPr lang="en-US" i="1" dirty="0" err="1"/>
              <a:t>fbrogenic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</a:t>
            </a:r>
            <a:r>
              <a:rPr lang="en-US" i="1" dirty="0"/>
              <a:t>activation of T and B </a:t>
            </a:r>
            <a:r>
              <a:rPr lang="en-US" i="1" dirty="0" err="1"/>
              <a:t>lympho</a:t>
            </a:r>
            <a:r>
              <a:rPr lang="en-US" i="1" dirty="0"/>
              <a:t> </a:t>
            </a:r>
            <a:r>
              <a:rPr lang="en-US" i="1" dirty="0" err="1"/>
              <a:t>cytes</a:t>
            </a:r>
            <a:r>
              <a:rPr lang="en-US" i="1" dirty="0"/>
              <a:t>.</a:t>
            </a:r>
            <a:br>
              <a:rPr lang="en-US" i="1" dirty="0"/>
            </a:br>
            <a:r>
              <a:rPr lang="en-US" dirty="0" smtClean="0"/>
              <a:t>This </a:t>
            </a:r>
            <a:r>
              <a:rPr lang="en-US" dirty="0"/>
              <a:t>results in increased serum levels of </a:t>
            </a:r>
            <a:r>
              <a:rPr lang="en-US" dirty="0" err="1"/>
              <a:t>immuno</a:t>
            </a:r>
            <a:r>
              <a:rPr lang="en-US" dirty="0"/>
              <a:t> globulins</a:t>
            </a:r>
            <a:br>
              <a:rPr lang="en-US" dirty="0"/>
            </a:br>
            <a:r>
              <a:rPr lang="en-US" dirty="0"/>
              <a:t>(IgG and IgM), antinuclear anti bodies, </a:t>
            </a:r>
            <a:r>
              <a:rPr lang="en-US" dirty="0" err="1"/>
              <a:t>rheuma</a:t>
            </a:r>
            <a:r>
              <a:rPr lang="en-US" dirty="0"/>
              <a:t> </a:t>
            </a:r>
            <a:r>
              <a:rPr lang="en-US" dirty="0" err="1"/>
              <a:t>toid</a:t>
            </a:r>
            <a:r>
              <a:rPr lang="en-US" dirty="0"/>
              <a:t> factor </a:t>
            </a:r>
            <a:r>
              <a:rPr lang="en-US" dirty="0" smtClean="0"/>
              <a:t>and circulating </a:t>
            </a:r>
            <a:r>
              <a:rPr lang="en-US" dirty="0"/>
              <a:t>immune complexes as well as proliferation of </a:t>
            </a:r>
            <a:r>
              <a:rPr lang="en-US" dirty="0" smtClean="0"/>
              <a:t>T   cells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5. </a:t>
            </a:r>
            <a:r>
              <a:rPr lang="en-US" dirty="0" smtClean="0"/>
              <a:t>silica </a:t>
            </a:r>
            <a:r>
              <a:rPr lang="en-US" dirty="0"/>
              <a:t>is </a:t>
            </a:r>
            <a:r>
              <a:rPr lang="en-US" i="1" dirty="0"/>
              <a:t>cytotoxic </a:t>
            </a:r>
            <a:r>
              <a:rPr lang="en-US" dirty="0"/>
              <a:t>and kills the macrophages which engulf it.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released silica dust activates </a:t>
            </a:r>
            <a:r>
              <a:rPr lang="en-US" dirty="0" smtClean="0"/>
              <a:t>viable macrophages </a:t>
            </a:r>
            <a:r>
              <a:rPr lang="en-US" dirty="0"/>
              <a:t>leading to secretion of </a:t>
            </a:r>
            <a:r>
              <a:rPr lang="en-US" dirty="0" smtClean="0"/>
              <a:t>macrophage-derived growth </a:t>
            </a:r>
            <a:r>
              <a:rPr lang="en-US" dirty="0"/>
              <a:t>factors such as interleukin-1 that </a:t>
            </a:r>
            <a:r>
              <a:rPr lang="en-US" dirty="0" err="1"/>
              <a:t>favour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fbroblast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proliferation </a:t>
            </a:r>
            <a:r>
              <a:rPr lang="en-US" dirty="0">
                <a:solidFill>
                  <a:srgbClr val="FFFF00"/>
                </a:solidFill>
              </a:rPr>
              <a:t>and collagen synthesis. 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7910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MORPHOLOGIC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02" y="1825624"/>
            <a:ext cx="8365448" cy="5032375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Grossly:</a:t>
            </a:r>
          </a:p>
          <a:p>
            <a:r>
              <a:rPr lang="en-US" b="1" i="1" dirty="0" smtClean="0"/>
              <a:t>T</a:t>
            </a:r>
            <a:r>
              <a:rPr lang="en-US" dirty="0" smtClean="0"/>
              <a:t>he chronic </a:t>
            </a:r>
            <a:r>
              <a:rPr lang="en-US" dirty="0" err="1" smtClean="0"/>
              <a:t>silicotic</a:t>
            </a:r>
            <a:r>
              <a:rPr lang="en-US" dirty="0" smtClean="0"/>
              <a:t> </a:t>
            </a:r>
            <a:r>
              <a:rPr lang="en-US" dirty="0"/>
              <a:t>lung is studded with well-circumscribed, </a:t>
            </a:r>
            <a:r>
              <a:rPr lang="en-US" dirty="0" smtClean="0"/>
              <a:t>hard, </a:t>
            </a:r>
            <a:r>
              <a:rPr lang="en-US" dirty="0" err="1" smtClean="0"/>
              <a:t>fbrotic</a:t>
            </a:r>
            <a:r>
              <a:rPr lang="en-US" dirty="0" smtClean="0"/>
              <a:t> </a:t>
            </a:r>
            <a:r>
              <a:rPr lang="en-US" dirty="0"/>
              <a:t>nodules, 1 to 5 mm in diameters.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</a:t>
            </a:r>
            <a:r>
              <a:rPr lang="en-US" dirty="0" smtClean="0"/>
              <a:t>scattered throughout </a:t>
            </a:r>
            <a:r>
              <a:rPr lang="en-US" dirty="0"/>
              <a:t>the lung </a:t>
            </a:r>
            <a:r>
              <a:rPr lang="en-US" dirty="0" smtClean="0"/>
              <a:t>parenchyma</a:t>
            </a:r>
          </a:p>
          <a:p>
            <a:r>
              <a:rPr lang="en-US" dirty="0" smtClean="0"/>
              <a:t>These </a:t>
            </a:r>
            <a:r>
              <a:rPr lang="en-US" dirty="0"/>
              <a:t>nodular </a:t>
            </a:r>
            <a:r>
              <a:rPr lang="en-US" dirty="0" smtClean="0"/>
              <a:t>lesions frequently </a:t>
            </a:r>
            <a:r>
              <a:rPr lang="en-US" dirty="0"/>
              <a:t>have </a:t>
            </a:r>
            <a:r>
              <a:rPr lang="en-US" dirty="0" smtClean="0"/>
              <a:t>simultaneous </a:t>
            </a:r>
            <a:r>
              <a:rPr lang="en-US" dirty="0"/>
              <a:t>deposition of coal-dust </a:t>
            </a:r>
            <a:r>
              <a:rPr lang="en-US" dirty="0" smtClean="0"/>
              <a:t>and may </a:t>
            </a:r>
            <a:r>
              <a:rPr lang="en-US" dirty="0"/>
              <a:t>develop </a:t>
            </a:r>
            <a:r>
              <a:rPr lang="en-US" dirty="0" smtClean="0"/>
              <a:t>calcification. </a:t>
            </a:r>
          </a:p>
          <a:p>
            <a:r>
              <a:rPr lang="en-US" dirty="0" smtClean="0"/>
              <a:t>The </a:t>
            </a:r>
            <a:r>
              <a:rPr lang="en-US" dirty="0"/>
              <a:t>pleura is grossly </a:t>
            </a:r>
            <a:r>
              <a:rPr lang="en-US" dirty="0" smtClean="0"/>
              <a:t>thickened and </a:t>
            </a:r>
            <a:r>
              <a:rPr lang="en-US" dirty="0"/>
              <a:t>adherent to the chest wall.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may be similar </a:t>
            </a:r>
            <a:r>
              <a:rPr lang="en-US" dirty="0" smtClean="0"/>
              <a:t>fibrotic nodules </a:t>
            </a:r>
            <a:r>
              <a:rPr lang="en-US" dirty="0"/>
              <a:t>on the pleura and within the regional lymph </a:t>
            </a:r>
            <a:r>
              <a:rPr lang="en-US" dirty="0" smtClean="0"/>
              <a:t>nodes.</a:t>
            </a:r>
          </a:p>
          <a:p>
            <a:r>
              <a:rPr lang="en-US" dirty="0" smtClean="0"/>
              <a:t>The </a:t>
            </a:r>
            <a:r>
              <a:rPr lang="en-US" dirty="0"/>
              <a:t>nodular lesions are detectable as egg-shell shadows in</a:t>
            </a:r>
            <a:br>
              <a:rPr lang="en-US" dirty="0"/>
            </a:br>
            <a:r>
              <a:rPr lang="en-US" dirty="0"/>
              <a:t>chest X-rays.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2490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92" y="1825624"/>
            <a:ext cx="8350458" cy="4904959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err="1"/>
              <a:t>silicotic</a:t>
            </a:r>
            <a:r>
              <a:rPr lang="en-US" i="1" dirty="0"/>
              <a:t> nodules </a:t>
            </a:r>
            <a:r>
              <a:rPr lang="en-US" dirty="0"/>
              <a:t>consist of central </a:t>
            </a:r>
            <a:r>
              <a:rPr lang="en-US" dirty="0" err="1"/>
              <a:t>hyalinised</a:t>
            </a:r>
            <a:r>
              <a:rPr lang="en-US" dirty="0"/>
              <a:t> </a:t>
            </a:r>
            <a:r>
              <a:rPr lang="en-US" dirty="0" smtClean="0"/>
              <a:t>material with </a:t>
            </a:r>
            <a:r>
              <a:rPr lang="en-US" dirty="0"/>
              <a:t>scanty cellularity and some amount of dust.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err="1" smtClean="0"/>
              <a:t>hyalinised</a:t>
            </a:r>
            <a:r>
              <a:rPr lang="en-US" dirty="0" smtClean="0"/>
              <a:t> </a:t>
            </a:r>
            <a:r>
              <a:rPr lang="en-US" dirty="0" err="1"/>
              <a:t>centre</a:t>
            </a:r>
            <a:r>
              <a:rPr lang="en-US" dirty="0"/>
              <a:t> is surrounded by concentric </a:t>
            </a:r>
            <a:r>
              <a:rPr lang="en-US" dirty="0" smtClean="0"/>
              <a:t>laminations of </a:t>
            </a:r>
            <a:r>
              <a:rPr lang="en-US" dirty="0"/>
              <a:t>collagen which is further enclosed by more </a:t>
            </a:r>
            <a:r>
              <a:rPr lang="en-US" dirty="0" smtClean="0"/>
              <a:t>cellular connective </a:t>
            </a:r>
            <a:r>
              <a:rPr lang="en-US" dirty="0"/>
              <a:t>tissue, dust-</a:t>
            </a:r>
            <a:r>
              <a:rPr lang="en-US" dirty="0" err="1"/>
              <a:t>flled</a:t>
            </a:r>
            <a:r>
              <a:rPr lang="en-US" dirty="0"/>
              <a:t> macrophages and a </a:t>
            </a:r>
            <a:r>
              <a:rPr lang="en-US" dirty="0" smtClean="0"/>
              <a:t>few lymphocytes </a:t>
            </a:r>
            <a:r>
              <a:rPr lang="en-US" dirty="0"/>
              <a:t>and plasma cells. Some of these nodules </a:t>
            </a:r>
            <a:r>
              <a:rPr lang="en-US" dirty="0" smtClean="0"/>
              <a:t>may have </a:t>
            </a:r>
            <a:r>
              <a:rPr lang="en-US" dirty="0"/>
              <a:t>calcium deposits.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1914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02" y="1825624"/>
            <a:ext cx="8365448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functional eﬀects of silicosis</a:t>
            </a:r>
            <a:br>
              <a:rPr lang="en-US" dirty="0"/>
            </a:br>
            <a:r>
              <a:rPr lang="en-US" dirty="0"/>
              <a:t>develop slowly and insidiously.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main </a:t>
            </a:r>
            <a:r>
              <a:rPr lang="en-US" dirty="0" smtClean="0"/>
              <a:t>presenting complaint </a:t>
            </a:r>
            <a:r>
              <a:rPr lang="en-US" dirty="0"/>
              <a:t>is </a:t>
            </a:r>
            <a:r>
              <a:rPr lang="en-US" dirty="0" err="1"/>
              <a:t>dyspnoea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Other complications </a:t>
            </a:r>
            <a:r>
              <a:rPr lang="en-US" dirty="0"/>
              <a:t>such as </a:t>
            </a:r>
            <a:r>
              <a:rPr lang="en-US" dirty="0" smtClean="0"/>
              <a:t>pulmonary </a:t>
            </a:r>
            <a:r>
              <a:rPr lang="en-US" dirty="0"/>
              <a:t>tuberculosis, </a:t>
            </a:r>
            <a:r>
              <a:rPr lang="en-US" dirty="0" smtClean="0"/>
              <a:t>rheumatoid arthritis </a:t>
            </a:r>
            <a:r>
              <a:rPr lang="en-US" dirty="0"/>
              <a:t>(Caplan’s syndrome) and </a:t>
            </a:r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 err="1"/>
              <a:t>pulmonale</a:t>
            </a:r>
            <a:r>
              <a:rPr lang="en-US" dirty="0"/>
              <a:t> may occur.</a:t>
            </a:r>
            <a:br>
              <a:rPr lang="en-US" dirty="0"/>
            </a:br>
            <a:r>
              <a:rPr lang="en-US" dirty="0" smtClean="0"/>
              <a:t>The </a:t>
            </a:r>
            <a:r>
              <a:rPr lang="en-US" dirty="0"/>
              <a:t>chest radiograph initially shows </a:t>
            </a:r>
            <a:r>
              <a:rPr lang="en-US" dirty="0" smtClean="0"/>
              <a:t>fine </a:t>
            </a:r>
            <a:r>
              <a:rPr lang="en-US" dirty="0"/>
              <a:t>nodularity, while </a:t>
            </a:r>
            <a:r>
              <a:rPr lang="en-US" dirty="0" smtClean="0"/>
              <a:t>later there </a:t>
            </a:r>
            <a:r>
              <a:rPr lang="en-US" dirty="0"/>
              <a:t>are larger and coalescent nodules.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8961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Harsh Mohan Text Book of </a:t>
            </a:r>
            <a:r>
              <a:rPr lang="en-US" dirty="0" smtClean="0"/>
              <a:t>Pathology</a:t>
            </a:r>
          </a:p>
          <a:p>
            <a:r>
              <a:rPr lang="en-US" dirty="0" smtClean="0"/>
              <a:t>Robbins &amp; </a:t>
            </a:r>
            <a:r>
              <a:rPr lang="en-US" dirty="0" err="1" smtClean="0"/>
              <a:t>Cotran</a:t>
            </a:r>
            <a:r>
              <a:rPr lang="en-US" dirty="0" smtClean="0"/>
              <a:t> Pathologic </a:t>
            </a:r>
            <a:r>
              <a:rPr lang="en-US" dirty="0" smtClean="0"/>
              <a:t>Basis </a:t>
            </a:r>
            <a:r>
              <a:rPr lang="en-US" dirty="0" smtClean="0"/>
              <a:t>of Disease,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Pneumoconiosis is the term used for lung diseases </a:t>
            </a:r>
            <a:r>
              <a:rPr lang="en-US" dirty="0" smtClean="0"/>
              <a:t>caused by </a:t>
            </a:r>
            <a:r>
              <a:rPr lang="en-US" dirty="0"/>
              <a:t>inhalation of dust, mostly at work (</a:t>
            </a:r>
            <a:r>
              <a:rPr lang="en-US" i="1" dirty="0" err="1"/>
              <a:t>pneumo</a:t>
            </a:r>
            <a:r>
              <a:rPr lang="en-US" i="1" dirty="0"/>
              <a:t> </a:t>
            </a:r>
            <a:r>
              <a:rPr lang="en-US" dirty="0"/>
              <a:t>= lung; </a:t>
            </a:r>
            <a:r>
              <a:rPr lang="en-US" i="1" dirty="0" err="1"/>
              <a:t>conis</a:t>
            </a:r>
            <a:r>
              <a:rPr lang="en-US" i="1" dirty="0"/>
              <a:t> </a:t>
            </a:r>
            <a:r>
              <a:rPr lang="en-US" dirty="0" smtClean="0"/>
              <a:t>= dust </a:t>
            </a:r>
            <a:r>
              <a:rPr lang="en-US" dirty="0"/>
              <a:t>in Greek).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diseases are, therefore, also called ‘</a:t>
            </a:r>
            <a:r>
              <a:rPr lang="en-US" dirty="0" smtClean="0"/>
              <a:t>dust diseases</a:t>
            </a:r>
            <a:r>
              <a:rPr lang="en-US" dirty="0"/>
              <a:t>’ or ‘occupational lung diseases’ 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3501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longest word in </a:t>
            </a:r>
            <a:r>
              <a:rPr lang="en-US" b="1" dirty="0" err="1" smtClean="0"/>
              <a:t>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Pneumonoultramicroscopicsilicovolcanoconiosis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[ </a:t>
            </a:r>
            <a:r>
              <a:rPr lang="en-US" dirty="0" err="1" smtClean="0"/>
              <a:t>Pneumono</a:t>
            </a:r>
            <a:r>
              <a:rPr lang="en-US" dirty="0" smtClean="0"/>
              <a:t> ultra microscopic </a:t>
            </a:r>
            <a:r>
              <a:rPr lang="en-US" dirty="0" err="1" smtClean="0"/>
              <a:t>silico</a:t>
            </a:r>
            <a:r>
              <a:rPr lang="en-US" dirty="0" smtClean="0"/>
              <a:t> volcano </a:t>
            </a:r>
            <a:r>
              <a:rPr lang="en-US" dirty="0" err="1" smtClean="0"/>
              <a:t>coniosis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 </a:t>
            </a:r>
            <a:r>
              <a:rPr lang="en-US" b="1" dirty="0" smtClean="0"/>
              <a:t>word</a:t>
            </a:r>
            <a:r>
              <a:rPr lang="en-US" dirty="0" smtClean="0"/>
              <a:t> that refers to a lung disease contracted from the inhalation of very fine silica particles, specifically from a volcano; medically, it is the same as silicosis.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880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pneumoconiosis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1825624"/>
            <a:ext cx="8380439" cy="4904959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nhaled </a:t>
            </a:r>
            <a:r>
              <a:rPr lang="en-US" dirty="0"/>
              <a:t>dust particles larger </a:t>
            </a:r>
            <a:r>
              <a:rPr lang="en-US" dirty="0" smtClean="0"/>
              <a:t>than 5 </a:t>
            </a:r>
            <a:r>
              <a:rPr lang="en-US" dirty="0" err="1"/>
              <a:t>μm</a:t>
            </a:r>
            <a:r>
              <a:rPr lang="en-US" dirty="0"/>
              <a:t> reach the terminal airways where they are </a:t>
            </a:r>
            <a:r>
              <a:rPr lang="en-US" dirty="0" smtClean="0"/>
              <a:t>ingested by </a:t>
            </a:r>
            <a:r>
              <a:rPr lang="en-US" dirty="0"/>
              <a:t>alveolar macrophages.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of these 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 smtClean="0"/>
              <a:t>eliminated by </a:t>
            </a:r>
            <a:r>
              <a:rPr lang="en-US" dirty="0"/>
              <a:t>expectoration but the remaining accumulate in </a:t>
            </a:r>
            <a:r>
              <a:rPr lang="en-US" dirty="0" smtClean="0"/>
              <a:t>alveolar tissue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Most of </a:t>
            </a:r>
            <a:r>
              <a:rPr lang="en-US" dirty="0"/>
              <a:t>the dust-laden macrophages accumulated in the alveoli </a:t>
            </a:r>
            <a:r>
              <a:rPr lang="en-US" dirty="0" smtClean="0"/>
              <a:t>die leaving </a:t>
            </a:r>
            <a:r>
              <a:rPr lang="en-US" dirty="0"/>
              <a:t>the dust, around which </a:t>
            </a:r>
            <a:r>
              <a:rPr lang="en-US" dirty="0" err="1"/>
              <a:t>fbrous</a:t>
            </a:r>
            <a:r>
              <a:rPr lang="en-US" dirty="0"/>
              <a:t> tissue is formed. </a:t>
            </a:r>
            <a:endParaRPr lang="en-US" dirty="0" smtClean="0"/>
          </a:p>
          <a:p>
            <a:r>
              <a:rPr lang="en-US" dirty="0" smtClean="0"/>
              <a:t>Some macrophages </a:t>
            </a:r>
            <a:r>
              <a:rPr lang="en-US" dirty="0"/>
              <a:t>enter the lymphatics and reach regional </a:t>
            </a:r>
            <a:r>
              <a:rPr lang="en-US" dirty="0" err="1" smtClean="0"/>
              <a:t>lymphnodes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2175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19" y="1825625"/>
            <a:ext cx="8372131" cy="4949748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tissue response to inhaled dust may be one of </a:t>
            </a:r>
            <a:r>
              <a:rPr lang="en-US" dirty="0" smtClean="0"/>
              <a:t>the following </a:t>
            </a:r>
            <a:r>
              <a:rPr lang="en-US" dirty="0"/>
              <a:t>three </a:t>
            </a:r>
            <a:r>
              <a:rPr lang="en-US" dirty="0" smtClean="0"/>
              <a:t>types: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i="1" dirty="0"/>
              <a:t>Fibrous nodules </a:t>
            </a:r>
            <a:r>
              <a:rPr lang="en-US" dirty="0"/>
              <a:t>e.g. in </a:t>
            </a:r>
            <a:r>
              <a:rPr lang="en-US" dirty="0" smtClean="0"/>
              <a:t>coal-workers’ pneumoconiosis and silicosis.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  <a:r>
              <a:rPr lang="en-US" i="1" dirty="0" smtClean="0"/>
              <a:t>Interstitial </a:t>
            </a:r>
            <a:r>
              <a:rPr lang="en-US" i="1" dirty="0" err="1"/>
              <a:t>fbrosis</a:t>
            </a:r>
            <a:r>
              <a:rPr lang="en-US" i="1" dirty="0"/>
              <a:t> </a:t>
            </a:r>
            <a:r>
              <a:rPr lang="en-US" dirty="0"/>
              <a:t>e.g. in asbestosis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3.</a:t>
            </a:r>
            <a:r>
              <a:rPr lang="en-US" i="1" dirty="0" smtClean="0"/>
              <a:t>Hypersensitivity </a:t>
            </a:r>
            <a:r>
              <a:rPr lang="en-US" i="1" dirty="0"/>
              <a:t>reaction </a:t>
            </a:r>
            <a:r>
              <a:rPr lang="en-US" dirty="0"/>
              <a:t>e.g. in </a:t>
            </a:r>
            <a:r>
              <a:rPr lang="en-US" dirty="0" err="1"/>
              <a:t>berylliosis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7942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COAL-WORKERS’ PNEUMOCONIOSIS</a:t>
            </a:r>
            <a:r>
              <a:rPr lang="en-US" sz="36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405181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is the commonest form of pneumoconiosis and is </a:t>
            </a:r>
            <a:r>
              <a:rPr lang="en-US" dirty="0" smtClean="0"/>
              <a:t>defined as the </a:t>
            </a:r>
            <a:r>
              <a:rPr lang="en-US" dirty="0"/>
              <a:t>lung disease resulting from inhalation of coal dust </a:t>
            </a:r>
            <a:r>
              <a:rPr lang="en-US" dirty="0" smtClean="0"/>
              <a:t>particles.</a:t>
            </a:r>
          </a:p>
          <a:p>
            <a:r>
              <a:rPr lang="en-US" dirty="0" smtClean="0"/>
              <a:t>It </a:t>
            </a:r>
            <a:r>
              <a:rPr lang="en-US" dirty="0"/>
              <a:t>exists in </a:t>
            </a:r>
            <a:r>
              <a:rPr lang="en-US" dirty="0" smtClean="0"/>
              <a:t>2 </a:t>
            </a:r>
          </a:p>
          <a:p>
            <a:r>
              <a:rPr lang="en-US" i="1" dirty="0" smtClean="0">
                <a:solidFill>
                  <a:srgbClr val="FFFF00"/>
                </a:solidFill>
              </a:rPr>
              <a:t>simple </a:t>
            </a:r>
            <a:r>
              <a:rPr lang="en-US" i="1" dirty="0">
                <a:solidFill>
                  <a:srgbClr val="FFFF00"/>
                </a:solidFill>
              </a:rPr>
              <a:t>coal </a:t>
            </a:r>
            <a:r>
              <a:rPr lang="en-US" i="1" dirty="0" smtClean="0">
                <a:solidFill>
                  <a:srgbClr val="FFFF00"/>
                </a:solidFill>
              </a:rPr>
              <a:t>workers’ pneumoconiosis </a:t>
            </a:r>
            <a:r>
              <a:rPr lang="en-US" dirty="0"/>
              <a:t>and an advanced form termed </a:t>
            </a:r>
            <a:r>
              <a:rPr lang="en-US" i="1" dirty="0" smtClean="0">
                <a:solidFill>
                  <a:srgbClr val="FFFF00"/>
                </a:solidFill>
              </a:rPr>
              <a:t>progressive massive </a:t>
            </a:r>
            <a:r>
              <a:rPr lang="en-US" i="1" dirty="0" err="1">
                <a:solidFill>
                  <a:srgbClr val="FFFF00"/>
                </a:solidFill>
              </a:rPr>
              <a:t>fbrosis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dirty="0"/>
              <a:t>(complicated coal-miners’ pneumoconiosis).</a:t>
            </a:r>
            <a:br>
              <a:rPr lang="en-US" dirty="0"/>
            </a:br>
            <a:r>
              <a:rPr lang="en-US" i="1" dirty="0" err="1"/>
              <a:t>Anthracosis</a:t>
            </a:r>
            <a:r>
              <a:rPr lang="en-US" i="1" dirty="0"/>
              <a:t>,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2661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CLINICAL FEATURES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1825624"/>
            <a:ext cx="8380439" cy="5032375"/>
          </a:xfrm>
        </p:spPr>
        <p:txBody>
          <a:bodyPr/>
          <a:lstStyle/>
          <a:p>
            <a:r>
              <a:rPr lang="en-US" dirty="0" smtClean="0"/>
              <a:t>Simple </a:t>
            </a:r>
            <a:r>
              <a:rPr lang="en-US" dirty="0"/>
              <a:t>coal-workers’ </a:t>
            </a:r>
            <a:r>
              <a:rPr lang="en-US" dirty="0" smtClean="0"/>
              <a:t>pneumoconiosis </a:t>
            </a:r>
            <a:r>
              <a:rPr lang="en-US" dirty="0"/>
              <a:t>is the mild form of disease </a:t>
            </a:r>
            <a:r>
              <a:rPr lang="en-US" dirty="0" err="1" smtClean="0"/>
              <a:t>characterised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 smtClean="0">
                <a:solidFill>
                  <a:srgbClr val="FFFF00"/>
                </a:solidFill>
              </a:rPr>
              <a:t>chronic cough </a:t>
            </a:r>
            <a:r>
              <a:rPr lang="en-US" dirty="0">
                <a:solidFill>
                  <a:srgbClr val="FFFF00"/>
                </a:solidFill>
              </a:rPr>
              <a:t>with black expectoration.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/>
              <a:t>radiological </a:t>
            </a:r>
            <a:r>
              <a:rPr lang="en-US" dirty="0" smtClean="0"/>
              <a:t>findings </a:t>
            </a:r>
            <a:r>
              <a:rPr lang="en-US" dirty="0"/>
              <a:t>of </a:t>
            </a:r>
            <a:r>
              <a:rPr lang="en-US" dirty="0" err="1"/>
              <a:t>nodularities</a:t>
            </a:r>
            <a:r>
              <a:rPr lang="en-US" dirty="0"/>
              <a:t> in the lungs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5043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92" y="1825624"/>
            <a:ext cx="8350458" cy="50323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Progressive massive </a:t>
            </a:r>
            <a:r>
              <a:rPr lang="en-US" dirty="0" err="1">
                <a:solidFill>
                  <a:srgbClr val="FFFF00"/>
                </a:solidFill>
              </a:rPr>
              <a:t>fbrosis</a:t>
            </a:r>
            <a:r>
              <a:rPr lang="en-US" dirty="0">
                <a:solidFill>
                  <a:srgbClr val="FFFF00"/>
                </a:solidFill>
              </a:rPr>
              <a:t> </a:t>
            </a:r>
            <a:endParaRPr lang="en-US" dirty="0" smtClean="0"/>
          </a:p>
          <a:p>
            <a:r>
              <a:rPr lang="en-US" dirty="0" smtClean="0"/>
              <a:t>manifested </a:t>
            </a:r>
            <a:r>
              <a:rPr lang="en-US" dirty="0"/>
              <a:t>by </a:t>
            </a:r>
            <a:r>
              <a:rPr lang="en-US" dirty="0" smtClean="0"/>
              <a:t>progressive </a:t>
            </a:r>
            <a:r>
              <a:rPr lang="en-US" dirty="0" err="1" smtClean="0"/>
              <a:t>dyspnoea</a:t>
            </a:r>
            <a:r>
              <a:rPr lang="en-US" dirty="0" smtClean="0"/>
              <a:t> </a:t>
            </a:r>
            <a:r>
              <a:rPr lang="en-US" dirty="0"/>
              <a:t>and chronic cough with jet-black sputum. </a:t>
            </a:r>
            <a:endParaRPr lang="en-US" dirty="0" smtClean="0"/>
          </a:p>
          <a:p>
            <a:r>
              <a:rPr lang="en-US" dirty="0" smtClean="0"/>
              <a:t>Recurrent</a:t>
            </a:r>
            <a:r>
              <a:rPr lang="en-US" dirty="0"/>
              <a:t> </a:t>
            </a:r>
            <a:r>
              <a:rPr lang="en-US" dirty="0" smtClean="0"/>
              <a:t>bacterial infections </a:t>
            </a:r>
            <a:r>
              <a:rPr lang="en-US" dirty="0"/>
              <a:t>may produce purulent sputum. </a:t>
            </a:r>
            <a:endParaRPr lang="en-US" dirty="0" smtClean="0"/>
          </a:p>
          <a:p>
            <a:r>
              <a:rPr lang="en-US" dirty="0" smtClean="0"/>
              <a:t>More advanced </a:t>
            </a:r>
            <a:r>
              <a:rPr lang="en-US" dirty="0"/>
              <a:t>cases develop pulmonary hypertension and </a:t>
            </a:r>
            <a:r>
              <a:rPr lang="en-US" dirty="0" smtClean="0"/>
              <a:t>right ventricular </a:t>
            </a:r>
            <a:r>
              <a:rPr lang="en-US" dirty="0"/>
              <a:t>hypertrophy (</a:t>
            </a:r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 err="1"/>
              <a:t>pulmonale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radio </a:t>
            </a:r>
            <a:r>
              <a:rPr lang="en-US" dirty="0" smtClean="0"/>
              <a:t>logical appearance </a:t>
            </a:r>
            <a:r>
              <a:rPr lang="en-US" dirty="0"/>
              <a:t>may suggest tuberculosis or cancer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574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SILICOSIS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882" y="1454228"/>
            <a:ext cx="8335468" cy="5276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Historically, silicosis used to be called ‘knife grinders’ </a:t>
            </a:r>
            <a:r>
              <a:rPr lang="en-US" dirty="0" smtClean="0"/>
              <a:t>lung. </a:t>
            </a:r>
          </a:p>
          <a:p>
            <a:r>
              <a:rPr lang="en-US" dirty="0" smtClean="0"/>
              <a:t>Silicosis </a:t>
            </a:r>
            <a:r>
              <a:rPr lang="en-US" dirty="0"/>
              <a:t>is caused by prolonged inhalation of silicon dioxide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include miners (e.g. of </a:t>
            </a:r>
            <a:r>
              <a:rPr lang="en-US" dirty="0" smtClean="0"/>
              <a:t>granite, sandstone</a:t>
            </a:r>
            <a:r>
              <a:rPr lang="en-US" dirty="0"/>
              <a:t>, slate, coal, gold, tin and copper), quarry workers,</a:t>
            </a:r>
            <a:br>
              <a:rPr lang="en-US" dirty="0"/>
            </a:br>
            <a:r>
              <a:rPr lang="en-US" dirty="0" err="1"/>
              <a:t>tunnellers</a:t>
            </a:r>
            <a:r>
              <a:rPr lang="en-US" dirty="0"/>
              <a:t>, sandblasters, grinders, ceramic workers, </a:t>
            </a:r>
            <a:r>
              <a:rPr lang="en-US" dirty="0" smtClean="0"/>
              <a:t>foundry workers </a:t>
            </a:r>
            <a:r>
              <a:rPr lang="en-US" dirty="0"/>
              <a:t>and those involved in the manufacture of abrasives containing silica.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3196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487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PNEUMOCONIOSES  </vt:lpstr>
      <vt:lpstr>Definition </vt:lpstr>
      <vt:lpstr>longest word in english</vt:lpstr>
      <vt:lpstr>Mechanism of pneumoconiosis</vt:lpstr>
      <vt:lpstr>Slide 5</vt:lpstr>
      <vt:lpstr>COAL-WORKERS’ PNEUMOCONIOSIS  </vt:lpstr>
      <vt:lpstr>CLINICAL FEATURES  </vt:lpstr>
      <vt:lpstr>Slide 8</vt:lpstr>
      <vt:lpstr>SILICOSIS</vt:lpstr>
      <vt:lpstr>PATHOGENESIS</vt:lpstr>
      <vt:lpstr>Slide 11</vt:lpstr>
      <vt:lpstr>MORPHOLOGIC FEATURES</vt:lpstr>
      <vt:lpstr>Slide 13</vt:lpstr>
      <vt:lpstr>CLINICAL FEATURES</vt:lpstr>
      <vt:lpstr>Reference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PNEUMOCONIOSES  </dc:title>
  <dc:creator>MY PC</dc:creator>
  <cp:lastModifiedBy>Dept.Of Pathology</cp:lastModifiedBy>
  <cp:revision>27</cp:revision>
  <dcterms:created xsi:type="dcterms:W3CDTF">2017-09-09T03:59:28Z</dcterms:created>
  <dcterms:modified xsi:type="dcterms:W3CDTF">2020-10-27T05:03:23Z</dcterms:modified>
</cp:coreProperties>
</file>