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73" r:id="rId19"/>
    <p:sldId id="274" r:id="rId20"/>
    <p:sldId id="276" r:id="rId21"/>
    <p:sldId id="293" r:id="rId22"/>
    <p:sldId id="294" r:id="rId23"/>
    <p:sldId id="295" r:id="rId24"/>
    <p:sldId id="296" r:id="rId25"/>
    <p:sldId id="281" r:id="rId26"/>
    <p:sldId id="282" r:id="rId27"/>
    <p:sldId id="284" r:id="rId28"/>
    <p:sldId id="298" r:id="rId29"/>
    <p:sldId id="285" r:id="rId30"/>
    <p:sldId id="286" r:id="rId31"/>
    <p:sldId id="287" r:id="rId32"/>
    <p:sldId id="29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50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817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276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923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29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928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9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713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76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12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88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F4C59-C845-4869-81B6-0C635F39507C}" type="datetimeFigureOut">
              <a:rPr lang="en-US" smtClean="0"/>
              <a:pPr/>
              <a:t>27-10-20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E08F-474C-4BD3-884F-7C89E64A85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8328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326" y="330285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Dr. R. </a:t>
            </a:r>
            <a:r>
              <a:rPr lang="en-US" sz="2700" dirty="0" err="1" smtClean="0"/>
              <a:t>Bindhusaran</a:t>
            </a:r>
            <a:r>
              <a:rPr lang="en-US" sz="2700" dirty="0" smtClean="0"/>
              <a:t>, Associate professor</a:t>
            </a:r>
            <a:br>
              <a:rPr lang="en-US" sz="2700" dirty="0" smtClean="0"/>
            </a:br>
            <a:r>
              <a:rPr lang="en-US" sz="2700" dirty="0" smtClean="0"/>
              <a:t>DEPT OF PATHOLOGY, SKHMC, Kulasekharam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458" y="1125415"/>
            <a:ext cx="6858000" cy="1655762"/>
          </a:xfrm>
        </p:spPr>
        <p:txBody>
          <a:bodyPr>
            <a:normAutofit/>
          </a:bodyPr>
          <a:lstStyle/>
          <a:p>
            <a:r>
              <a:rPr lang="en-US" sz="9600" dirty="0"/>
              <a:t>PNEUMONIA</a:t>
            </a:r>
          </a:p>
        </p:txBody>
      </p:sp>
    </p:spTree>
    <p:extLst>
      <p:ext uri="{BB962C8B-B14F-4D97-AF65-F5344CB8AC3E}">
        <p14:creationId xmlns="" xmlns:p14="http://schemas.microsoft.com/office/powerpoint/2010/main" val="382863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83" y="1825624"/>
            <a:ext cx="8360367" cy="50323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1. Pneumococcal </a:t>
            </a:r>
            <a:r>
              <a:rPr lang="en-US" dirty="0" smtClean="0">
                <a:solidFill>
                  <a:srgbClr val="FFFF00"/>
                </a:solidFill>
              </a:rPr>
              <a:t>pneumonia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/>
              <a:t>More than 90% of </a:t>
            </a:r>
            <a:r>
              <a:rPr lang="en-US" dirty="0" smtClean="0"/>
              <a:t>all lobar </a:t>
            </a:r>
            <a:r>
              <a:rPr lang="en-US" dirty="0"/>
              <a:t>pneumonias are caused by </a:t>
            </a:r>
            <a:r>
              <a:rPr lang="en-US" i="1" dirty="0">
                <a:solidFill>
                  <a:srgbClr val="FFFF00"/>
                </a:solidFill>
              </a:rPr>
              <a:t>Streptococcus </a:t>
            </a:r>
            <a:r>
              <a:rPr lang="en-US" i="1" dirty="0" smtClean="0">
                <a:solidFill>
                  <a:srgbClr val="FFFF00"/>
                </a:solidFill>
              </a:rPr>
              <a:t>pneumoniae </a:t>
            </a:r>
            <a:r>
              <a:rPr lang="en-US" dirty="0" smtClean="0"/>
              <a:t>a </a:t>
            </a:r>
            <a:r>
              <a:rPr lang="en-US" dirty="0"/>
              <a:t>lancet-shaped diplococcus. </a:t>
            </a:r>
            <a:endParaRPr lang="en-US" dirty="0" smtClean="0"/>
          </a:p>
          <a:p>
            <a:r>
              <a:rPr lang="en-US" b="1" dirty="0">
                <a:solidFill>
                  <a:srgbClr val="FFFF00"/>
                </a:solidFill>
              </a:rPr>
              <a:t>2. Staphylococcal </a:t>
            </a:r>
            <a:r>
              <a:rPr lang="en-US" b="1" dirty="0" smtClean="0">
                <a:solidFill>
                  <a:srgbClr val="FFFF00"/>
                </a:solidFill>
              </a:rPr>
              <a:t>pneumonia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i="1" dirty="0"/>
              <a:t>Staphylococcus </a:t>
            </a:r>
            <a:r>
              <a:rPr lang="en-US" i="1" dirty="0" smtClean="0"/>
              <a:t>aureus </a:t>
            </a:r>
            <a:r>
              <a:rPr lang="en-US" dirty="0" smtClean="0"/>
              <a:t>causes </a:t>
            </a:r>
            <a:r>
              <a:rPr lang="en-US" dirty="0"/>
              <a:t>pneumonia by </a:t>
            </a:r>
            <a:r>
              <a:rPr lang="en-US" dirty="0" err="1"/>
              <a:t>haematogenous</a:t>
            </a:r>
            <a:r>
              <a:rPr lang="en-US" dirty="0"/>
              <a:t> spread of infection from</a:t>
            </a:r>
            <a:br>
              <a:rPr lang="en-US" dirty="0"/>
            </a:br>
            <a:r>
              <a:rPr lang="en-US" dirty="0"/>
              <a:t>another focus or after viral infections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30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 fontScale="92500"/>
          </a:bodyPr>
          <a:lstStyle/>
          <a:p>
            <a:r>
              <a:rPr lang="en-US" dirty="0"/>
              <a:t>3. Streptococcal pneumonia </a:t>
            </a:r>
            <a:endParaRPr lang="en-US" dirty="0" smtClean="0"/>
          </a:p>
          <a:p>
            <a:r>
              <a:rPr lang="en-US" i="1" dirty="0">
                <a:solidFill>
                  <a:srgbClr val="FFFF00"/>
                </a:solidFill>
              </a:rPr>
              <a:t>B</a:t>
            </a:r>
            <a:r>
              <a:rPr lang="en-US" i="1" dirty="0" smtClean="0">
                <a:solidFill>
                  <a:srgbClr val="FFFF00"/>
                </a:solidFill>
              </a:rPr>
              <a:t>-</a:t>
            </a:r>
            <a:r>
              <a:rPr lang="en-US" i="1" dirty="0" err="1" smtClean="0">
                <a:solidFill>
                  <a:srgbClr val="FFFF00"/>
                </a:solidFill>
              </a:rPr>
              <a:t>haemolytic</a:t>
            </a:r>
            <a:r>
              <a:rPr lang="en-US" i="1" dirty="0" smtClean="0">
                <a:solidFill>
                  <a:srgbClr val="FFFF00"/>
                </a:solidFill>
              </a:rPr>
              <a:t> streptococci </a:t>
            </a:r>
            <a:r>
              <a:rPr lang="en-US" dirty="0" smtClean="0"/>
              <a:t>may </a:t>
            </a:r>
            <a:r>
              <a:rPr lang="en-US" dirty="0"/>
              <a:t>rarely cause pneumonia such as in children after </a:t>
            </a:r>
            <a:r>
              <a:rPr lang="en-US" dirty="0" smtClean="0"/>
              <a:t>measles or </a:t>
            </a:r>
            <a:r>
              <a:rPr lang="en-US" dirty="0"/>
              <a:t>inﬂuenza, in severely debilitated elderly patients and </a:t>
            </a:r>
            <a:r>
              <a:rPr lang="en-US" dirty="0" smtClean="0"/>
              <a:t>in diabetics.</a:t>
            </a:r>
          </a:p>
          <a:p>
            <a:r>
              <a:rPr lang="en-US" b="1" dirty="0"/>
              <a:t>4. Pneumonia by gram-negative aerobic bacteria </a:t>
            </a:r>
            <a:endParaRPr lang="en-US" b="1" dirty="0" smtClean="0"/>
          </a:p>
          <a:p>
            <a:r>
              <a:rPr lang="en-US" dirty="0" smtClean="0"/>
              <a:t>Les common </a:t>
            </a:r>
            <a:r>
              <a:rPr lang="en-US" dirty="0"/>
              <a:t>causes of lobar pneumonia are gram-negative</a:t>
            </a:r>
            <a:br>
              <a:rPr lang="en-US" dirty="0"/>
            </a:br>
            <a:r>
              <a:rPr lang="en-US" dirty="0"/>
              <a:t>bacteria like </a:t>
            </a:r>
            <a:r>
              <a:rPr lang="en-US" i="1" dirty="0" err="1"/>
              <a:t>Haemophilus</a:t>
            </a:r>
            <a:r>
              <a:rPr lang="en-US" i="1" dirty="0"/>
              <a:t> </a:t>
            </a:r>
            <a:r>
              <a:rPr lang="en-US" i="1" dirty="0" err="1"/>
              <a:t>inﬂuenzae</a:t>
            </a:r>
            <a:r>
              <a:rPr lang="en-US" i="1" dirty="0"/>
              <a:t>, </a:t>
            </a:r>
            <a:r>
              <a:rPr lang="en-US" i="1" dirty="0" err="1"/>
              <a:t>Klebsiella</a:t>
            </a:r>
            <a:r>
              <a:rPr lang="en-US" i="1" dirty="0"/>
              <a:t> pneumoniae</a:t>
            </a:r>
            <a:br>
              <a:rPr lang="en-US" i="1" dirty="0"/>
            </a:br>
            <a:r>
              <a:rPr lang="en-US" i="1" dirty="0"/>
              <a:t>(Friedlander’s bacillus), Pseudomonas, Proteus </a:t>
            </a:r>
            <a:r>
              <a:rPr lang="en-US" dirty="0"/>
              <a:t>and </a:t>
            </a:r>
            <a:r>
              <a:rPr lang="en-US" i="1" dirty="0" err="1" smtClean="0"/>
              <a:t>Escherichi</a:t>
            </a:r>
            <a:r>
              <a:rPr lang="en-US" i="1" dirty="0" smtClean="0"/>
              <a:t> coli</a:t>
            </a:r>
            <a:r>
              <a:rPr lang="en-US" i="1" dirty="0"/>
              <a:t>, H. </a:t>
            </a:r>
            <a:r>
              <a:rPr lang="en-US" i="1" dirty="0" err="1"/>
              <a:t>inﬂuenzae</a:t>
            </a:r>
            <a:r>
              <a:rPr lang="en-US" i="1" dirty="0"/>
              <a:t> </a:t>
            </a:r>
            <a:r>
              <a:rPr lang="en-US" dirty="0"/>
              <a:t>commonly causes </a:t>
            </a:r>
            <a:r>
              <a:rPr lang="en-US" dirty="0" err="1"/>
              <a:t>pneumo</a:t>
            </a:r>
            <a:r>
              <a:rPr lang="en-US" dirty="0"/>
              <a:t> </a:t>
            </a:r>
            <a:r>
              <a:rPr lang="en-US" dirty="0" err="1"/>
              <a:t>nia</a:t>
            </a:r>
            <a:r>
              <a:rPr lang="en-US" dirty="0"/>
              <a:t> in </a:t>
            </a:r>
            <a:r>
              <a:rPr lang="en-US" dirty="0" smtClean="0"/>
              <a:t>children below </a:t>
            </a:r>
            <a:r>
              <a:rPr lang="en-US" dirty="0"/>
              <a:t>3 years of age after a preceding viral infection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832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MORPHOLOGIC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Stages of lobar pneumonia </a:t>
            </a:r>
            <a:r>
              <a:rPr lang="en-US" dirty="0" err="1" smtClean="0"/>
              <a:t>devided</a:t>
            </a:r>
            <a:r>
              <a:rPr lang="en-US" dirty="0" smtClean="0"/>
              <a:t> </a:t>
            </a:r>
            <a:r>
              <a:rPr lang="en-US" dirty="0"/>
              <a:t>into 4 </a:t>
            </a:r>
            <a:r>
              <a:rPr lang="en-US" dirty="0" smtClean="0"/>
              <a:t>sequential pathologic phases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tage </a:t>
            </a:r>
            <a:r>
              <a:rPr lang="en-US" dirty="0"/>
              <a:t>of congestion (initial phase),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ed </a:t>
            </a:r>
            <a:r>
              <a:rPr lang="en-US" dirty="0" err="1" smtClean="0"/>
              <a:t>hepatisation</a:t>
            </a:r>
            <a:r>
              <a:rPr lang="en-US" dirty="0" smtClean="0"/>
              <a:t> (early </a:t>
            </a:r>
            <a:r>
              <a:rPr lang="en-US" dirty="0"/>
              <a:t>consolidation), 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rey </a:t>
            </a:r>
            <a:r>
              <a:rPr lang="en-US" dirty="0" err="1"/>
              <a:t>hepati</a:t>
            </a:r>
            <a:r>
              <a:rPr lang="en-US" dirty="0"/>
              <a:t> </a:t>
            </a:r>
            <a:r>
              <a:rPr lang="en-US" dirty="0" err="1"/>
              <a:t>sation</a:t>
            </a:r>
            <a:r>
              <a:rPr lang="en-US" dirty="0"/>
              <a:t> (late </a:t>
            </a:r>
            <a:r>
              <a:rPr lang="en-US" dirty="0" smtClean="0"/>
              <a:t>consolidation) </a:t>
            </a:r>
          </a:p>
          <a:p>
            <a:r>
              <a:rPr lang="en-US" dirty="0" smtClean="0"/>
              <a:t>and </a:t>
            </a:r>
            <a:r>
              <a:rPr lang="en-US" dirty="0"/>
              <a:t>resolution. </a:t>
            </a:r>
          </a:p>
        </p:txBody>
      </p:sp>
    </p:spTree>
    <p:extLst>
      <p:ext uri="{BB962C8B-B14F-4D97-AF65-F5344CB8AC3E}">
        <p14:creationId xmlns="" xmlns:p14="http://schemas.microsoft.com/office/powerpoint/2010/main" val="408387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 STAGE OF CONGESTION: INITIAL </a:t>
            </a:r>
            <a:r>
              <a:rPr lang="en-US" dirty="0" smtClean="0"/>
              <a:t>PHASE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initial phase represents the early acute </a:t>
            </a:r>
            <a:r>
              <a:rPr lang="en-US" dirty="0" err="1" smtClean="0"/>
              <a:t>inﬂamatory</a:t>
            </a:r>
            <a:r>
              <a:rPr lang="en-US" dirty="0" smtClean="0"/>
              <a:t> response </a:t>
            </a:r>
            <a:r>
              <a:rPr lang="en-US" dirty="0"/>
              <a:t>to bacterial infection that lasts for 1 to 2 days.</a:t>
            </a:r>
          </a:p>
          <a:p>
            <a:r>
              <a:rPr lang="en-US" dirty="0">
                <a:solidFill>
                  <a:srgbClr val="FFFF00"/>
                </a:solidFill>
              </a:rPr>
              <a:t>Grossly,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aﬀected lobe is enlarged, heavy, dark red </a:t>
            </a:r>
            <a:r>
              <a:rPr lang="en-US" dirty="0" smtClean="0"/>
              <a:t>an congested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Cut </a:t>
            </a:r>
            <a:r>
              <a:rPr lang="en-US" dirty="0"/>
              <a:t>surface exudes blood-stained frothy ﬂuid.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Histologically</a:t>
            </a:r>
          </a:p>
          <a:p>
            <a:r>
              <a:rPr lang="en-US" dirty="0" smtClean="0"/>
              <a:t>features </a:t>
            </a:r>
            <a:r>
              <a:rPr lang="en-US" dirty="0"/>
              <a:t>of acute </a:t>
            </a:r>
            <a:r>
              <a:rPr lang="en-US" dirty="0" err="1" smtClean="0"/>
              <a:t>inﬂamatory</a:t>
            </a:r>
            <a:r>
              <a:rPr lang="en-US" dirty="0" smtClean="0"/>
              <a:t> response </a:t>
            </a:r>
            <a:r>
              <a:rPr lang="en-US" dirty="0"/>
              <a:t>to the organisms are seen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i</a:t>
            </a:r>
            <a:r>
              <a:rPr lang="en-US" dirty="0"/>
              <a:t>) Dilatation and congestion of the capillaries in the </a:t>
            </a:r>
            <a:r>
              <a:rPr lang="en-US" dirty="0" smtClean="0"/>
              <a:t>alveolar walls</a:t>
            </a:r>
            <a:r>
              <a:rPr lang="en-US" dirty="0"/>
              <a:t>.</a:t>
            </a:r>
          </a:p>
          <a:p>
            <a:r>
              <a:rPr lang="en-US" dirty="0"/>
              <a:t>ii) Pale eosinophilic </a:t>
            </a:r>
            <a:r>
              <a:rPr lang="en-US" dirty="0" err="1"/>
              <a:t>oedema</a:t>
            </a:r>
            <a:r>
              <a:rPr lang="en-US" dirty="0"/>
              <a:t> ﬂuid in the air spaces.</a:t>
            </a:r>
          </a:p>
          <a:p>
            <a:r>
              <a:rPr lang="en-US" dirty="0"/>
              <a:t>iii) A few red cells and neutrophils in the </a:t>
            </a:r>
            <a:r>
              <a:rPr lang="en-US" dirty="0" smtClean="0"/>
              <a:t>intra-alveolar ﬂuid</a:t>
            </a:r>
            <a:r>
              <a:rPr lang="en-US" dirty="0"/>
              <a:t>.</a:t>
            </a:r>
          </a:p>
          <a:p>
            <a:r>
              <a:rPr lang="en-US" dirty="0"/>
              <a:t>iv) Numerous bacteria demonstrated in the alveolar ﬂuid</a:t>
            </a:r>
          </a:p>
        </p:txBody>
      </p:sp>
    </p:spTree>
    <p:extLst>
      <p:ext uri="{BB962C8B-B14F-4D97-AF65-F5344CB8AC3E}">
        <p14:creationId xmlns="" xmlns:p14="http://schemas.microsoft.com/office/powerpoint/2010/main" val="1658609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RED HEPATISATION: EARLY CONSOLI DATION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6940"/>
            <a:ext cx="9265186" cy="55084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phase lasts for 2 to 4 days. </a:t>
            </a:r>
            <a:endParaRPr lang="en-US" dirty="0" smtClean="0"/>
          </a:p>
          <a:p>
            <a:r>
              <a:rPr lang="en-US" dirty="0" smtClean="0"/>
              <a:t>The term </a:t>
            </a:r>
            <a:r>
              <a:rPr lang="en-US" dirty="0" err="1" smtClean="0"/>
              <a:t>hepatisation</a:t>
            </a:r>
            <a:r>
              <a:rPr lang="en-US" dirty="0" smtClean="0"/>
              <a:t> </a:t>
            </a:r>
            <a:r>
              <a:rPr lang="en-US" dirty="0"/>
              <a:t>in pneumonia refers to liver-like consistency </a:t>
            </a:r>
            <a:r>
              <a:rPr lang="en-US" dirty="0" smtClean="0"/>
              <a:t>of the </a:t>
            </a:r>
            <a:r>
              <a:rPr lang="en-US" dirty="0"/>
              <a:t>aﬀected lobe on cut section.</a:t>
            </a:r>
          </a:p>
          <a:p>
            <a:r>
              <a:rPr lang="en-US" dirty="0"/>
              <a:t>Grossly, the aﬀected lobe is red, </a:t>
            </a:r>
            <a:r>
              <a:rPr lang="en-US" dirty="0" smtClean="0"/>
              <a:t>firm </a:t>
            </a:r>
            <a:r>
              <a:rPr lang="en-US" dirty="0"/>
              <a:t>and </a:t>
            </a:r>
            <a:r>
              <a:rPr lang="en-US" dirty="0" smtClean="0"/>
              <a:t>consolidated. The </a:t>
            </a:r>
            <a:r>
              <a:rPr lang="en-US" dirty="0"/>
              <a:t>cut surface of the involved lobe is airless, red-pink, </a:t>
            </a:r>
            <a:r>
              <a:rPr lang="en-US" dirty="0" smtClean="0"/>
              <a:t>dry, granular </a:t>
            </a:r>
            <a:r>
              <a:rPr lang="en-US" dirty="0"/>
              <a:t>and has liver-like consistency.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stage of </a:t>
            </a:r>
            <a:r>
              <a:rPr lang="en-US" dirty="0" smtClean="0"/>
              <a:t>red </a:t>
            </a:r>
            <a:r>
              <a:rPr lang="en-US" dirty="0" err="1" smtClean="0"/>
              <a:t>hepatisation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accompanied by </a:t>
            </a:r>
            <a:r>
              <a:rPr lang="en-US" dirty="0" err="1" smtClean="0"/>
              <a:t>serofbrinous</a:t>
            </a:r>
            <a:r>
              <a:rPr lang="en-US" dirty="0" smtClean="0"/>
              <a:t> </a:t>
            </a:r>
            <a:r>
              <a:rPr lang="en-US" dirty="0"/>
              <a:t>pleurisy.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Histologically</a:t>
            </a:r>
          </a:p>
          <a:p>
            <a:r>
              <a:rPr lang="en-US" dirty="0" err="1" smtClean="0"/>
              <a:t>i</a:t>
            </a:r>
            <a:r>
              <a:rPr lang="en-US" dirty="0"/>
              <a:t>) </a:t>
            </a:r>
            <a:r>
              <a:rPr lang="en-US" dirty="0" smtClean="0"/>
              <a:t>The </a:t>
            </a:r>
            <a:r>
              <a:rPr lang="en-US" dirty="0" err="1"/>
              <a:t>oedema</a:t>
            </a:r>
            <a:r>
              <a:rPr lang="en-US" dirty="0"/>
              <a:t> ﬂuid of the preceding stage is replaced </a:t>
            </a:r>
            <a:r>
              <a:rPr lang="en-US" dirty="0" smtClean="0"/>
              <a:t>by strands </a:t>
            </a:r>
            <a:r>
              <a:rPr lang="en-US" dirty="0"/>
              <a:t>of </a:t>
            </a:r>
            <a:r>
              <a:rPr lang="en-US" dirty="0" smtClean="0"/>
              <a:t>fibrin.</a:t>
            </a:r>
            <a:endParaRPr lang="en-US" dirty="0"/>
          </a:p>
          <a:p>
            <a:r>
              <a:rPr lang="en-US" dirty="0"/>
              <a:t>ii) </a:t>
            </a:r>
            <a:r>
              <a:rPr lang="en-US" dirty="0" smtClean="0"/>
              <a:t>There </a:t>
            </a:r>
            <a:r>
              <a:rPr lang="en-US" dirty="0"/>
              <a:t>is marked cellular exudate of neutrophils </a:t>
            </a:r>
            <a:r>
              <a:rPr lang="en-US" dirty="0" smtClean="0"/>
              <a:t>and extravasation </a:t>
            </a:r>
            <a:r>
              <a:rPr lang="en-US" dirty="0"/>
              <a:t>of red cells.</a:t>
            </a:r>
          </a:p>
          <a:p>
            <a:r>
              <a:rPr lang="en-US" dirty="0"/>
              <a:t>iii) Many neutrophils show ingested </a:t>
            </a:r>
            <a:r>
              <a:rPr lang="en-US" dirty="0" smtClean="0"/>
              <a:t>bacteria</a:t>
            </a:r>
          </a:p>
          <a:p>
            <a:r>
              <a:rPr lang="en-US" dirty="0"/>
              <a:t>iv) </a:t>
            </a:r>
            <a:r>
              <a:rPr lang="en-US" dirty="0" smtClean="0"/>
              <a:t>The </a:t>
            </a:r>
            <a:r>
              <a:rPr lang="en-US" dirty="0"/>
              <a:t>alveolar septa are less prominent than in the </a:t>
            </a:r>
            <a:r>
              <a:rPr lang="en-US" dirty="0" err="1"/>
              <a:t>frst</a:t>
            </a:r>
            <a:r>
              <a:rPr lang="en-US" dirty="0"/>
              <a:t> stage due to cellular exudation.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02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GREY HEPATISATION: LATE CONSOLI 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Tis </a:t>
            </a:r>
            <a:r>
              <a:rPr lang="en-US" dirty="0"/>
              <a:t>phase lasts for 4 to 8 days.</a:t>
            </a:r>
          </a:p>
          <a:p>
            <a:r>
              <a:rPr lang="en-US" dirty="0"/>
              <a:t>Grossly, the aﬀected lobe is </a:t>
            </a:r>
            <a:r>
              <a:rPr lang="en-US" dirty="0" smtClean="0"/>
              <a:t>from </a:t>
            </a:r>
            <a:r>
              <a:rPr lang="en-US" dirty="0"/>
              <a:t>and heavy. </a:t>
            </a:r>
            <a:r>
              <a:rPr lang="en-US" dirty="0" smtClean="0"/>
              <a:t>The </a:t>
            </a:r>
            <a:r>
              <a:rPr lang="en-US" dirty="0"/>
              <a:t>cut </a:t>
            </a:r>
            <a:r>
              <a:rPr lang="en-US" dirty="0" smtClean="0"/>
              <a:t>surface is </a:t>
            </a:r>
            <a:r>
              <a:rPr lang="en-US" dirty="0"/>
              <a:t>dry, granular and grey in appearance with </a:t>
            </a:r>
            <a:r>
              <a:rPr lang="en-US" dirty="0" smtClean="0"/>
              <a:t>liver-like consistency.</a:t>
            </a:r>
          </a:p>
          <a:p>
            <a:r>
              <a:rPr lang="en-US" dirty="0" smtClean="0"/>
              <a:t>Fibrinous </a:t>
            </a:r>
            <a:r>
              <a:rPr lang="en-US" dirty="0"/>
              <a:t>pleurisy is prominent.</a:t>
            </a:r>
          </a:p>
          <a:p>
            <a:r>
              <a:rPr lang="en-US" dirty="0" smtClean="0"/>
              <a:t>Histologically</a:t>
            </a:r>
          </a:p>
          <a:p>
            <a:r>
              <a:rPr lang="en-US" dirty="0" err="1" smtClean="0"/>
              <a:t>i</a:t>
            </a:r>
            <a:r>
              <a:rPr lang="en-US" dirty="0"/>
              <a:t>) </a:t>
            </a:r>
            <a:r>
              <a:rPr lang="en-US" dirty="0" smtClean="0"/>
              <a:t>The fibrin </a:t>
            </a:r>
            <a:r>
              <a:rPr lang="en-US" dirty="0"/>
              <a:t>strands are dense and more numerous.</a:t>
            </a:r>
          </a:p>
          <a:p>
            <a:r>
              <a:rPr lang="en-US" dirty="0"/>
              <a:t>ii) </a:t>
            </a:r>
            <a:r>
              <a:rPr lang="en-US" dirty="0" smtClean="0"/>
              <a:t>The </a:t>
            </a:r>
            <a:r>
              <a:rPr lang="en-US" dirty="0"/>
              <a:t>cellular exudate of neutrophils is </a:t>
            </a:r>
            <a:r>
              <a:rPr lang="en-US" dirty="0" smtClean="0"/>
              <a:t>reduced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9172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red cells are also </a:t>
            </a:r>
            <a:r>
              <a:rPr lang="en-US" dirty="0" smtClean="0"/>
              <a:t>few in number</a:t>
            </a:r>
            <a:endParaRPr lang="en-US" dirty="0"/>
          </a:p>
          <a:p>
            <a:r>
              <a:rPr lang="en-US" dirty="0" smtClean="0"/>
              <a:t>macrophages  </a:t>
            </a:r>
            <a:r>
              <a:rPr lang="en-US" dirty="0"/>
              <a:t>appear in the exudate.</a:t>
            </a:r>
          </a:p>
          <a:p>
            <a:r>
              <a:rPr lang="en-US" dirty="0" smtClean="0"/>
              <a:t>Organisms </a:t>
            </a:r>
            <a:r>
              <a:rPr lang="en-US" dirty="0"/>
              <a:t>are less numerous and appear </a:t>
            </a:r>
            <a:r>
              <a:rPr lang="en-US" dirty="0" smtClean="0"/>
              <a:t>as degenerated </a:t>
            </a:r>
            <a:r>
              <a:rPr lang="en-US" dirty="0"/>
              <a:t>forms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585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331" y="51124"/>
            <a:ext cx="6121908" cy="6806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6940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RESOLUTION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stage begins by 8th to 9th day if no </a:t>
            </a:r>
            <a:r>
              <a:rPr lang="en-US" dirty="0" smtClean="0"/>
              <a:t>treatment is taken and </a:t>
            </a:r>
            <a:r>
              <a:rPr lang="en-US" dirty="0"/>
              <a:t>completed in 1 to 3 </a:t>
            </a:r>
            <a:r>
              <a:rPr lang="en-US" dirty="0" smtClean="0"/>
              <a:t>weeks. </a:t>
            </a:r>
          </a:p>
          <a:p>
            <a:r>
              <a:rPr lang="en-US" dirty="0" smtClean="0"/>
              <a:t>Resolution </a:t>
            </a:r>
            <a:r>
              <a:rPr lang="en-US" dirty="0"/>
              <a:t>proceeds in a progressive manner.</a:t>
            </a:r>
          </a:p>
          <a:p>
            <a:r>
              <a:rPr lang="en-US" dirty="0" smtClean="0"/>
              <a:t>Grossly: </a:t>
            </a:r>
          </a:p>
          <a:p>
            <a:r>
              <a:rPr lang="en-US" dirty="0"/>
              <a:t>S</a:t>
            </a:r>
            <a:r>
              <a:rPr lang="en-US" dirty="0" smtClean="0"/>
              <a:t>olid fibrinous </a:t>
            </a:r>
            <a:r>
              <a:rPr lang="en-US" dirty="0"/>
              <a:t>constituent is </a:t>
            </a:r>
            <a:r>
              <a:rPr lang="en-US" dirty="0" smtClean="0"/>
              <a:t>liquefied</a:t>
            </a:r>
          </a:p>
          <a:p>
            <a:r>
              <a:rPr lang="en-US" dirty="0"/>
              <a:t>normal aeration in the aﬀected </a:t>
            </a:r>
            <a:r>
              <a:rPr lang="en-US" dirty="0" smtClean="0"/>
              <a:t>lobe is restored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5951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9" y="1825624"/>
            <a:ext cx="840518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Cut surface </a:t>
            </a:r>
            <a:r>
              <a:rPr lang="en-US" dirty="0"/>
              <a:t>is grey-red or dirty brown and frothy, yellow, </a:t>
            </a:r>
            <a:r>
              <a:rPr lang="en-US" dirty="0" smtClean="0"/>
              <a:t>creamy ﬂuid </a:t>
            </a:r>
            <a:r>
              <a:rPr lang="en-US" dirty="0"/>
              <a:t>can be expressed on pressing.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Histologically</a:t>
            </a:r>
          </a:p>
          <a:p>
            <a:r>
              <a:rPr lang="en-US" dirty="0" err="1" smtClean="0"/>
              <a:t>i</a:t>
            </a:r>
            <a:r>
              <a:rPr lang="en-US" dirty="0"/>
              <a:t>) Macrophages are the predominant cells in the </a:t>
            </a:r>
            <a:r>
              <a:rPr lang="en-US" dirty="0" smtClean="0"/>
              <a:t>alveolar spaces</a:t>
            </a:r>
          </a:p>
          <a:p>
            <a:r>
              <a:rPr lang="en-US" dirty="0"/>
              <a:t>N</a:t>
            </a:r>
            <a:r>
              <a:rPr lang="en-US" dirty="0" smtClean="0"/>
              <a:t>eutrophils </a:t>
            </a:r>
            <a:r>
              <a:rPr lang="en-US" dirty="0"/>
              <a:t>diminish in number. </a:t>
            </a:r>
            <a:endParaRPr lang="en-US" dirty="0" smtClean="0"/>
          </a:p>
          <a:p>
            <a:r>
              <a:rPr lang="en-US" dirty="0" smtClean="0"/>
              <a:t>ii</a:t>
            </a:r>
            <a:r>
              <a:rPr lang="en-US" dirty="0"/>
              <a:t>) Granular and fragmented strands of </a:t>
            </a:r>
            <a:r>
              <a:rPr lang="en-US" dirty="0" err="1"/>
              <a:t>fbrin</a:t>
            </a:r>
            <a:r>
              <a:rPr lang="en-US" dirty="0"/>
              <a:t> in the </a:t>
            </a:r>
            <a:r>
              <a:rPr lang="en-US" dirty="0" smtClean="0"/>
              <a:t>alveolar spaces </a:t>
            </a:r>
            <a:r>
              <a:rPr lang="en-US" dirty="0"/>
              <a:t>are </a:t>
            </a:r>
            <a:r>
              <a:rPr lang="en-US" dirty="0" smtClean="0"/>
              <a:t>seen</a:t>
            </a:r>
            <a:endParaRPr lang="en-US" dirty="0"/>
          </a:p>
          <a:p>
            <a:r>
              <a:rPr lang="en-US" dirty="0"/>
              <a:t>iii) Alveolar capillaries are engorged.</a:t>
            </a:r>
          </a:p>
        </p:txBody>
      </p:sp>
    </p:spTree>
    <p:extLst>
      <p:ext uri="{BB962C8B-B14F-4D97-AF65-F5344CB8AC3E}">
        <p14:creationId xmlns="" xmlns:p14="http://schemas.microsoft.com/office/powerpoint/2010/main" val="6353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Pneumonia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874978"/>
          </a:xfrm>
        </p:spPr>
        <p:txBody>
          <a:bodyPr>
            <a:normAutofit/>
          </a:bodyPr>
          <a:lstStyle/>
          <a:p>
            <a:r>
              <a:rPr lang="en-US" dirty="0"/>
              <a:t>Pneumonia is </a:t>
            </a:r>
            <a:r>
              <a:rPr lang="en-US" dirty="0" smtClean="0"/>
              <a:t>defined </a:t>
            </a:r>
            <a:r>
              <a:rPr lang="en-US" dirty="0"/>
              <a:t>as acute inﬂammation of the </a:t>
            </a:r>
            <a:r>
              <a:rPr lang="en-US" dirty="0" smtClean="0"/>
              <a:t>lung parenchyma </a:t>
            </a:r>
            <a:r>
              <a:rPr lang="en-US" dirty="0"/>
              <a:t>distal to the terminal bronchioles (consisting </a:t>
            </a:r>
            <a:r>
              <a:rPr lang="en-US" dirty="0" smtClean="0"/>
              <a:t>of the </a:t>
            </a:r>
            <a:r>
              <a:rPr lang="en-US" dirty="0"/>
              <a:t>respiratory bronchiole, alveolar ducts, alveolar sacs </a:t>
            </a:r>
            <a:r>
              <a:rPr lang="en-US" dirty="0" smtClean="0"/>
              <a:t>and alveoli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terms ‘pneumonia’ and ‘</a:t>
            </a:r>
            <a:r>
              <a:rPr lang="en-US" dirty="0" smtClean="0"/>
              <a:t>pneumonitis</a:t>
            </a:r>
            <a:r>
              <a:rPr lang="en-US" dirty="0"/>
              <a:t>’ are </a:t>
            </a:r>
            <a:r>
              <a:rPr lang="en-US" dirty="0" smtClean="0"/>
              <a:t>often used </a:t>
            </a:r>
            <a:r>
              <a:rPr lang="en-US" dirty="0"/>
              <a:t>synonymously for </a:t>
            </a:r>
            <a:r>
              <a:rPr lang="en-US" dirty="0" smtClean="0"/>
              <a:t>inﬂammation </a:t>
            </a:r>
            <a:r>
              <a:rPr lang="en-US" dirty="0"/>
              <a:t>of the lungs, </a:t>
            </a:r>
            <a:r>
              <a:rPr lang="en-US" dirty="0" smtClean="0"/>
              <a:t>while ‘</a:t>
            </a:r>
            <a:r>
              <a:rPr lang="en-US" dirty="0" smtClean="0">
                <a:solidFill>
                  <a:srgbClr val="FFFF00"/>
                </a:solidFill>
              </a:rPr>
              <a:t>consolidation</a:t>
            </a:r>
            <a:r>
              <a:rPr lang="en-US" dirty="0">
                <a:solidFill>
                  <a:srgbClr val="FFFF00"/>
                </a:solidFill>
              </a:rPr>
              <a:t>’ (</a:t>
            </a:r>
            <a:r>
              <a:rPr lang="en-US" dirty="0" smtClean="0">
                <a:solidFill>
                  <a:srgbClr val="FFFF00"/>
                </a:solidFill>
              </a:rPr>
              <a:t>meaning </a:t>
            </a:r>
            <a:r>
              <a:rPr lang="en-US" dirty="0" err="1">
                <a:solidFill>
                  <a:srgbClr val="FFFF00"/>
                </a:solidFill>
              </a:rPr>
              <a:t>solidifcation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/>
              <a:t>is the term used </a:t>
            </a:r>
            <a:r>
              <a:rPr lang="en-US" dirty="0" smtClean="0"/>
              <a:t>for gross </a:t>
            </a:r>
            <a:r>
              <a:rPr lang="en-US" dirty="0"/>
              <a:t>and radiologic appearance of the lungs in pneumonia.</a:t>
            </a:r>
          </a:p>
        </p:txBody>
      </p:sp>
    </p:spTree>
    <p:extLst>
      <p:ext uri="{BB962C8B-B14F-4D97-AF65-F5344CB8AC3E}">
        <p14:creationId xmlns="" xmlns:p14="http://schemas.microsoft.com/office/powerpoint/2010/main" val="2837849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4904959"/>
          </a:xfrm>
        </p:spPr>
        <p:txBody>
          <a:bodyPr>
            <a:normAutofit/>
          </a:bodyPr>
          <a:lstStyle/>
          <a:p>
            <a:r>
              <a:rPr lang="en-US" dirty="0" smtClean="0"/>
              <a:t>Classically</a:t>
            </a:r>
            <a:r>
              <a:rPr lang="en-US" dirty="0"/>
              <a:t>, the onset of </a:t>
            </a:r>
            <a:r>
              <a:rPr lang="en-US" dirty="0" smtClean="0"/>
              <a:t>lobar pneumonia </a:t>
            </a:r>
            <a:r>
              <a:rPr lang="en-US" dirty="0"/>
              <a:t>is sudden.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 symptoms are: shaking </a:t>
            </a:r>
            <a:r>
              <a:rPr lang="en-US" dirty="0" smtClean="0"/>
              <a:t>chills, fever</a:t>
            </a:r>
            <a:r>
              <a:rPr lang="en-US" dirty="0"/>
              <a:t>, malaise with pleuritic chest pain, </a:t>
            </a:r>
            <a:r>
              <a:rPr lang="en-US" dirty="0" err="1"/>
              <a:t>dyspnoea</a:t>
            </a:r>
            <a:r>
              <a:rPr lang="en-US" dirty="0"/>
              <a:t> and </a:t>
            </a:r>
            <a:r>
              <a:rPr lang="en-US" dirty="0" smtClean="0"/>
              <a:t>cough with </a:t>
            </a:r>
            <a:r>
              <a:rPr lang="en-US" dirty="0"/>
              <a:t>expectoration which may be mucoid, purulent or </a:t>
            </a:r>
            <a:r>
              <a:rPr lang="en-US" dirty="0" smtClean="0"/>
              <a:t>even bloody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common physical </a:t>
            </a:r>
            <a:r>
              <a:rPr lang="en-US" dirty="0" smtClean="0"/>
              <a:t>findings </a:t>
            </a:r>
            <a:r>
              <a:rPr lang="en-US" dirty="0"/>
              <a:t>are fever, </a:t>
            </a:r>
            <a:r>
              <a:rPr lang="en-US" dirty="0" smtClean="0"/>
              <a:t>tachycardia, and </a:t>
            </a:r>
            <a:r>
              <a:rPr lang="en-US" dirty="0" err="1"/>
              <a:t>tachypnoea</a:t>
            </a:r>
            <a:r>
              <a:rPr lang="en-US" dirty="0"/>
              <a:t>, and sometimes cyanosis if the patient </a:t>
            </a:r>
            <a:r>
              <a:rPr lang="en-US" dirty="0" smtClean="0"/>
              <a:t>is severely </a:t>
            </a:r>
            <a:r>
              <a:rPr lang="en-US" dirty="0" err="1"/>
              <a:t>hypoxaemic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generally a marked </a:t>
            </a:r>
            <a:r>
              <a:rPr lang="en-US" dirty="0" err="1" smtClean="0"/>
              <a:t>neutrophili</a:t>
            </a:r>
            <a:r>
              <a:rPr lang="en-US" dirty="0" smtClean="0"/>
              <a:t> </a:t>
            </a:r>
            <a:r>
              <a:rPr lang="en-US" dirty="0" err="1" smtClean="0"/>
              <a:t>leucocytosis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cultures are positive in about 30% of cases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7056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4"/>
            <a:ext cx="8380439" cy="5032375"/>
          </a:xfrm>
        </p:spPr>
        <p:txBody>
          <a:bodyPr>
            <a:normAutofit/>
          </a:bodyPr>
          <a:lstStyle/>
          <a:p>
            <a:r>
              <a:rPr lang="en-US" dirty="0"/>
              <a:t>Chest radio graph may reveal consolidation. </a:t>
            </a:r>
            <a:endParaRPr lang="en-US" dirty="0" smtClean="0"/>
          </a:p>
          <a:p>
            <a:r>
              <a:rPr lang="en-US" dirty="0" smtClean="0"/>
              <a:t>Culture </a:t>
            </a:r>
            <a:r>
              <a:rPr lang="en-US" dirty="0"/>
              <a:t>of </a:t>
            </a:r>
            <a:r>
              <a:rPr lang="en-US" dirty="0" smtClean="0"/>
              <a:t>the organisms </a:t>
            </a:r>
            <a:r>
              <a:rPr lang="en-US" dirty="0"/>
              <a:t>in the sputum and antibiotic sensitivity are </a:t>
            </a:r>
            <a:r>
              <a:rPr lang="en-US" dirty="0" smtClean="0"/>
              <a:t>most significant </a:t>
            </a:r>
            <a:r>
              <a:rPr lang="en-US" dirty="0"/>
              <a:t>investigations for institution of </a:t>
            </a:r>
            <a:r>
              <a:rPr lang="en-US" dirty="0" smtClean="0"/>
              <a:t>specific </a:t>
            </a:r>
            <a:r>
              <a:rPr lang="en-US" dirty="0"/>
              <a:t>antibiotics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2523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8410419" cy="5167311"/>
          </a:xfrm>
        </p:spPr>
        <p:txBody>
          <a:bodyPr>
            <a:normAutofit/>
          </a:bodyPr>
          <a:lstStyle/>
          <a:p>
            <a:r>
              <a:rPr lang="en-US" b="1" dirty="0"/>
              <a:t>Aconitum </a:t>
            </a:r>
            <a:r>
              <a:rPr lang="en-US" b="1" dirty="0" err="1"/>
              <a:t>napellus</a:t>
            </a:r>
            <a:r>
              <a:rPr lang="en-US" b="1" dirty="0"/>
              <a:t> </a:t>
            </a:r>
          </a:p>
          <a:p>
            <a:r>
              <a:rPr lang="en-US" dirty="0" smtClean="0"/>
              <a:t>Chill </a:t>
            </a:r>
            <a:r>
              <a:rPr lang="en-US" dirty="0"/>
              <a:t>of more or less severity, followed by intense fever, hot, dry </a:t>
            </a:r>
            <a:r>
              <a:rPr lang="en-US" dirty="0" smtClean="0"/>
              <a:t>skin during </a:t>
            </a:r>
            <a:r>
              <a:rPr lang="en-US" dirty="0"/>
              <a:t>second stage, burning-shooting or burning-pressing pains in chest, with painfulness to external </a:t>
            </a:r>
            <a:r>
              <a:rPr lang="en-US" dirty="0" smtClean="0"/>
              <a:t>pressure</a:t>
            </a:r>
          </a:p>
          <a:p>
            <a:r>
              <a:rPr lang="en-US" dirty="0" smtClean="0"/>
              <a:t> </a:t>
            </a:r>
            <a:r>
              <a:rPr lang="en-US" dirty="0"/>
              <a:t>sputa thin, frothy, tinged with blood. Percussion-sound is still clear, and crepitating </a:t>
            </a:r>
            <a:r>
              <a:rPr lang="en-US" dirty="0" err="1"/>
              <a:t>râles</a:t>
            </a:r>
            <a:r>
              <a:rPr lang="en-US" dirty="0"/>
              <a:t> distinctly audible. </a:t>
            </a:r>
          </a:p>
          <a:p>
            <a:r>
              <a:rPr lang="en-US" b="1" dirty="0"/>
              <a:t> Ammonium </a:t>
            </a:r>
            <a:r>
              <a:rPr lang="en-US" b="1" dirty="0" err="1"/>
              <a:t>carbonicum</a:t>
            </a:r>
            <a:r>
              <a:rPr lang="en-US" b="1" dirty="0"/>
              <a:t> </a:t>
            </a:r>
          </a:p>
          <a:p>
            <a:r>
              <a:rPr lang="en-US" dirty="0" err="1" smtClean="0"/>
              <a:t>broncho</a:t>
            </a:r>
            <a:r>
              <a:rPr lang="en-US" dirty="0" smtClean="0"/>
              <a:t>-pneumonia </a:t>
            </a:r>
            <a:r>
              <a:rPr lang="en-US" dirty="0"/>
              <a:t>of the aged, with rattling of large bubbles in the chest, sputa thin, foamy, </a:t>
            </a:r>
          </a:p>
        </p:txBody>
      </p:sp>
    </p:spTree>
    <p:extLst>
      <p:ext uri="{BB962C8B-B14F-4D97-AF65-F5344CB8AC3E}">
        <p14:creationId xmlns="" xmlns:p14="http://schemas.microsoft.com/office/powerpoint/2010/main" val="1022127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49049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Arnica </a:t>
            </a:r>
            <a:r>
              <a:rPr lang="en-US" dirty="0" err="1">
                <a:solidFill>
                  <a:srgbClr val="FFFF00"/>
                </a:solidFill>
              </a:rPr>
              <a:t>montana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/>
              <a:t>pneumonic </a:t>
            </a:r>
            <a:r>
              <a:rPr lang="en-US" dirty="0"/>
              <a:t>infiltration shows a tendency to </a:t>
            </a:r>
            <a:r>
              <a:rPr lang="en-US" dirty="0" err="1"/>
              <a:t>haemorrhage</a:t>
            </a:r>
            <a:r>
              <a:rPr lang="en-US" dirty="0"/>
              <a:t>; dry cough, shaking the whole body, with tough, bloody sputa. 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Arsenicum</a:t>
            </a:r>
            <a:r>
              <a:rPr lang="en-US" dirty="0">
                <a:solidFill>
                  <a:srgbClr val="FFFF00"/>
                </a:solidFill>
              </a:rPr>
              <a:t> album </a:t>
            </a:r>
          </a:p>
          <a:p>
            <a:r>
              <a:rPr lang="en-US" dirty="0"/>
              <a:t> Extreme prostration, clammy perspiration, urgent thirst, drinking little and often; shortness of breath on slight exertion; dry and dark tongue and lips, </a:t>
            </a:r>
            <a:r>
              <a:rPr lang="en-US" dirty="0" err="1"/>
              <a:t>diarrhoea</a:t>
            </a:r>
            <a:r>
              <a:rPr lang="en-US" dirty="0"/>
              <a:t>; singing and buzzing in ears; tendency to </a:t>
            </a:r>
            <a:r>
              <a:rPr lang="en-US" dirty="0" err="1"/>
              <a:t>colliquation</a:t>
            </a:r>
            <a:r>
              <a:rPr lang="en-US" dirty="0"/>
              <a:t> and dissolution; threatened gangrene, with </a:t>
            </a:r>
            <a:r>
              <a:rPr lang="en-US" dirty="0" err="1"/>
              <a:t>ichorous</a:t>
            </a:r>
            <a:r>
              <a:rPr lang="en-US" dirty="0"/>
              <a:t> expectoration, </a:t>
            </a:r>
            <a:r>
              <a:rPr lang="en-US" dirty="0" err="1"/>
              <a:t>foetid</a:t>
            </a:r>
            <a:r>
              <a:rPr lang="en-US" dirty="0"/>
              <a:t> or </a:t>
            </a:r>
            <a:r>
              <a:rPr lang="en-US" dirty="0" smtClean="0"/>
              <a:t>dingy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1779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Bromium</a:t>
            </a:r>
            <a:r>
              <a:rPr lang="en-US" dirty="0"/>
              <a:t> </a:t>
            </a:r>
          </a:p>
          <a:p>
            <a:r>
              <a:rPr lang="en-US" dirty="0"/>
              <a:t> Pneumonia affecting the lower lobe of right lung, a lobar pneumonia; sensation as if he could not get air enough into the chest; feeling of exhaustion and weakness in chest, where constriction impedes respiration, with dry, tickling cough; </a:t>
            </a:r>
            <a:r>
              <a:rPr lang="en-US" dirty="0" err="1"/>
              <a:t>hepatization</a:t>
            </a:r>
            <a:r>
              <a:rPr lang="en-US" dirty="0"/>
              <a:t> of lower lobes;</a:t>
            </a:r>
          </a:p>
        </p:txBody>
      </p:sp>
    </p:spTree>
    <p:extLst>
      <p:ext uri="{BB962C8B-B14F-4D97-AF65-F5344CB8AC3E}">
        <p14:creationId xmlns="" xmlns:p14="http://schemas.microsoft.com/office/powerpoint/2010/main" val="1443271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Serious complications </a:t>
            </a:r>
            <a:r>
              <a:rPr lang="en-US" dirty="0"/>
              <a:t>of lobar pneumonia are </a:t>
            </a:r>
            <a:r>
              <a:rPr lang="en-US" dirty="0" smtClean="0"/>
              <a:t>uncommon</a:t>
            </a:r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Organisation</a:t>
            </a:r>
            <a:r>
              <a:rPr lang="en-US" dirty="0"/>
              <a:t> In about 3% of cases, resolution </a:t>
            </a:r>
            <a:r>
              <a:rPr lang="en-US" dirty="0" smtClean="0"/>
              <a:t>of the</a:t>
            </a:r>
            <a:r>
              <a:rPr lang="en-US" dirty="0"/>
              <a:t> </a:t>
            </a:r>
            <a:r>
              <a:rPr lang="en-US" dirty="0" smtClean="0"/>
              <a:t>exudate </a:t>
            </a:r>
            <a:r>
              <a:rPr lang="en-US" dirty="0"/>
              <a:t>does not occur but instead it undergoes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  <a:p>
            <a:r>
              <a:rPr lang="en-US" dirty="0" smtClean="0"/>
              <a:t>There </a:t>
            </a:r>
            <a:r>
              <a:rPr lang="en-US" dirty="0"/>
              <a:t>is ingrowth of </a:t>
            </a:r>
            <a:r>
              <a:rPr lang="en-US" dirty="0" smtClean="0"/>
              <a:t>fibroblasts </a:t>
            </a:r>
            <a:r>
              <a:rPr lang="en-US" dirty="0"/>
              <a:t>from the alveolar septa resulting in </a:t>
            </a:r>
            <a:r>
              <a:rPr lang="en-US" dirty="0" err="1" smtClean="0"/>
              <a:t>fibrosed</a:t>
            </a:r>
            <a:r>
              <a:rPr lang="en-US" dirty="0"/>
              <a:t>, tough, airless leathery lung tissue. Tis type </a:t>
            </a:r>
            <a:r>
              <a:rPr lang="en-US" dirty="0" smtClean="0"/>
              <a:t>of post-pneumonic fibrosis </a:t>
            </a:r>
            <a:r>
              <a:rPr lang="en-US" dirty="0"/>
              <a:t>is called </a:t>
            </a:r>
            <a:r>
              <a:rPr lang="en-US" dirty="0" err="1" smtClean="0"/>
              <a:t>carnifcation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3782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 Pleural eﬀusion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Empyema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Lung </a:t>
            </a:r>
            <a:r>
              <a:rPr lang="en-US" dirty="0" smtClean="0"/>
              <a:t>abscess</a:t>
            </a:r>
          </a:p>
          <a:p>
            <a:r>
              <a:rPr lang="en-US" dirty="0"/>
              <a:t>5. Metastatic infection </a:t>
            </a:r>
          </a:p>
          <a:p>
            <a:r>
              <a:rPr lang="en-US" dirty="0"/>
              <a:t>Occasionally, infection in the lungs and pleural cavity in lobar pneumonia may extend into the pericardium and the heart causing purulent pericarditis, bacterial endocarditis and myocarditis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571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Bronchopneumonia (Lobular Pneumonia)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" y="1825624"/>
            <a:ext cx="8410419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Bronchopneumonia </a:t>
            </a:r>
            <a:r>
              <a:rPr lang="en-US" dirty="0"/>
              <a:t>or lobular pneumonia is infection of </a:t>
            </a:r>
            <a:r>
              <a:rPr lang="en-US" dirty="0" smtClean="0"/>
              <a:t>the terminal </a:t>
            </a:r>
            <a:r>
              <a:rPr lang="en-US" dirty="0"/>
              <a:t>bronchioles that extends into the surrounding </a:t>
            </a:r>
            <a:r>
              <a:rPr lang="en-US" dirty="0" smtClean="0"/>
              <a:t>alveoli resulting </a:t>
            </a:r>
            <a:r>
              <a:rPr lang="en-US" dirty="0"/>
              <a:t>in patchy consolidation of the lung.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condition </a:t>
            </a:r>
            <a:r>
              <a:rPr lang="en-US" dirty="0" smtClean="0"/>
              <a:t>is particularly </a:t>
            </a:r>
            <a:r>
              <a:rPr lang="en-US" dirty="0"/>
              <a:t>frequent at the extremes of life (i.e. in infancy </a:t>
            </a:r>
            <a:r>
              <a:rPr lang="en-US" dirty="0" smtClean="0"/>
              <a:t>and old </a:t>
            </a:r>
            <a:r>
              <a:rPr lang="en-US" dirty="0"/>
              <a:t>age),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secondary infection following viral respiratory </a:t>
            </a:r>
            <a:r>
              <a:rPr lang="en-US" dirty="0" smtClean="0"/>
              <a:t>infections </a:t>
            </a:r>
            <a:r>
              <a:rPr lang="en-US" dirty="0"/>
              <a:t>such as inﬂuenza, measles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2315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staphylococci</a:t>
            </a:r>
            <a:r>
              <a:rPr lang="en-US" dirty="0"/>
              <a:t>, streptococci, </a:t>
            </a:r>
            <a:r>
              <a:rPr lang="en-US" dirty="0" smtClean="0"/>
              <a:t>pneumococci, </a:t>
            </a:r>
            <a:r>
              <a:rPr lang="en-US" dirty="0" err="1" smtClean="0"/>
              <a:t>Klebsiella</a:t>
            </a:r>
            <a:r>
              <a:rPr lang="en-US" dirty="0" smtClean="0"/>
              <a:t> </a:t>
            </a:r>
            <a:r>
              <a:rPr lang="en-US" dirty="0"/>
              <a:t>pneumoniae, </a:t>
            </a:r>
            <a:r>
              <a:rPr lang="en-US" dirty="0" err="1"/>
              <a:t>Haemophilus</a:t>
            </a:r>
            <a:r>
              <a:rPr lang="en-US" dirty="0"/>
              <a:t> </a:t>
            </a:r>
            <a:r>
              <a:rPr lang="en-US" dirty="0" err="1"/>
              <a:t>inﬂuenzae</a:t>
            </a:r>
            <a:r>
              <a:rPr lang="en-US" dirty="0"/>
              <a:t>, and </a:t>
            </a:r>
            <a:r>
              <a:rPr lang="en-US" dirty="0" smtClean="0"/>
              <a:t>gram negative </a:t>
            </a:r>
            <a:r>
              <a:rPr lang="en-US" dirty="0"/>
              <a:t>bacilli like Pseudomonas and coliform bacteria.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7694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MORPHOLOGIC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1825624"/>
            <a:ext cx="8335468" cy="50323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Grossly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smtClean="0"/>
              <a:t>bronchopneumonia </a:t>
            </a:r>
            <a:r>
              <a:rPr lang="en-US" dirty="0"/>
              <a:t>is </a:t>
            </a:r>
            <a:r>
              <a:rPr lang="en-US" dirty="0" smtClean="0"/>
              <a:t>identified </a:t>
            </a:r>
            <a:r>
              <a:rPr lang="en-US" dirty="0"/>
              <a:t>by patchy areas of red or grey </a:t>
            </a:r>
            <a:r>
              <a:rPr lang="en-US" dirty="0" smtClean="0"/>
              <a:t>consolidation aﬀecting </a:t>
            </a:r>
            <a:r>
              <a:rPr lang="en-US" dirty="0"/>
              <a:t>one or more lobes, frequently found </a:t>
            </a:r>
            <a:r>
              <a:rPr lang="en-US" dirty="0" smtClean="0"/>
              <a:t>bilaterally and </a:t>
            </a:r>
            <a:r>
              <a:rPr lang="en-US" dirty="0"/>
              <a:t>more often involving the lower zones of the </a:t>
            </a:r>
            <a:r>
              <a:rPr lang="en-US" dirty="0" smtClean="0"/>
              <a:t>lungs due </a:t>
            </a:r>
            <a:r>
              <a:rPr lang="en-US" dirty="0"/>
              <a:t>to gravitation of the secretions.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cut surface, </a:t>
            </a:r>
            <a:r>
              <a:rPr lang="en-US" dirty="0" smtClean="0"/>
              <a:t>these patchy </a:t>
            </a:r>
            <a:r>
              <a:rPr lang="en-US" dirty="0"/>
              <a:t>consolidated lesions are dry, granular, </a:t>
            </a:r>
            <a:r>
              <a:rPr lang="en-US" dirty="0" smtClean="0"/>
              <a:t>firm</a:t>
            </a:r>
            <a:r>
              <a:rPr lang="en-US" dirty="0"/>
              <a:t>, red </a:t>
            </a:r>
            <a:r>
              <a:rPr lang="en-US" dirty="0" smtClean="0"/>
              <a:t>or grey </a:t>
            </a:r>
            <a:r>
              <a:rPr lang="en-US" dirty="0"/>
              <a:t>in </a:t>
            </a:r>
            <a:r>
              <a:rPr lang="en-US" dirty="0" err="1"/>
              <a:t>colour</a:t>
            </a:r>
            <a:r>
              <a:rPr lang="en-US" dirty="0"/>
              <a:t>, 3 to 4 cm in diameter, slightly elevated </a:t>
            </a:r>
            <a:r>
              <a:rPr lang="en-US" dirty="0" smtClean="0"/>
              <a:t>over the </a:t>
            </a:r>
            <a:r>
              <a:rPr lang="en-US" dirty="0"/>
              <a:t>sur face and are often </a:t>
            </a:r>
            <a:r>
              <a:rPr lang="en-US" dirty="0" err="1"/>
              <a:t>centred</a:t>
            </a:r>
            <a:r>
              <a:rPr lang="en-US" dirty="0"/>
              <a:t> around a </a:t>
            </a:r>
            <a:r>
              <a:rPr lang="en-US" dirty="0" smtClean="0"/>
              <a:t>bronchiole </a:t>
            </a:r>
          </a:p>
        </p:txBody>
      </p:sp>
    </p:spTree>
    <p:extLst>
      <p:ext uri="{BB962C8B-B14F-4D97-AF65-F5344CB8AC3E}">
        <p14:creationId xmlns="" xmlns:p14="http://schemas.microsoft.com/office/powerpoint/2010/main" val="231377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2" y="1825624"/>
            <a:ext cx="8320478" cy="5032375"/>
          </a:xfrm>
        </p:spPr>
        <p:txBody>
          <a:bodyPr/>
          <a:lstStyle/>
          <a:p>
            <a:r>
              <a:rPr lang="en-US" dirty="0" smtClean="0"/>
              <a:t>microorganisms </a:t>
            </a:r>
            <a:r>
              <a:rPr lang="en-US" dirty="0"/>
              <a:t>gain entry into </a:t>
            </a:r>
            <a:r>
              <a:rPr lang="en-US" dirty="0" smtClean="0"/>
              <a:t>the lungs </a:t>
            </a:r>
            <a:r>
              <a:rPr lang="en-US" dirty="0"/>
              <a:t>by one of the following four routes:</a:t>
            </a:r>
          </a:p>
          <a:p>
            <a:r>
              <a:rPr lang="en-US" dirty="0"/>
              <a:t>1. Inhalation of the microbes present in the air</a:t>
            </a:r>
            <a:r>
              <a:rPr lang="en-US" dirty="0" smtClean="0"/>
              <a:t>.</a:t>
            </a:r>
          </a:p>
          <a:p>
            <a:r>
              <a:rPr lang="en-US" dirty="0"/>
              <a:t>2. </a:t>
            </a:r>
            <a:r>
              <a:rPr lang="en-US" i="1" dirty="0"/>
              <a:t>Aspiration </a:t>
            </a:r>
            <a:r>
              <a:rPr lang="en-US" dirty="0"/>
              <a:t>of organisms from the nasopharynx or</a:t>
            </a:r>
            <a:br>
              <a:rPr lang="en-US" dirty="0"/>
            </a:br>
            <a:r>
              <a:rPr lang="en-US" dirty="0"/>
              <a:t>oropharynx.</a:t>
            </a:r>
            <a:br>
              <a:rPr lang="en-US" dirty="0"/>
            </a:br>
            <a:r>
              <a:rPr lang="en-US" dirty="0"/>
              <a:t>3. </a:t>
            </a:r>
            <a:r>
              <a:rPr lang="en-US" i="1" dirty="0" err="1"/>
              <a:t>Haematogenous</a:t>
            </a:r>
            <a:r>
              <a:rPr lang="en-US" i="1" dirty="0"/>
              <a:t> spread </a:t>
            </a:r>
            <a:r>
              <a:rPr lang="en-US" dirty="0"/>
              <a:t>from a distant focus of infection.</a:t>
            </a:r>
            <a:br>
              <a:rPr lang="en-US" dirty="0"/>
            </a:br>
            <a:r>
              <a:rPr lang="en-US" dirty="0"/>
              <a:t>4. </a:t>
            </a:r>
            <a:r>
              <a:rPr lang="en-US" i="1" dirty="0"/>
              <a:t>Direct spread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839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4919949"/>
          </a:xfrm>
        </p:spPr>
        <p:txBody>
          <a:bodyPr>
            <a:normAutofit/>
          </a:bodyPr>
          <a:lstStyle/>
          <a:p>
            <a:r>
              <a:rPr lang="en-US" dirty="0" smtClean="0"/>
              <a:t>Histologically</a:t>
            </a:r>
          </a:p>
          <a:p>
            <a:r>
              <a:rPr lang="en-US" dirty="0" err="1" smtClean="0"/>
              <a:t>i</a:t>
            </a:r>
            <a:r>
              <a:rPr lang="en-US" dirty="0"/>
              <a:t>) Acute bronchiolitis.</a:t>
            </a:r>
          </a:p>
          <a:p>
            <a:r>
              <a:rPr lang="en-US" dirty="0"/>
              <a:t>ii) </a:t>
            </a:r>
            <a:r>
              <a:rPr lang="en-US" dirty="0" err="1"/>
              <a:t>Suppurative</a:t>
            </a:r>
            <a:r>
              <a:rPr lang="en-US" dirty="0"/>
              <a:t> exudate, consisting chieﬂy of neutrophils, </a:t>
            </a:r>
            <a:r>
              <a:rPr lang="en-US" dirty="0" smtClean="0"/>
              <a:t>in the </a:t>
            </a:r>
            <a:r>
              <a:rPr lang="en-US" dirty="0" err="1"/>
              <a:t>peribronchiolar</a:t>
            </a:r>
            <a:r>
              <a:rPr lang="en-US" dirty="0"/>
              <a:t> alveoli.</a:t>
            </a:r>
          </a:p>
          <a:p>
            <a:r>
              <a:rPr lang="en-US" dirty="0"/>
              <a:t>iii) </a:t>
            </a:r>
            <a:r>
              <a:rPr lang="en-US" dirty="0" err="1"/>
              <a:t>Tickening</a:t>
            </a:r>
            <a:r>
              <a:rPr lang="en-US" dirty="0"/>
              <a:t> of the alveolar septa by congested </a:t>
            </a:r>
            <a:r>
              <a:rPr lang="en-US" dirty="0" smtClean="0"/>
              <a:t>capillaries and </a:t>
            </a:r>
            <a:r>
              <a:rPr lang="en-US" dirty="0" err="1"/>
              <a:t>leucocytic</a:t>
            </a:r>
            <a:r>
              <a:rPr lang="en-US" dirty="0"/>
              <a:t> </a:t>
            </a:r>
            <a:r>
              <a:rPr lang="en-US" dirty="0" err="1"/>
              <a:t>infltration</a:t>
            </a:r>
            <a:r>
              <a:rPr lang="en-US" dirty="0"/>
              <a:t>.</a:t>
            </a:r>
          </a:p>
          <a:p>
            <a:r>
              <a:rPr lang="en-US" dirty="0"/>
              <a:t>iv) Less involved alveoli contain </a:t>
            </a:r>
            <a:r>
              <a:rPr lang="en-US" dirty="0" err="1"/>
              <a:t>oedema</a:t>
            </a:r>
            <a:r>
              <a:rPr lang="en-US" dirty="0"/>
              <a:t> ﬂuid</a:t>
            </a:r>
          </a:p>
        </p:txBody>
      </p:sp>
    </p:spTree>
    <p:extLst>
      <p:ext uri="{BB962C8B-B14F-4D97-AF65-F5344CB8AC3E}">
        <p14:creationId xmlns="" xmlns:p14="http://schemas.microsoft.com/office/powerpoint/2010/main" val="4204846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complications of lobar </a:t>
            </a:r>
            <a:r>
              <a:rPr lang="en-US" dirty="0" smtClean="0"/>
              <a:t>pneumonia may </a:t>
            </a:r>
            <a:r>
              <a:rPr lang="en-US" dirty="0"/>
              <a:t>occur in bronchopneumonia as well. However, complete</a:t>
            </a:r>
          </a:p>
          <a:p>
            <a:r>
              <a:rPr lang="en-US" dirty="0"/>
              <a:t>resolution of bronchopneumonia is uncommon. </a:t>
            </a:r>
            <a:r>
              <a:rPr lang="en-US" dirty="0" err="1"/>
              <a:t>Tere</a:t>
            </a:r>
            <a:r>
              <a:rPr lang="en-US" dirty="0"/>
              <a:t> is</a:t>
            </a:r>
          </a:p>
          <a:p>
            <a:r>
              <a:rPr lang="en-US" dirty="0"/>
              <a:t>generally some degree of </a:t>
            </a:r>
            <a:r>
              <a:rPr lang="en-US" dirty="0" err="1"/>
              <a:t>destruc</a:t>
            </a:r>
            <a:r>
              <a:rPr lang="en-US" dirty="0"/>
              <a:t> </a:t>
            </a:r>
            <a:r>
              <a:rPr lang="en-US" dirty="0" err="1"/>
              <a:t>tion</a:t>
            </a:r>
            <a:r>
              <a:rPr lang="en-US" dirty="0"/>
              <a:t> of the bronchioles</a:t>
            </a:r>
          </a:p>
          <a:p>
            <a:r>
              <a:rPr lang="en-US" dirty="0"/>
              <a:t>resulting in foci of bronchiolar </a:t>
            </a:r>
            <a:r>
              <a:rPr lang="en-US" dirty="0" err="1"/>
              <a:t>fbrosis</a:t>
            </a:r>
            <a:r>
              <a:rPr lang="en-US" dirty="0"/>
              <a:t> that may eventually</a:t>
            </a:r>
          </a:p>
          <a:p>
            <a:r>
              <a:rPr lang="en-US" dirty="0"/>
              <a:t>cause bronchiectasis</a:t>
            </a:r>
          </a:p>
        </p:txBody>
      </p:sp>
    </p:spTree>
    <p:extLst>
      <p:ext uri="{BB962C8B-B14F-4D97-AF65-F5344CB8AC3E}">
        <p14:creationId xmlns="" xmlns:p14="http://schemas.microsoft.com/office/powerpoint/2010/main" val="40730264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Mohan Text Book of </a:t>
            </a:r>
            <a:r>
              <a:rPr lang="en-US" dirty="0" smtClean="0"/>
              <a:t>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</a:t>
            </a:r>
            <a:r>
              <a:rPr lang="en-US" dirty="0" smtClean="0"/>
              <a:t>Basis </a:t>
            </a:r>
            <a:r>
              <a:rPr lang="en-US" dirty="0" smtClean="0"/>
              <a:t>of Disease,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21" y="1825624"/>
            <a:ext cx="8395429" cy="5032375"/>
          </a:xfrm>
        </p:spPr>
        <p:txBody>
          <a:bodyPr>
            <a:normAutofit/>
          </a:bodyPr>
          <a:lstStyle/>
          <a:p>
            <a:r>
              <a:rPr lang="en-US" dirty="0"/>
              <a:t>Failure </a:t>
            </a:r>
            <a:r>
              <a:rPr lang="en-US" dirty="0" smtClean="0"/>
              <a:t>of defense mechanisms </a:t>
            </a:r>
            <a:r>
              <a:rPr lang="en-US" dirty="0"/>
              <a:t>and presence of certain </a:t>
            </a:r>
            <a:r>
              <a:rPr lang="en-US" dirty="0" smtClean="0"/>
              <a:t>predisposing factors </a:t>
            </a:r>
            <a:r>
              <a:rPr lang="en-US" dirty="0"/>
              <a:t>result in pneumonias. </a:t>
            </a:r>
            <a:r>
              <a:rPr lang="en-US" dirty="0" smtClean="0"/>
              <a:t>These </a:t>
            </a:r>
            <a:r>
              <a:rPr lang="en-US" dirty="0"/>
              <a:t>conditions are as under: </a:t>
            </a:r>
            <a:endParaRPr lang="en-US" dirty="0" smtClean="0"/>
          </a:p>
          <a:p>
            <a:r>
              <a:rPr lang="en-US" b="1" dirty="0">
                <a:solidFill>
                  <a:srgbClr val="FFFF00"/>
                </a:solidFill>
              </a:rPr>
              <a:t>1. Altered consciousness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oropharyngeal contents </a:t>
            </a:r>
            <a:r>
              <a:rPr lang="en-US" dirty="0" smtClean="0"/>
              <a:t>ma be </a:t>
            </a:r>
            <a:r>
              <a:rPr lang="en-US" dirty="0"/>
              <a:t>aspirated in states causing unconsciousness e.g. in </a:t>
            </a:r>
            <a:r>
              <a:rPr lang="en-US" dirty="0" smtClean="0"/>
              <a:t>coma cranial </a:t>
            </a:r>
            <a:r>
              <a:rPr lang="en-US" dirty="0"/>
              <a:t>trauma, seizures, cerebrovascular </a:t>
            </a:r>
            <a:r>
              <a:rPr lang="en-US" dirty="0" err="1"/>
              <a:t>acci</a:t>
            </a:r>
            <a:r>
              <a:rPr lang="en-US" dirty="0"/>
              <a:t> dents, </a:t>
            </a:r>
            <a:r>
              <a:rPr lang="en-US" dirty="0" smtClean="0"/>
              <a:t>drug overdose</a:t>
            </a:r>
            <a:r>
              <a:rPr lang="en-US" dirty="0"/>
              <a:t>, alcoholism etc.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810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Depressed cough and </a:t>
            </a:r>
            <a:r>
              <a:rPr lang="en-US" dirty="0" err="1"/>
              <a:t>glottic</a:t>
            </a:r>
            <a:r>
              <a:rPr lang="en-US" dirty="0"/>
              <a:t> reﬂexes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Depression o eﬀective </a:t>
            </a:r>
            <a:r>
              <a:rPr lang="en-US" dirty="0"/>
              <a:t>cough may allow aspiration of gastric contents e.g.</a:t>
            </a:r>
            <a:br>
              <a:rPr lang="en-US" dirty="0"/>
            </a:br>
            <a:r>
              <a:rPr lang="en-US" dirty="0"/>
              <a:t>in old age, pain from trauma or </a:t>
            </a:r>
            <a:r>
              <a:rPr lang="en-US" dirty="0" err="1" smtClean="0"/>
              <a:t>thoraco</a:t>
            </a:r>
            <a:r>
              <a:rPr lang="en-US" dirty="0" smtClean="0"/>
              <a:t> abdominal </a:t>
            </a:r>
            <a:r>
              <a:rPr lang="en-US" dirty="0"/>
              <a:t>surgery, neuromuscular disease, weakness due to malnutrition, kyphoscoliosis, severe obstructive </a:t>
            </a:r>
            <a:r>
              <a:rPr lang="en-US" dirty="0" smtClean="0"/>
              <a:t>pulmonary </a:t>
            </a:r>
            <a:r>
              <a:rPr lang="en-US" dirty="0"/>
              <a:t>diseases, endotracheal intubation and tracheostomy. </a:t>
            </a:r>
          </a:p>
        </p:txBody>
      </p:sp>
    </p:spTree>
    <p:extLst>
      <p:ext uri="{BB962C8B-B14F-4D97-AF65-F5344CB8AC3E}">
        <p14:creationId xmlns="" xmlns:p14="http://schemas.microsoft.com/office/powerpoint/2010/main" val="153889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3. Impaired </a:t>
            </a:r>
            <a:r>
              <a:rPr lang="en-US" b="1" dirty="0" err="1">
                <a:solidFill>
                  <a:srgbClr val="FFFF00"/>
                </a:solidFill>
              </a:rPr>
              <a:t>mucociliary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transport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normal </a:t>
            </a:r>
            <a:r>
              <a:rPr lang="en-US" dirty="0" smtClean="0"/>
              <a:t>protection oﬀered </a:t>
            </a:r>
            <a:r>
              <a:rPr lang="en-US" dirty="0"/>
              <a:t>by mucus-covered ciliated epithelium in the </a:t>
            </a:r>
            <a:r>
              <a:rPr lang="en-US" dirty="0" smtClean="0"/>
              <a:t>airways from </a:t>
            </a:r>
            <a:r>
              <a:rPr lang="en-US" dirty="0"/>
              <a:t>the larynx to the terminal </a:t>
            </a:r>
            <a:r>
              <a:rPr lang="en-US" dirty="0" smtClean="0"/>
              <a:t>bronchioles </a:t>
            </a:r>
            <a:r>
              <a:rPr lang="en-US" dirty="0"/>
              <a:t>is impaired </a:t>
            </a:r>
            <a:r>
              <a:rPr lang="en-US" dirty="0" smtClean="0"/>
              <a:t>or destroyed </a:t>
            </a:r>
            <a:r>
              <a:rPr lang="en-US" dirty="0"/>
              <a:t>in many conditions </a:t>
            </a:r>
            <a:r>
              <a:rPr lang="en-US" dirty="0" err="1"/>
              <a:t>favouring</a:t>
            </a:r>
            <a:r>
              <a:rPr lang="en-US" dirty="0"/>
              <a:t> passage of </a:t>
            </a:r>
            <a:r>
              <a:rPr lang="en-US" dirty="0" smtClean="0"/>
              <a:t>bacteria into </a:t>
            </a:r>
            <a:r>
              <a:rPr lang="en-US" dirty="0"/>
              <a:t>the lung parenchyma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These </a:t>
            </a:r>
            <a:r>
              <a:rPr lang="en-US" dirty="0"/>
              <a:t>conditions are cigarette</a:t>
            </a:r>
            <a:br>
              <a:rPr lang="en-US" dirty="0"/>
            </a:br>
            <a:r>
              <a:rPr lang="en-US" dirty="0"/>
              <a:t>smoking, viral respiratory infections, immotile cilia </a:t>
            </a:r>
            <a:r>
              <a:rPr lang="en-US" dirty="0" smtClean="0"/>
              <a:t>syndrome, inhalation </a:t>
            </a:r>
            <a:r>
              <a:rPr lang="en-US" dirty="0"/>
              <a:t>of hot or corrosive gases and old age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251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4. Impaired alveolar macrophage </a:t>
            </a:r>
            <a:r>
              <a:rPr lang="en-US" dirty="0" smtClean="0">
                <a:solidFill>
                  <a:srgbClr val="FFFF00"/>
                </a:solidFill>
              </a:rPr>
              <a:t>function</a:t>
            </a:r>
          </a:p>
          <a:p>
            <a:r>
              <a:rPr lang="en-US" dirty="0" smtClean="0"/>
              <a:t>e.g. by </a:t>
            </a:r>
            <a:r>
              <a:rPr lang="en-US" dirty="0"/>
              <a:t>cigarette smoke, hypoxia, starvation, </a:t>
            </a:r>
            <a:r>
              <a:rPr lang="en-US" dirty="0" err="1"/>
              <a:t>anaemia</a:t>
            </a:r>
            <a:r>
              <a:rPr lang="en-US" dirty="0"/>
              <a:t>, </a:t>
            </a:r>
            <a:r>
              <a:rPr lang="en-US" dirty="0" smtClean="0"/>
              <a:t>pulmonary </a:t>
            </a:r>
            <a:r>
              <a:rPr lang="en-US" dirty="0" err="1" smtClean="0"/>
              <a:t>oedema</a:t>
            </a:r>
            <a:r>
              <a:rPr lang="en-US" dirty="0" smtClean="0"/>
              <a:t> </a:t>
            </a:r>
            <a:r>
              <a:rPr lang="en-US" dirty="0"/>
              <a:t>and viral respiratory infections.</a:t>
            </a:r>
          </a:p>
          <a:p>
            <a:r>
              <a:rPr lang="en-US" dirty="0">
                <a:solidFill>
                  <a:srgbClr val="FFFF00"/>
                </a:solidFill>
              </a:rPr>
              <a:t>5. Endobronchial </a:t>
            </a:r>
            <a:r>
              <a:rPr lang="en-US" dirty="0" smtClean="0">
                <a:solidFill>
                  <a:srgbClr val="FFFF00"/>
                </a:solidFill>
              </a:rPr>
              <a:t>obstruction</a:t>
            </a:r>
          </a:p>
          <a:p>
            <a:r>
              <a:rPr lang="en-US" dirty="0" smtClean="0"/>
              <a:t> The </a:t>
            </a:r>
            <a:r>
              <a:rPr lang="en-US" dirty="0"/>
              <a:t>eﬀective </a:t>
            </a:r>
            <a:r>
              <a:rPr lang="en-US" dirty="0" smtClean="0"/>
              <a:t>clearance mechanism </a:t>
            </a:r>
            <a:r>
              <a:rPr lang="en-US" dirty="0"/>
              <a:t>is interfered in endobronchial </a:t>
            </a:r>
            <a:r>
              <a:rPr lang="en-US" dirty="0" smtClean="0"/>
              <a:t>obstruction from </a:t>
            </a:r>
            <a:r>
              <a:rPr lang="en-US" dirty="0" err="1" smtClean="0"/>
              <a:t>tumour</a:t>
            </a:r>
            <a:r>
              <a:rPr lang="en-US" dirty="0"/>
              <a:t>, foreign body, cystic </a:t>
            </a:r>
            <a:r>
              <a:rPr lang="en-US" dirty="0" smtClean="0"/>
              <a:t>fibrosis </a:t>
            </a:r>
            <a:r>
              <a:rPr lang="en-US" dirty="0"/>
              <a:t>and chronic bronchitis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FF00"/>
                </a:solidFill>
              </a:rPr>
              <a:t>6. Immunocompromised </a:t>
            </a:r>
            <a:r>
              <a:rPr lang="en-US" b="1" dirty="0" smtClean="0">
                <a:solidFill>
                  <a:srgbClr val="FFFF00"/>
                </a:solidFill>
              </a:rPr>
              <a:t>states</a:t>
            </a:r>
          </a:p>
          <a:p>
            <a:r>
              <a:rPr lang="en-US" b="1" dirty="0" smtClean="0"/>
              <a:t> </a:t>
            </a:r>
            <a:r>
              <a:rPr lang="en-US" dirty="0"/>
              <a:t>Disorders of </a:t>
            </a:r>
            <a:r>
              <a:rPr lang="en-US" dirty="0" smtClean="0"/>
              <a:t>lymphocyte including </a:t>
            </a:r>
            <a:r>
              <a:rPr lang="en-US" dirty="0"/>
              <a:t>conge </a:t>
            </a:r>
            <a:r>
              <a:rPr lang="en-US" dirty="0" err="1"/>
              <a:t>nital</a:t>
            </a:r>
            <a:r>
              <a:rPr lang="en-US" dirty="0"/>
              <a:t> and acquired </a:t>
            </a:r>
            <a:r>
              <a:rPr lang="en-US" dirty="0" err="1"/>
              <a:t>immunodefciencies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511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31" y="1825624"/>
            <a:ext cx="8410419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I. </a:t>
            </a:r>
            <a:r>
              <a:rPr lang="en-US" dirty="0">
                <a:solidFill>
                  <a:srgbClr val="FFFF00"/>
                </a:solidFill>
              </a:rPr>
              <a:t>On the basis of the anatomic region </a:t>
            </a:r>
            <a:r>
              <a:rPr lang="en-US" dirty="0"/>
              <a:t>of the lung </a:t>
            </a:r>
            <a:r>
              <a:rPr lang="en-US" dirty="0" smtClean="0"/>
              <a:t>parenchyma involved</a:t>
            </a:r>
            <a:r>
              <a:rPr lang="en-US" dirty="0"/>
              <a:t>, pneumonias are traditionally </a:t>
            </a:r>
            <a:r>
              <a:rPr lang="en-US" dirty="0" err="1"/>
              <a:t>classifed</a:t>
            </a:r>
            <a:r>
              <a:rPr lang="en-US" dirty="0"/>
              <a:t> into 3 </a:t>
            </a:r>
            <a:r>
              <a:rPr lang="en-US" dirty="0" smtClean="0"/>
              <a:t>main types</a:t>
            </a:r>
            <a:r>
              <a:rPr lang="en-US" dirty="0"/>
              <a:t>:</a:t>
            </a:r>
          </a:p>
          <a:p>
            <a:r>
              <a:rPr lang="en-US" dirty="0"/>
              <a:t>1. Lobar pneumonia</a:t>
            </a:r>
          </a:p>
          <a:p>
            <a:r>
              <a:rPr lang="en-US" dirty="0"/>
              <a:t>2. Bronchopneumonia (or Lobular pneumonia)</a:t>
            </a:r>
          </a:p>
          <a:p>
            <a:r>
              <a:rPr lang="en-US" dirty="0"/>
              <a:t>3. Interstitial </a:t>
            </a:r>
            <a:r>
              <a:rPr lang="en-US" dirty="0" smtClean="0"/>
              <a:t>pneumonia</a:t>
            </a:r>
          </a:p>
          <a:p>
            <a:r>
              <a:rPr lang="en-US" dirty="0">
                <a:solidFill>
                  <a:srgbClr val="FFFF00"/>
                </a:solidFill>
              </a:rPr>
              <a:t>Based on </a:t>
            </a:r>
            <a:r>
              <a:rPr lang="en-US" i="1" dirty="0">
                <a:solidFill>
                  <a:srgbClr val="FFFF00"/>
                </a:solidFill>
              </a:rPr>
              <a:t>etiology and pathogenesis</a:t>
            </a:r>
            <a:r>
              <a:rPr lang="en-US" dirty="0">
                <a:solidFill>
                  <a:srgbClr val="FFFF00"/>
                </a:solidFill>
              </a:rPr>
              <a:t>, pneumonias are </a:t>
            </a:r>
            <a:r>
              <a:rPr lang="en-US" dirty="0" err="1">
                <a:solidFill>
                  <a:srgbClr val="FFFF00"/>
                </a:solidFill>
              </a:rPr>
              <a:t>classifed</a:t>
            </a:r>
            <a:r>
              <a:rPr lang="en-US" dirty="0">
                <a:solidFill>
                  <a:srgbClr val="FFFF00"/>
                </a:solidFill>
              </a:rPr>
              <a:t> as </a:t>
            </a:r>
            <a:r>
              <a:rPr lang="en-US" dirty="0" smtClean="0">
                <a:solidFill>
                  <a:srgbClr val="FFFF00"/>
                </a:solidFill>
              </a:rPr>
              <a:t>under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A. Bacterial pneumonia</a:t>
            </a:r>
            <a:br>
              <a:rPr lang="en-US" dirty="0"/>
            </a:br>
            <a:r>
              <a:rPr lang="en-US" dirty="0"/>
              <a:t>B. Viral pneumonia</a:t>
            </a:r>
            <a:br>
              <a:rPr lang="en-US" dirty="0"/>
            </a:br>
            <a:r>
              <a:rPr lang="en-US" dirty="0"/>
              <a:t>C. Pneumonias from other etiologies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030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Lobar Pneumonia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21" y="1825624"/>
            <a:ext cx="8395429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Lobar </a:t>
            </a:r>
            <a:r>
              <a:rPr lang="en-US" dirty="0"/>
              <a:t>pneumonia is an acute bacterial infection of a part of </a:t>
            </a:r>
            <a:r>
              <a:rPr lang="en-US" dirty="0" smtClean="0"/>
              <a:t>a lobe</a:t>
            </a:r>
            <a:r>
              <a:rPr lang="en-US" dirty="0"/>
              <a:t>, the entire lobe, or even two lobes of one or both the </a:t>
            </a:r>
            <a:r>
              <a:rPr lang="en-US" dirty="0" smtClean="0"/>
              <a:t>lungs.</a:t>
            </a:r>
          </a:p>
          <a:p>
            <a:r>
              <a:rPr lang="en-US" b="1" dirty="0"/>
              <a:t>ETIOLOGY </a:t>
            </a:r>
            <a:endParaRPr lang="en-US" b="1" dirty="0" smtClean="0"/>
          </a:p>
          <a:p>
            <a:r>
              <a:rPr lang="en-US" dirty="0" smtClean="0"/>
              <a:t>Based </a:t>
            </a:r>
            <a:r>
              <a:rPr lang="en-US" dirty="0"/>
              <a:t>on the etiologic microbial agent </a:t>
            </a:r>
            <a:r>
              <a:rPr lang="en-US" dirty="0" smtClean="0"/>
              <a:t>causing lobar </a:t>
            </a:r>
            <a:r>
              <a:rPr lang="en-US" dirty="0"/>
              <a:t>pneumonia, following types of lobar pneumonia </a:t>
            </a:r>
            <a:r>
              <a:rPr lang="en-US" dirty="0" smtClean="0"/>
              <a:t>are described: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523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1646</Words>
  <Application>Microsoft Office PowerPoint</Application>
  <PresentationFormat>On-screen Show (4:3)</PresentationFormat>
  <Paragraphs>143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Dr. R. Bindhusaran, Associate professor DEPT OF PATHOLOGY, SKHMC, Kulasekharam  </vt:lpstr>
      <vt:lpstr>Pneumonia</vt:lpstr>
      <vt:lpstr>PATHOGENESIS</vt:lpstr>
      <vt:lpstr>Slide 4</vt:lpstr>
      <vt:lpstr>2. Depressed cough and glottic reﬂexes</vt:lpstr>
      <vt:lpstr>Slide 6</vt:lpstr>
      <vt:lpstr>Slide 7</vt:lpstr>
      <vt:lpstr>CLASSIFICATION</vt:lpstr>
      <vt:lpstr>Lobar Pneumonia </vt:lpstr>
      <vt:lpstr>Slide 10</vt:lpstr>
      <vt:lpstr>Slide 11</vt:lpstr>
      <vt:lpstr>MORPHOLOGIC FEATURES</vt:lpstr>
      <vt:lpstr>1 STAGE OF CONGESTION: INITIAL PHASE </vt:lpstr>
      <vt:lpstr>2. RED HEPATISATION: EARLY CONSOLI DATION </vt:lpstr>
      <vt:lpstr>3. GREY HEPATISATION: LATE CONSOLI DATION </vt:lpstr>
      <vt:lpstr>Slide 16</vt:lpstr>
      <vt:lpstr>Slide 17</vt:lpstr>
      <vt:lpstr>4. RESOLUTION  </vt:lpstr>
      <vt:lpstr>Slide 19</vt:lpstr>
      <vt:lpstr>CLINICAL FEATURES</vt:lpstr>
      <vt:lpstr>Slide 21</vt:lpstr>
      <vt:lpstr>Slide 22</vt:lpstr>
      <vt:lpstr>Slide 23</vt:lpstr>
      <vt:lpstr>Slide 24</vt:lpstr>
      <vt:lpstr>COMPLICATIONS</vt:lpstr>
      <vt:lpstr>Slide 26</vt:lpstr>
      <vt:lpstr>Bronchopneumonia (Lobular Pneumonia) </vt:lpstr>
      <vt:lpstr>ETIOLOGY</vt:lpstr>
      <vt:lpstr>MORPHOLOGIC FEATURES</vt:lpstr>
      <vt:lpstr>Slide 30</vt:lpstr>
      <vt:lpstr>COMPLICATIONS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MY PC</dc:creator>
  <cp:lastModifiedBy>Dept.Of Pathology</cp:lastModifiedBy>
  <cp:revision>42</cp:revision>
  <dcterms:created xsi:type="dcterms:W3CDTF">2017-08-24T05:50:14Z</dcterms:created>
  <dcterms:modified xsi:type="dcterms:W3CDTF">2020-10-27T05:05:26Z</dcterms:modified>
</cp:coreProperties>
</file>