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2"/>
  </p:notesMasterIdLst>
  <p:sldIdLst>
    <p:sldId id="285" r:id="rId2"/>
    <p:sldId id="286" r:id="rId3"/>
    <p:sldId id="287" r:id="rId4"/>
    <p:sldId id="28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5" r:id="rId23"/>
    <p:sldId id="277" r:id="rId24"/>
    <p:sldId id="278" r:id="rId25"/>
    <p:sldId id="279" r:id="rId26"/>
    <p:sldId id="280" r:id="rId27"/>
    <p:sldId id="281" r:id="rId28"/>
    <p:sldId id="282" r:id="rId29"/>
    <p:sldId id="283"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0B3C7D-8DAC-45BA-8D86-B3495BB3D8BD}" type="datetimeFigureOut">
              <a:rPr lang="en-US" smtClean="0"/>
              <a:pPr/>
              <a:t>20-May-19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B21F6E-BFAC-4CCA-AC47-468D50285957}" type="slidenum">
              <a:rPr lang="en-US" smtClean="0"/>
              <a:pPr/>
              <a:t>‹#›</a:t>
            </a:fld>
            <a:endParaRPr lang="en-US"/>
          </a:p>
        </p:txBody>
      </p:sp>
    </p:spTree>
    <p:extLst>
      <p:ext uri="{BB962C8B-B14F-4D97-AF65-F5344CB8AC3E}">
        <p14:creationId xmlns:p14="http://schemas.microsoft.com/office/powerpoint/2010/main" xmlns="" val="1117895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B21F6E-BFAC-4CCA-AC47-468D50285957}"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B21F6E-BFAC-4CCA-AC47-468D50285957}" type="slidenum">
              <a:rPr lang="en-US" smtClean="0"/>
              <a:pPr/>
              <a:t>17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ised</a:t>
            </a:r>
            <a:endParaRPr lang="en-US" dirty="0"/>
          </a:p>
        </p:txBody>
      </p:sp>
      <p:sp>
        <p:nvSpPr>
          <p:cNvPr id="4" name="Slide Number Placeholder 3"/>
          <p:cNvSpPr>
            <a:spLocks noGrp="1"/>
          </p:cNvSpPr>
          <p:nvPr>
            <p:ph type="sldNum" sz="quarter" idx="10"/>
          </p:nvPr>
        </p:nvSpPr>
        <p:spPr/>
        <p:txBody>
          <a:bodyPr/>
          <a:lstStyle/>
          <a:p>
            <a:fld id="{52B21F6E-BFAC-4CCA-AC47-468D50285957}" type="slidenum">
              <a:rPr lang="en-US" smtClean="0"/>
              <a:pPr/>
              <a:t>21</a:t>
            </a:fld>
            <a:endParaRPr lang="en-US"/>
          </a:p>
        </p:txBody>
      </p:sp>
    </p:spTree>
    <p:extLst>
      <p:ext uri="{BB962C8B-B14F-4D97-AF65-F5344CB8AC3E}">
        <p14:creationId xmlns:p14="http://schemas.microsoft.com/office/powerpoint/2010/main" xmlns="" val="18963808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C37784C-E02B-41B1-B658-7DCF22BAB476}" type="datetimeFigureOut">
              <a:rPr lang="en-US" smtClean="0"/>
              <a:pPr/>
              <a:t>20-May-19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5EBFC49-77D2-4FE3-934F-9729A963AE9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37784C-E02B-41B1-B658-7DCF22BAB476}" type="datetimeFigureOut">
              <a:rPr lang="en-US" smtClean="0"/>
              <a:pPr/>
              <a:t>20-May-19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EBFC49-77D2-4FE3-934F-9729A963AE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37784C-E02B-41B1-B658-7DCF22BAB476}" type="datetimeFigureOut">
              <a:rPr lang="en-US" smtClean="0"/>
              <a:pPr/>
              <a:t>20-May-19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EBFC49-77D2-4FE3-934F-9729A963AE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37784C-E02B-41B1-B658-7DCF22BAB476}" type="datetimeFigureOut">
              <a:rPr lang="en-US" smtClean="0"/>
              <a:pPr/>
              <a:t>20-May-19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EBFC49-77D2-4FE3-934F-9729A963AE9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C37784C-E02B-41B1-B658-7DCF22BAB476}" type="datetimeFigureOut">
              <a:rPr lang="en-US" smtClean="0"/>
              <a:pPr/>
              <a:t>20-May-19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EBFC49-77D2-4FE3-934F-9729A963AE9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C37784C-E02B-41B1-B658-7DCF22BAB476}" type="datetimeFigureOut">
              <a:rPr lang="en-US" smtClean="0"/>
              <a:pPr/>
              <a:t>20-May-19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EBFC49-77D2-4FE3-934F-9729A963AE9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C37784C-E02B-41B1-B658-7DCF22BAB476}" type="datetimeFigureOut">
              <a:rPr lang="en-US" smtClean="0"/>
              <a:pPr/>
              <a:t>20-May-19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5EBFC49-77D2-4FE3-934F-9729A963AE9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C37784C-E02B-41B1-B658-7DCF22BAB476}" type="datetimeFigureOut">
              <a:rPr lang="en-US" smtClean="0"/>
              <a:pPr/>
              <a:t>20-May-19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5EBFC49-77D2-4FE3-934F-9729A963AE9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C37784C-E02B-41B1-B658-7DCF22BAB476}" type="datetimeFigureOut">
              <a:rPr lang="en-US" smtClean="0"/>
              <a:pPr/>
              <a:t>20-May-19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5EBFC49-77D2-4FE3-934F-9729A963AE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C37784C-E02B-41B1-B658-7DCF22BAB476}" type="datetimeFigureOut">
              <a:rPr lang="en-US" smtClean="0"/>
              <a:pPr/>
              <a:t>20-May-19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EBFC49-77D2-4FE3-934F-9729A963AE9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C37784C-E02B-41B1-B658-7DCF22BAB476}" type="datetimeFigureOut">
              <a:rPr lang="en-US" smtClean="0"/>
              <a:pPr/>
              <a:t>20-May-19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5EBFC49-77D2-4FE3-934F-9729A963AE9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C37784C-E02B-41B1-B658-7DCF22BAB476}" type="datetimeFigureOut">
              <a:rPr lang="en-US" smtClean="0"/>
              <a:pPr/>
              <a:t>20-May-19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5EBFC49-77D2-4FE3-934F-9729A963AE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POSOLOGY</a:t>
            </a:r>
            <a:endParaRPr lang="en-US" dirty="0"/>
          </a:p>
        </p:txBody>
      </p:sp>
      <p:sp>
        <p:nvSpPr>
          <p:cNvPr id="3" name="Subtitle 2"/>
          <p:cNvSpPr>
            <a:spLocks noGrp="1"/>
          </p:cNvSpPr>
          <p:nvPr>
            <p:ph type="subTitle" idx="1"/>
          </p:nvPr>
        </p:nvSpPr>
        <p:spPr>
          <a:xfrm>
            <a:off x="685800" y="3611606"/>
            <a:ext cx="7772400" cy="1493793"/>
          </a:xfrm>
        </p:spPr>
        <p:txBody>
          <a:bodyPr/>
          <a:lstStyle/>
          <a:p>
            <a:pPr algn="ctr"/>
            <a:r>
              <a:rPr lang="en-US" dirty="0" smtClean="0"/>
              <a:t>PREPARED BY</a:t>
            </a:r>
          </a:p>
          <a:p>
            <a:pPr algn="ctr"/>
            <a:r>
              <a:rPr lang="en-US" dirty="0" err="1" smtClean="0"/>
              <a:t>Dr.SREEJA.S,H.o.D</a:t>
            </a:r>
            <a:r>
              <a:rPr lang="en-US" dirty="0" smtClean="0"/>
              <a:t>,</a:t>
            </a:r>
          </a:p>
          <a:p>
            <a:pPr algn="ctr"/>
            <a:r>
              <a:rPr lang="en-US" dirty="0" smtClean="0"/>
              <a:t>Department of Homoeopathic Pharmacy</a:t>
            </a:r>
          </a:p>
          <a:p>
            <a:pPr algn="ct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483291"/>
          </a:xfrm>
        </p:spPr>
        <p:txBody>
          <a:bodyPr>
            <a:normAutofit fontScale="85000" lnSpcReduction="20000"/>
          </a:bodyPr>
          <a:lstStyle/>
          <a:p>
            <a:endParaRPr lang="en-US" dirty="0" smtClean="0">
              <a:solidFill>
                <a:srgbClr val="C00000"/>
              </a:solidFill>
            </a:endParaRPr>
          </a:p>
          <a:p>
            <a:pPr>
              <a:buNone/>
            </a:pPr>
            <a:r>
              <a:rPr lang="en-US" b="1" dirty="0" smtClean="0"/>
              <a:t>Higher potencies </a:t>
            </a:r>
            <a:r>
              <a:rPr lang="en-US" dirty="0" smtClean="0"/>
              <a:t>given to</a:t>
            </a:r>
          </a:p>
          <a:p>
            <a:r>
              <a:rPr lang="en-US" dirty="0" smtClean="0"/>
              <a:t>Nervous, sanguine or choleric temperament</a:t>
            </a:r>
          </a:p>
          <a:p>
            <a:r>
              <a:rPr lang="en-US" dirty="0" smtClean="0"/>
              <a:t>Intellectual persons, quick to act and react</a:t>
            </a:r>
          </a:p>
          <a:p>
            <a:pPr algn="just"/>
            <a:r>
              <a:rPr lang="en-US" dirty="0" smtClean="0"/>
              <a:t>Zealous and impulsive persons</a:t>
            </a:r>
          </a:p>
          <a:p>
            <a:pPr algn="just">
              <a:buNone/>
            </a:pPr>
            <a:r>
              <a:rPr lang="en-US" b="1" dirty="0" smtClean="0"/>
              <a:t>Lower potencies </a:t>
            </a:r>
            <a:r>
              <a:rPr lang="en-US" dirty="0" smtClean="0"/>
              <a:t>in frequent doses indicated to</a:t>
            </a:r>
          </a:p>
          <a:p>
            <a:pPr algn="just"/>
            <a:r>
              <a:rPr lang="en-US" dirty="0" smtClean="0"/>
              <a:t>Torpid and phlegmatic persons, dull of comprehension and slow to act</a:t>
            </a:r>
          </a:p>
          <a:p>
            <a:pPr algn="just"/>
            <a:r>
              <a:rPr lang="en-US" dirty="0" smtClean="0"/>
              <a:t>Great muscular power </a:t>
            </a:r>
          </a:p>
          <a:p>
            <a:pPr algn="just">
              <a:buNone/>
            </a:pPr>
            <a:r>
              <a:rPr lang="en-US" b="1" dirty="0" smtClean="0"/>
              <a:t>Lower potencies </a:t>
            </a:r>
            <a:r>
              <a:rPr lang="en-US" dirty="0" smtClean="0"/>
              <a:t>at long intervals given to</a:t>
            </a:r>
          </a:p>
          <a:p>
            <a:pPr algn="just"/>
            <a:r>
              <a:rPr lang="en-US" dirty="0" smtClean="0"/>
              <a:t>Oversensitive persons who prove every medicine in high potency</a:t>
            </a:r>
          </a:p>
          <a:p>
            <a:pPr algn="just"/>
            <a:r>
              <a:rPr lang="en-US" dirty="0" smtClean="0"/>
              <a:t>Idiosyncratic patients</a:t>
            </a:r>
            <a:endParaRPr lang="en-US" dirty="0"/>
          </a:p>
        </p:txBody>
      </p:sp>
      <p:sp>
        <p:nvSpPr>
          <p:cNvPr id="2" name="Title 1"/>
          <p:cNvSpPr>
            <a:spLocks noGrp="1"/>
          </p:cNvSpPr>
          <p:nvPr>
            <p:ph type="title"/>
          </p:nvPr>
        </p:nvSpPr>
        <p:spPr>
          <a:xfrm>
            <a:off x="457200" y="274638"/>
            <a:ext cx="8229600" cy="1249362"/>
          </a:xfrm>
        </p:spPr>
        <p:txBody>
          <a:bodyPr>
            <a:normAutofit fontScale="90000"/>
          </a:bodyPr>
          <a:lstStyle/>
          <a:p>
            <a:pPr algn="ctr"/>
            <a:r>
              <a:rPr lang="en-US" dirty="0" smtClean="0">
                <a:solidFill>
                  <a:schemeClr val="accent2">
                    <a:lumMod val="75000"/>
                  </a:schemeClr>
                </a:solidFill>
              </a:rPr>
              <a:t>CONSTITUTION AND TEMPERAMENT</a:t>
            </a:r>
            <a:endParaRPr lang="en-US" dirty="0">
              <a:solidFill>
                <a:schemeClr val="accent2">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ACUTE DISEASE</a:t>
            </a:r>
          </a:p>
          <a:p>
            <a:r>
              <a:rPr lang="en-US" i="1" dirty="0" smtClean="0">
                <a:solidFill>
                  <a:srgbClr val="C00000"/>
                </a:solidFill>
              </a:rPr>
              <a:t>With good vitality </a:t>
            </a:r>
            <a:r>
              <a:rPr lang="en-US" dirty="0" smtClean="0"/>
              <a:t>– High potency in repeated  dose. </a:t>
            </a:r>
            <a:r>
              <a:rPr lang="en-US" dirty="0" err="1" smtClean="0"/>
              <a:t>Eg</a:t>
            </a:r>
            <a:r>
              <a:rPr lang="en-US" dirty="0" smtClean="0"/>
              <a:t> – chicken pox, measles</a:t>
            </a:r>
          </a:p>
          <a:p>
            <a:pPr algn="just"/>
            <a:r>
              <a:rPr lang="en-US" i="1" dirty="0" smtClean="0">
                <a:solidFill>
                  <a:srgbClr val="C00000"/>
                </a:solidFill>
              </a:rPr>
              <a:t>With  lowered vitality </a:t>
            </a:r>
            <a:r>
              <a:rPr lang="en-US" dirty="0" smtClean="0"/>
              <a:t>– Low potencies in repeated dose.eg – </a:t>
            </a:r>
            <a:r>
              <a:rPr lang="en-US" dirty="0" err="1" smtClean="0"/>
              <a:t>diarhoea</a:t>
            </a:r>
            <a:r>
              <a:rPr lang="en-US" dirty="0" smtClean="0"/>
              <a:t>, vomiting</a:t>
            </a:r>
          </a:p>
          <a:p>
            <a:pPr algn="just"/>
            <a:r>
              <a:rPr lang="en-US" i="1" dirty="0" smtClean="0">
                <a:solidFill>
                  <a:schemeClr val="tx2">
                    <a:lumMod val="75000"/>
                  </a:schemeClr>
                </a:solidFill>
              </a:rPr>
              <a:t>Acute manifestations of chronic disease</a:t>
            </a:r>
          </a:p>
          <a:p>
            <a:pPr algn="just"/>
            <a:r>
              <a:rPr lang="en-US" i="1" dirty="0" smtClean="0">
                <a:solidFill>
                  <a:srgbClr val="C00000"/>
                </a:solidFill>
              </a:rPr>
              <a:t>With gross pathological changes</a:t>
            </a:r>
            <a:r>
              <a:rPr lang="en-US" i="1" dirty="0" smtClean="0"/>
              <a:t> </a:t>
            </a:r>
            <a:r>
              <a:rPr lang="en-US" dirty="0" smtClean="0"/>
              <a:t>– low or medium potency</a:t>
            </a:r>
          </a:p>
          <a:p>
            <a:pPr algn="just"/>
            <a:r>
              <a:rPr lang="en-US" i="1" dirty="0" smtClean="0">
                <a:solidFill>
                  <a:srgbClr val="C00000"/>
                </a:solidFill>
              </a:rPr>
              <a:t>Without  much pathological changes </a:t>
            </a:r>
            <a:r>
              <a:rPr lang="en-US" dirty="0" smtClean="0"/>
              <a:t>– high potency</a:t>
            </a:r>
          </a:p>
          <a:p>
            <a:pPr algn="just"/>
            <a:endParaRPr lang="en-US" dirty="0"/>
          </a:p>
        </p:txBody>
      </p:sp>
      <p:sp>
        <p:nvSpPr>
          <p:cNvPr id="2" name="Title 1"/>
          <p:cNvSpPr>
            <a:spLocks noGrp="1"/>
          </p:cNvSpPr>
          <p:nvPr>
            <p:ph type="title"/>
          </p:nvPr>
        </p:nvSpPr>
        <p:spPr/>
        <p:txBody>
          <a:bodyPr>
            <a:normAutofit fontScale="90000"/>
          </a:bodyPr>
          <a:lstStyle/>
          <a:p>
            <a:r>
              <a:rPr lang="en-US" dirty="0" smtClean="0"/>
              <a:t>NATURE AND DEPTH OF DISEASE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smtClean="0"/>
              <a:t>CHRONIC  DISEASES</a:t>
            </a:r>
          </a:p>
          <a:p>
            <a:r>
              <a:rPr lang="en-US" dirty="0" smtClean="0"/>
              <a:t>Without gross organ changes – High potency</a:t>
            </a:r>
          </a:p>
          <a:p>
            <a:pPr algn="just"/>
            <a:r>
              <a:rPr lang="en-US" dirty="0" smtClean="0"/>
              <a:t>With gross organ changes – Low or medium potency</a:t>
            </a:r>
          </a:p>
          <a:p>
            <a:pPr algn="just"/>
            <a:r>
              <a:rPr lang="en-US" b="1" dirty="0" smtClean="0"/>
              <a:t>Mental disease </a:t>
            </a:r>
            <a:r>
              <a:rPr lang="en-US" dirty="0" smtClean="0"/>
              <a:t>due to functional cause high potency  and due to structural cause low potency</a:t>
            </a:r>
          </a:p>
          <a:p>
            <a:pPr algn="just"/>
            <a:r>
              <a:rPr lang="en-US" b="1" dirty="0" smtClean="0"/>
              <a:t>Incurable diseases </a:t>
            </a:r>
            <a:r>
              <a:rPr lang="en-US" dirty="0" smtClean="0"/>
              <a:t>– low potency, 50 </a:t>
            </a:r>
            <a:r>
              <a:rPr lang="en-US" dirty="0" err="1" smtClean="0"/>
              <a:t>millesimal</a:t>
            </a:r>
            <a:r>
              <a:rPr lang="en-US" dirty="0" smtClean="0"/>
              <a:t> potency  is effective here</a:t>
            </a:r>
          </a:p>
          <a:p>
            <a:pPr algn="just"/>
            <a:r>
              <a:rPr lang="en-US" b="1" dirty="0" smtClean="0"/>
              <a:t>Seat of the disease </a:t>
            </a:r>
            <a:r>
              <a:rPr lang="en-US" dirty="0" smtClean="0"/>
              <a:t>– when vital organ is affected material dose of medicine is given</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b="1" dirty="0" smtClean="0"/>
              <a:t>The previous treatment </a:t>
            </a:r>
            <a:r>
              <a:rPr lang="en-US" dirty="0" smtClean="0"/>
              <a:t>of the disease by allopathic drugs – high potency</a:t>
            </a:r>
          </a:p>
          <a:p>
            <a:pPr algn="just"/>
            <a:r>
              <a:rPr lang="en-US" b="1" dirty="0" smtClean="0"/>
              <a:t>Stage of the disease</a:t>
            </a:r>
            <a:r>
              <a:rPr lang="en-US" dirty="0" smtClean="0"/>
              <a:t> – with dynamic pathology – high potency and with organic pathology – low potency</a:t>
            </a:r>
          </a:p>
          <a:p>
            <a:pPr algn="just"/>
            <a:r>
              <a:rPr lang="en-US" b="1" dirty="0" smtClean="0"/>
              <a:t>Miasmatic states </a:t>
            </a:r>
            <a:r>
              <a:rPr lang="en-US" dirty="0" smtClean="0"/>
              <a:t>– primary manifestations of </a:t>
            </a:r>
            <a:r>
              <a:rPr lang="en-US" dirty="0" err="1" smtClean="0"/>
              <a:t>psora</a:t>
            </a:r>
            <a:r>
              <a:rPr lang="en-US" dirty="0" smtClean="0"/>
              <a:t>, syphilis and </a:t>
            </a:r>
            <a:r>
              <a:rPr lang="en-US" dirty="0" err="1" smtClean="0"/>
              <a:t>sycosis</a:t>
            </a:r>
            <a:r>
              <a:rPr lang="en-US" dirty="0" smtClean="0"/>
              <a:t> with high potency. Secondary  manifestations of </a:t>
            </a:r>
            <a:r>
              <a:rPr lang="en-US" dirty="0" err="1" smtClean="0"/>
              <a:t>miasm</a:t>
            </a:r>
            <a:r>
              <a:rPr lang="en-US" dirty="0" smtClean="0"/>
              <a:t> with medium or low potency  </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solidFill>
                  <a:srgbClr val="C00000"/>
                </a:solidFill>
              </a:rPr>
              <a:t>SOLID FORMS </a:t>
            </a:r>
            <a:r>
              <a:rPr lang="en-US" dirty="0" smtClean="0"/>
              <a:t>– Using vehicles like globules, sugar of milk and tablets. liquid potencies dispensed with globule, sugar of milk or tablets. </a:t>
            </a:r>
          </a:p>
          <a:p>
            <a:pPr algn="just"/>
            <a:r>
              <a:rPr lang="en-US" dirty="0" smtClean="0">
                <a:solidFill>
                  <a:srgbClr val="C00000"/>
                </a:solidFill>
              </a:rPr>
              <a:t>LIQUID  FORMS </a:t>
            </a:r>
            <a:r>
              <a:rPr lang="en-US" dirty="0" smtClean="0"/>
              <a:t>-  Using vehicles  like distilled water and simple syrup. mother tinctures and dilutions dispensed with distilled water. </a:t>
            </a:r>
            <a:endParaRPr lang="en-US" dirty="0"/>
          </a:p>
        </p:txBody>
      </p:sp>
      <p:sp>
        <p:nvSpPr>
          <p:cNvPr id="2" name="Title 1"/>
          <p:cNvSpPr>
            <a:spLocks noGrp="1"/>
          </p:cNvSpPr>
          <p:nvPr>
            <p:ph type="title"/>
          </p:nvPr>
        </p:nvSpPr>
        <p:spPr/>
        <p:txBody>
          <a:bodyPr/>
          <a:lstStyle/>
          <a:p>
            <a:r>
              <a:rPr lang="en-US" dirty="0" smtClean="0"/>
              <a:t>DOSAGE FORMS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solidFill>
                  <a:srgbClr val="002060"/>
                </a:solidFill>
              </a:rPr>
              <a:t>CONDITION AND PROGRESS OF THE PATIENT</a:t>
            </a:r>
          </a:p>
          <a:p>
            <a:pPr lvl="1" algn="just"/>
            <a:r>
              <a:rPr lang="en-US" dirty="0" smtClean="0"/>
              <a:t>Perceptible and continued progress of improvement contraindicates repetition</a:t>
            </a:r>
          </a:p>
          <a:p>
            <a:pPr lvl="1" algn="just"/>
            <a:r>
              <a:rPr lang="en-US" dirty="0" smtClean="0"/>
              <a:t>Repeat the dose when improvement ceases</a:t>
            </a:r>
          </a:p>
          <a:p>
            <a:pPr lvl="1" algn="just"/>
            <a:r>
              <a:rPr lang="en-US" dirty="0" smtClean="0"/>
              <a:t>Repetition may be continued till either recovery ensues or different groups of symptoms arise and, thus, demands different remedy.</a:t>
            </a:r>
            <a:endParaRPr lang="en-US" dirty="0"/>
          </a:p>
        </p:txBody>
      </p:sp>
      <p:sp>
        <p:nvSpPr>
          <p:cNvPr id="2" name="Title 1"/>
          <p:cNvSpPr>
            <a:spLocks noGrp="1"/>
          </p:cNvSpPr>
          <p:nvPr>
            <p:ph type="title"/>
          </p:nvPr>
        </p:nvSpPr>
        <p:spPr/>
        <p:txBody>
          <a:bodyPr>
            <a:normAutofit fontScale="90000"/>
          </a:bodyPr>
          <a:lstStyle/>
          <a:p>
            <a:r>
              <a:rPr lang="en-US" dirty="0" smtClean="0"/>
              <a:t>REPETITION OF DOSES (PHARMACOPOLLAXY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NATURE OF THE DISEASE</a:t>
            </a:r>
          </a:p>
          <a:p>
            <a:pPr lvl="1" algn="just"/>
            <a:r>
              <a:rPr lang="en-US" dirty="0" smtClean="0">
                <a:solidFill>
                  <a:srgbClr val="C00000"/>
                </a:solidFill>
              </a:rPr>
              <a:t>ACUTE DISEASES </a:t>
            </a:r>
          </a:p>
          <a:p>
            <a:pPr lvl="2" algn="just"/>
            <a:r>
              <a:rPr lang="en-US" dirty="0" smtClean="0"/>
              <a:t>The medicine may be repeated  every 24, 12, 8, or 4 hours when given in centesimal potencies</a:t>
            </a:r>
          </a:p>
          <a:p>
            <a:pPr lvl="2" algn="just"/>
            <a:r>
              <a:rPr lang="en-US" dirty="0" smtClean="0"/>
              <a:t>The medicine may be repeated every 2,3,4 or 6 hours interval when given in 50 </a:t>
            </a:r>
            <a:r>
              <a:rPr lang="en-US" dirty="0" err="1" smtClean="0"/>
              <a:t>millesimal</a:t>
            </a:r>
            <a:r>
              <a:rPr lang="en-US" dirty="0" smtClean="0"/>
              <a:t> potencies.</a:t>
            </a:r>
          </a:p>
          <a:p>
            <a:pPr lvl="2" algn="just"/>
            <a:r>
              <a:rPr lang="en-US" dirty="0" smtClean="0"/>
              <a:t>In very urgent cases repeated every 15, 10 or 5 minutes</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007291"/>
          </a:xfrm>
        </p:spPr>
        <p:txBody>
          <a:bodyPr>
            <a:normAutofit/>
          </a:bodyPr>
          <a:lstStyle/>
          <a:p>
            <a:pPr algn="just">
              <a:buNone/>
            </a:pPr>
            <a:r>
              <a:rPr lang="en-US" dirty="0" smtClean="0">
                <a:solidFill>
                  <a:srgbClr val="C00000"/>
                </a:solidFill>
              </a:rPr>
              <a:t>CHRONIC DISEASES </a:t>
            </a:r>
            <a:r>
              <a:rPr lang="en-US" dirty="0" smtClean="0"/>
              <a:t> </a:t>
            </a:r>
          </a:p>
          <a:p>
            <a:pPr algn="just">
              <a:buNone/>
            </a:pPr>
            <a:r>
              <a:rPr lang="en-US" dirty="0" smtClean="0"/>
              <a:t>The centesimal potencies may be repeated  at intervals of 14, 12,10, 8 or 7 days. when given in high potency a singe dose is given and wait till it’s action is over. the lower potencies repeated frequently.</a:t>
            </a:r>
          </a:p>
          <a:p>
            <a:pPr algn="just"/>
            <a:r>
              <a:rPr lang="en-US" dirty="0" smtClean="0"/>
              <a:t> 50 </a:t>
            </a:r>
            <a:r>
              <a:rPr lang="en-US" dirty="0" err="1" smtClean="0"/>
              <a:t>millesimal</a:t>
            </a:r>
            <a:r>
              <a:rPr lang="en-US" dirty="0" smtClean="0"/>
              <a:t> potencies are frequently repeated in chronic diseases where primary manifestations of </a:t>
            </a:r>
            <a:r>
              <a:rPr lang="en-US" dirty="0" err="1" smtClean="0"/>
              <a:t>psora</a:t>
            </a:r>
            <a:r>
              <a:rPr lang="en-US" dirty="0" smtClean="0"/>
              <a:t>, syphilis </a:t>
            </a:r>
            <a:r>
              <a:rPr lang="en-US" dirty="0" err="1" smtClean="0"/>
              <a:t>ans</a:t>
            </a:r>
            <a:r>
              <a:rPr lang="en-US" dirty="0" smtClean="0"/>
              <a:t> </a:t>
            </a:r>
            <a:r>
              <a:rPr lang="en-US" dirty="0" err="1" smtClean="0"/>
              <a:t>sycosis</a:t>
            </a:r>
            <a:r>
              <a:rPr lang="en-US" dirty="0" smtClean="0"/>
              <a:t> are present. may be repeated daily for months in  in increasing potency even if deep acting medicine is given.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C00000"/>
                </a:solidFill>
              </a:rPr>
              <a:t>MEDICINE IN LOWER POTENCY </a:t>
            </a:r>
            <a:r>
              <a:rPr lang="en-US" dirty="0" smtClean="0"/>
              <a:t>: FREQUENT REPETITION</a:t>
            </a:r>
          </a:p>
          <a:p>
            <a:r>
              <a:rPr lang="en-US" dirty="0" smtClean="0">
                <a:solidFill>
                  <a:srgbClr val="C00000"/>
                </a:solidFill>
              </a:rPr>
              <a:t>MEDICINE IN HIGHER POTENCY</a:t>
            </a:r>
            <a:r>
              <a:rPr lang="en-US" dirty="0" smtClean="0"/>
              <a:t> : INFREQUENTLY REPEATED</a:t>
            </a:r>
          </a:p>
          <a:p>
            <a:pPr algn="just"/>
            <a:r>
              <a:rPr lang="en-US" dirty="0" smtClean="0">
                <a:solidFill>
                  <a:srgbClr val="C00000"/>
                </a:solidFill>
              </a:rPr>
              <a:t>DEEP ACTING REMEDY </a:t>
            </a:r>
            <a:r>
              <a:rPr lang="en-US" dirty="0" smtClean="0"/>
              <a:t>: INFREQUENTLY REPEATED</a:t>
            </a:r>
          </a:p>
          <a:p>
            <a:pPr algn="just"/>
            <a:r>
              <a:rPr lang="en-US" dirty="0" smtClean="0">
                <a:solidFill>
                  <a:srgbClr val="C00000"/>
                </a:solidFill>
              </a:rPr>
              <a:t>SHORT ACTING REMEDY </a:t>
            </a:r>
            <a:r>
              <a:rPr lang="en-US" dirty="0" smtClean="0"/>
              <a:t>: FREQUENTLY REPEATED  </a:t>
            </a:r>
            <a:endParaRPr lang="en-US" dirty="0"/>
          </a:p>
        </p:txBody>
      </p:sp>
      <p:sp>
        <p:nvSpPr>
          <p:cNvPr id="2" name="Title 1"/>
          <p:cNvSpPr>
            <a:spLocks noGrp="1"/>
          </p:cNvSpPr>
          <p:nvPr>
            <p:ph type="title"/>
          </p:nvPr>
        </p:nvSpPr>
        <p:spPr>
          <a:xfrm>
            <a:off x="914400" y="228600"/>
            <a:ext cx="8229600" cy="1143000"/>
          </a:xfrm>
        </p:spPr>
        <p:txBody>
          <a:bodyPr/>
          <a:lstStyle/>
          <a:p>
            <a:r>
              <a:rPr lang="en-US" dirty="0" smtClean="0"/>
              <a:t>NATURE OF REMEDY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smtClean="0"/>
              <a:t>MAXIMUM DOSE:- It is the maximum amount of medicine which can be taken at a time by an  adult, not harmful to human life</a:t>
            </a:r>
          </a:p>
          <a:p>
            <a:pPr algn="just"/>
            <a:r>
              <a:rPr lang="en-US" dirty="0" smtClean="0"/>
              <a:t>LETHAL  OR  FATAL  DOSE:- It is the  amount of dose which can cause death of living organism</a:t>
            </a:r>
          </a:p>
          <a:p>
            <a:pPr algn="just"/>
            <a:r>
              <a:rPr lang="en-US" dirty="0" smtClean="0"/>
              <a:t>BOOSTER  DOSE:- A subsequent  dose given to enhance the action of first dose</a:t>
            </a:r>
          </a:p>
          <a:p>
            <a:pPr algn="just"/>
            <a:r>
              <a:rPr lang="en-US" dirty="0" smtClean="0"/>
              <a:t>FRACTIONAL OR DIVIDED DOSE:- It is the fraction of a full dose which is to taken at short intervals</a:t>
            </a:r>
            <a:endParaRPr lang="en-US" dirty="0"/>
          </a:p>
        </p:txBody>
      </p:sp>
      <p:sp>
        <p:nvSpPr>
          <p:cNvPr id="2" name="Title 1"/>
          <p:cNvSpPr>
            <a:spLocks noGrp="1"/>
          </p:cNvSpPr>
          <p:nvPr>
            <p:ph type="title"/>
          </p:nvPr>
        </p:nvSpPr>
        <p:spPr/>
        <p:txBody>
          <a:bodyPr/>
          <a:lstStyle/>
          <a:p>
            <a:r>
              <a:rPr lang="en-US" dirty="0" smtClean="0"/>
              <a:t>TYPES  OF  DOSES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772400" cy="1828799"/>
          </a:xfrm>
        </p:spPr>
        <p:txBody>
          <a:bodyPr/>
          <a:lstStyle/>
          <a:p>
            <a:pPr algn="ctr"/>
            <a:r>
              <a:rPr lang="en-US" dirty="0" smtClean="0"/>
              <a:t>POSOLOGY</a:t>
            </a:r>
            <a:endParaRPr lang="en-US" dirty="0"/>
          </a:p>
        </p:txBody>
      </p:sp>
      <p:sp>
        <p:nvSpPr>
          <p:cNvPr id="3" name="Subtitle 2"/>
          <p:cNvSpPr>
            <a:spLocks noGrp="1"/>
          </p:cNvSpPr>
          <p:nvPr>
            <p:ph type="subTitle" idx="1"/>
          </p:nvPr>
        </p:nvSpPr>
        <p:spPr>
          <a:xfrm>
            <a:off x="990600" y="1219200"/>
            <a:ext cx="6400800" cy="4343400"/>
          </a:xfrm>
        </p:spPr>
        <p:txBody>
          <a:bodyPr>
            <a:normAutofit lnSpcReduction="10000"/>
          </a:bodyPr>
          <a:lstStyle/>
          <a:p>
            <a:pPr marL="457200" indent="-457200" algn="just">
              <a:buFont typeface="Wingdings" pitchFamily="2" charset="2"/>
              <a:buChar char="v"/>
            </a:pPr>
            <a:r>
              <a:rPr lang="en-US" b="1" dirty="0" smtClean="0">
                <a:solidFill>
                  <a:schemeClr val="tx1"/>
                </a:solidFill>
              </a:rPr>
              <a:t>THE TERM POSOLOGY DERIVED FROM  GREEK TERMS</a:t>
            </a:r>
          </a:p>
          <a:p>
            <a:pPr marL="457200" indent="-457200" algn="just">
              <a:buFont typeface="Wingdings" pitchFamily="2" charset="2"/>
              <a:buChar char="v"/>
            </a:pPr>
            <a:r>
              <a:rPr lang="en-US" b="1" dirty="0" smtClean="0">
                <a:solidFill>
                  <a:schemeClr val="tx1"/>
                </a:solidFill>
              </a:rPr>
              <a:t>POSOS = HOW MUCH</a:t>
            </a:r>
          </a:p>
          <a:p>
            <a:pPr marL="457200" indent="-457200" algn="just">
              <a:buFont typeface="Wingdings" pitchFamily="2" charset="2"/>
              <a:buChar char="v"/>
            </a:pPr>
            <a:r>
              <a:rPr lang="en-US" b="1" dirty="0" smtClean="0">
                <a:solidFill>
                  <a:schemeClr val="tx1"/>
                </a:solidFill>
              </a:rPr>
              <a:t>LOGOS = STUDY</a:t>
            </a:r>
          </a:p>
          <a:p>
            <a:pPr marL="457200" indent="-457200" algn="just">
              <a:buFont typeface="Wingdings" pitchFamily="2" charset="2"/>
              <a:buChar char="v"/>
            </a:pPr>
            <a:r>
              <a:rPr lang="en-US" b="1" dirty="0" smtClean="0">
                <a:solidFill>
                  <a:schemeClr val="tx1"/>
                </a:solidFill>
              </a:rPr>
              <a:t>POSOLOGY IS THE STUDY OF THE</a:t>
            </a:r>
          </a:p>
          <a:p>
            <a:pPr marL="457200" indent="-457200" algn="just">
              <a:buFont typeface="Wingdings" pitchFamily="2" charset="2"/>
              <a:buChar char="v"/>
            </a:pPr>
            <a:r>
              <a:rPr lang="en-US" b="1" dirty="0" smtClean="0">
                <a:solidFill>
                  <a:schemeClr val="tx1"/>
                </a:solidFill>
              </a:rPr>
              <a:t>THE DOCTRINE OF DOSES OF MEDICINE</a:t>
            </a:r>
          </a:p>
          <a:p>
            <a:pPr marL="457200" indent="-457200" algn="just">
              <a:buFont typeface="Wingdings" pitchFamily="2" charset="2"/>
              <a:buChar char="v"/>
            </a:pPr>
            <a:endParaRPr lang="en-US" b="1" dirty="0" smtClean="0">
              <a:solidFill>
                <a:schemeClr val="tx1"/>
              </a:solidFill>
            </a:endParaRPr>
          </a:p>
          <a:p>
            <a:pPr marL="457200" indent="-457200" algn="just">
              <a:buFont typeface="Wingdings" pitchFamily="2" charset="2"/>
              <a:buChar char="v"/>
            </a:pPr>
            <a:r>
              <a:rPr lang="en-US" b="1" dirty="0" smtClean="0">
                <a:solidFill>
                  <a:schemeClr val="tx1"/>
                </a:solidFill>
              </a:rPr>
              <a:t>DOSE IS THE QUANTITY OF MEDICINE TO BE TAKEN AT A TIME</a:t>
            </a:r>
          </a:p>
          <a:p>
            <a:pPr marL="457200" indent="-457200" algn="just">
              <a:buFont typeface="Wingdings" pitchFamily="2" charset="2"/>
              <a:buChar char="v"/>
            </a:pPr>
            <a:endParaRPr lang="en-US" b="1" dirty="0" smtClean="0">
              <a:solidFill>
                <a:schemeClr val="tx1"/>
              </a:solidFill>
            </a:endParaRPr>
          </a:p>
          <a:p>
            <a:pPr marL="457200" indent="-457200" algn="just">
              <a:buFont typeface="Wingdings" pitchFamily="2" charset="2"/>
              <a:buChar char="v"/>
            </a:pPr>
            <a:endParaRPr lang="en-US" b="1"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lstStyle/>
          <a:p>
            <a:pPr algn="just"/>
            <a:r>
              <a:rPr lang="en-IN" dirty="0" smtClean="0"/>
              <a:t>PHYSIOLOGICAL DOSE:- The amount of medicine which stimulate the physiological functions of different organs or systems of our body </a:t>
            </a:r>
          </a:p>
          <a:p>
            <a:pPr algn="just"/>
            <a:r>
              <a:rPr lang="en-IN" dirty="0" smtClean="0"/>
              <a:t>MINIMUM  DOSE:- The amount of medicine which is sufficient to overpower  and cure the disease and capable to produce slight homoeopathic aggravation scarcely </a:t>
            </a:r>
            <a:r>
              <a:rPr lang="en-IN" dirty="0" err="1" smtClean="0"/>
              <a:t>perceptable</a:t>
            </a:r>
            <a:r>
              <a:rPr lang="en-IN" dirty="0" smtClean="0"/>
              <a:t>  after  it’s ingestion </a:t>
            </a:r>
            <a:endParaRPr lang="en-IN" dirty="0"/>
          </a:p>
        </p:txBody>
      </p:sp>
      <p:sp>
        <p:nvSpPr>
          <p:cNvPr id="2" name="Title 1"/>
          <p:cNvSpPr>
            <a:spLocks noGrp="1"/>
          </p:cNvSpPr>
          <p:nvPr>
            <p:ph type="title"/>
          </p:nvPr>
        </p:nvSpPr>
        <p:spPr/>
        <p:txBody>
          <a:bodyPr/>
          <a:lstStyle/>
          <a:p>
            <a:endParaRPr lang="en-IN"/>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It is the amount of medicine which, though smallest in quantity, produces the least possible excitation of the vital force, yet sufficient to effect the necessary curative changes in the vital force </a:t>
            </a:r>
          </a:p>
          <a:p>
            <a:pPr algn="just"/>
            <a:r>
              <a:rPr lang="en-US" dirty="0" smtClean="0"/>
              <a:t>NASH :- It is a dose crude or </a:t>
            </a:r>
            <a:r>
              <a:rPr lang="en-US" dirty="0" err="1" smtClean="0"/>
              <a:t>potentised</a:t>
            </a:r>
            <a:r>
              <a:rPr lang="en-US" dirty="0" smtClean="0"/>
              <a:t>, capable of affecting the patient curatively, without unnecessary aggravation when given according to Law of </a:t>
            </a:r>
            <a:r>
              <a:rPr lang="en-US" dirty="0" err="1" smtClean="0"/>
              <a:t>Similars</a:t>
            </a:r>
            <a:endParaRPr lang="en-US" dirty="0"/>
          </a:p>
        </p:txBody>
      </p:sp>
      <p:sp>
        <p:nvSpPr>
          <p:cNvPr id="2" name="Title 1"/>
          <p:cNvSpPr>
            <a:spLocks noGrp="1"/>
          </p:cNvSpPr>
          <p:nvPr>
            <p:ph type="title"/>
          </p:nvPr>
        </p:nvSpPr>
        <p:spPr/>
        <p:txBody>
          <a:bodyPr/>
          <a:lstStyle/>
          <a:p>
            <a:r>
              <a:rPr lang="en-US" dirty="0" smtClean="0"/>
              <a:t>MINIMUM DOSE</a:t>
            </a:r>
            <a:endParaRPr lang="en-US" dirty="0"/>
          </a:p>
        </p:txBody>
      </p:sp>
    </p:spTree>
    <p:extLst>
      <p:ext uri="{BB962C8B-B14F-4D97-AF65-F5344CB8AC3E}">
        <p14:creationId xmlns:p14="http://schemas.microsoft.com/office/powerpoint/2010/main" xmlns="" val="2884078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rmAutofit/>
          </a:bodyPr>
          <a:lstStyle/>
          <a:p>
            <a:pPr algn="just"/>
            <a:r>
              <a:rPr lang="en-IN" dirty="0" smtClean="0"/>
              <a:t>1)</a:t>
            </a:r>
            <a:r>
              <a:rPr lang="en-IN" b="1" dirty="0" smtClean="0"/>
              <a:t>Too large a dose of homoeopathic medicine is injurious – </a:t>
            </a:r>
            <a:r>
              <a:rPr lang="en-IN" dirty="0" smtClean="0"/>
              <a:t>The  medicine given on the basis of symptom similarity acts upon the same tissues affected by the natural diseases. The  injury caused by natural disease will be increased by the </a:t>
            </a:r>
            <a:r>
              <a:rPr lang="en-IN" dirty="0" err="1" smtClean="0"/>
              <a:t>similimum</a:t>
            </a:r>
            <a:r>
              <a:rPr lang="en-IN" dirty="0" smtClean="0"/>
              <a:t> when given in large dose. This harm is more than the </a:t>
            </a:r>
            <a:r>
              <a:rPr lang="en-IN" dirty="0" err="1" smtClean="0"/>
              <a:t>unhomoeopathic</a:t>
            </a:r>
            <a:r>
              <a:rPr lang="en-IN" dirty="0" smtClean="0"/>
              <a:t> medicine given in large dose. The greater the </a:t>
            </a:r>
            <a:r>
              <a:rPr lang="en-IN" dirty="0" err="1" smtClean="0"/>
              <a:t>homoeopathicity</a:t>
            </a:r>
            <a:r>
              <a:rPr lang="en-IN" dirty="0" smtClean="0"/>
              <a:t> is and higher the potency selected the harm produced is maximum.    </a:t>
            </a:r>
            <a:endParaRPr lang="en-IN" dirty="0"/>
          </a:p>
        </p:txBody>
      </p:sp>
      <p:sp>
        <p:nvSpPr>
          <p:cNvPr id="2" name="Title 1"/>
          <p:cNvSpPr>
            <a:spLocks noGrp="1"/>
          </p:cNvSpPr>
          <p:nvPr>
            <p:ph type="title"/>
          </p:nvPr>
        </p:nvSpPr>
        <p:spPr/>
        <p:txBody>
          <a:bodyPr>
            <a:normAutofit fontScale="90000"/>
          </a:bodyPr>
          <a:lstStyle/>
          <a:p>
            <a:r>
              <a:rPr lang="en-IN" dirty="0" smtClean="0"/>
              <a:t>DISADVANTAGES OF LARGE DOSE</a:t>
            </a: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Produces  violent medicinal aggravation</a:t>
            </a:r>
            <a:r>
              <a:rPr lang="en-US" dirty="0" smtClean="0"/>
              <a:t>:-</a:t>
            </a:r>
          </a:p>
          <a:p>
            <a:pPr marL="0" indent="0" algn="just">
              <a:buNone/>
            </a:pPr>
            <a:r>
              <a:rPr lang="en-US" dirty="0" smtClean="0"/>
              <a:t>	Too large doses of a </a:t>
            </a:r>
            <a:r>
              <a:rPr lang="en-US" dirty="0" err="1" smtClean="0"/>
              <a:t>similimum</a:t>
            </a:r>
            <a:r>
              <a:rPr lang="en-US" dirty="0" smtClean="0"/>
              <a:t> and especially when frequently repeated make the disease almost incurable and put the patient’s life in danger. The natural disease is cured by the medicine. The patient now no longer suffer from the natural disease but from drug disease which is most difficult to cure.</a:t>
            </a:r>
            <a:endParaRPr lang="en-US"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xmlns="" val="52110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smtClean="0"/>
              <a:t>In order to bring about a gentle natural cure the true physician should prescribe a well selected medicine in minute dose which is as small as will just be sufficient to overcome the disease</a:t>
            </a:r>
          </a:p>
          <a:p>
            <a:pPr algn="just"/>
            <a:r>
              <a:rPr lang="en-US" dirty="0" smtClean="0"/>
              <a:t>The injury arising from small dose of wrongly selected medicine is mild</a:t>
            </a:r>
          </a:p>
          <a:p>
            <a:pPr algn="just"/>
            <a:r>
              <a:rPr lang="en-US" dirty="0" smtClean="0"/>
              <a:t>Harm done by the smallest possible dose is so slight that it may be repaired by the natural vital force or by giving small dose of selected similar remedy  </a:t>
            </a:r>
            <a:endParaRPr lang="en-US" dirty="0"/>
          </a:p>
        </p:txBody>
      </p:sp>
      <p:sp>
        <p:nvSpPr>
          <p:cNvPr id="2" name="Title 1"/>
          <p:cNvSpPr>
            <a:spLocks noGrp="1"/>
          </p:cNvSpPr>
          <p:nvPr>
            <p:ph type="title"/>
          </p:nvPr>
        </p:nvSpPr>
        <p:spPr/>
        <p:txBody>
          <a:bodyPr>
            <a:normAutofit fontScale="90000"/>
          </a:bodyPr>
          <a:lstStyle/>
          <a:p>
            <a:r>
              <a:rPr lang="en-US" dirty="0" smtClean="0"/>
              <a:t>ADVANTAGES OF MINIMUM DOSE</a:t>
            </a:r>
            <a:endParaRPr lang="en-US" dirty="0"/>
          </a:p>
        </p:txBody>
      </p:sp>
    </p:spTree>
    <p:extLst>
      <p:ext uri="{BB962C8B-B14F-4D97-AF65-F5344CB8AC3E}">
        <p14:creationId xmlns:p14="http://schemas.microsoft.com/office/powerpoint/2010/main" xmlns="" val="736017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The more the dose of a homoeopathic medicine is reduced the cure is gentle</a:t>
            </a:r>
          </a:p>
          <a:p>
            <a:pPr algn="just"/>
            <a:r>
              <a:rPr lang="en-US" dirty="0" smtClean="0"/>
              <a:t>Unwanted medicinal aggravation avoided</a:t>
            </a:r>
          </a:p>
          <a:p>
            <a:pPr algn="just"/>
            <a:r>
              <a:rPr lang="en-US" dirty="0" smtClean="0"/>
              <a:t>Minimum dose does not produce structural changes</a:t>
            </a:r>
          </a:p>
          <a:p>
            <a:pPr algn="just"/>
            <a:r>
              <a:rPr lang="en-US" dirty="0" smtClean="0"/>
              <a:t>Maximum curative effect of a medicine is got when given in minimum dose</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xmlns="" val="11188958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SMALL     DOSES   STIMULATE</a:t>
            </a:r>
          </a:p>
          <a:p>
            <a:endParaRPr lang="en-US" b="1" dirty="0" smtClean="0"/>
          </a:p>
          <a:p>
            <a:r>
              <a:rPr lang="en-US" b="1" dirty="0" smtClean="0"/>
              <a:t>MEDIUM  DOSES  PARALYSE  AND</a:t>
            </a:r>
          </a:p>
          <a:p>
            <a:endParaRPr lang="en-US" b="1" dirty="0" smtClean="0"/>
          </a:p>
          <a:p>
            <a:r>
              <a:rPr lang="en-US" b="1" dirty="0" smtClean="0"/>
              <a:t>LARGE    DOSES   KILL</a:t>
            </a:r>
            <a:endParaRPr lang="en-US" b="1" dirty="0"/>
          </a:p>
        </p:txBody>
      </p:sp>
      <p:sp>
        <p:nvSpPr>
          <p:cNvPr id="2" name="Title 1"/>
          <p:cNvSpPr>
            <a:spLocks noGrp="1"/>
          </p:cNvSpPr>
          <p:nvPr>
            <p:ph type="title"/>
          </p:nvPr>
        </p:nvSpPr>
        <p:spPr/>
        <p:txBody>
          <a:bodyPr/>
          <a:lstStyle/>
          <a:p>
            <a:r>
              <a:rPr lang="en-US" dirty="0" smtClean="0"/>
              <a:t>ARNDT- SCHUTZ LAW</a:t>
            </a:r>
            <a:endParaRPr lang="en-US" dirty="0"/>
          </a:p>
        </p:txBody>
      </p:sp>
    </p:spTree>
    <p:extLst>
      <p:ext uri="{BB962C8B-B14F-4D97-AF65-F5344CB8AC3E}">
        <p14:creationId xmlns:p14="http://schemas.microsoft.com/office/powerpoint/2010/main" xmlns="" val="1112903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The homoeopathic medicines were proved singly and MATERIA  MEDICA is built upon drug proving  using single drug</a:t>
            </a:r>
          </a:p>
          <a:p>
            <a:pPr algn="just"/>
            <a:r>
              <a:rPr lang="en-US" dirty="0" smtClean="0"/>
              <a:t>The action of single medicine is certain, but in mixture form it is uncertain</a:t>
            </a:r>
          </a:p>
          <a:p>
            <a:pPr algn="just"/>
            <a:r>
              <a:rPr lang="en-US" dirty="0" smtClean="0"/>
              <a:t>The action of a medicine is complete and unmodified when given singly. The action is altered by other drugs when given in complex</a:t>
            </a:r>
          </a:p>
          <a:p>
            <a:pPr algn="just"/>
            <a:endParaRPr lang="en-US" dirty="0"/>
          </a:p>
        </p:txBody>
      </p:sp>
      <p:sp>
        <p:nvSpPr>
          <p:cNvPr id="2" name="Title 1"/>
          <p:cNvSpPr>
            <a:spLocks noGrp="1"/>
          </p:cNvSpPr>
          <p:nvPr>
            <p:ph type="title"/>
          </p:nvPr>
        </p:nvSpPr>
        <p:spPr/>
        <p:txBody>
          <a:bodyPr>
            <a:normAutofit fontScale="90000"/>
          </a:bodyPr>
          <a:lstStyle/>
          <a:p>
            <a:r>
              <a:rPr lang="en-US" dirty="0" smtClean="0"/>
              <a:t>MONOPHARMACY</a:t>
            </a:r>
            <a:br>
              <a:rPr lang="en-US" dirty="0" smtClean="0"/>
            </a:br>
            <a:r>
              <a:rPr lang="en-US" dirty="0" smtClean="0"/>
              <a:t>SINGLE MEDICINE</a:t>
            </a:r>
            <a:endParaRPr lang="en-US" dirty="0"/>
          </a:p>
        </p:txBody>
      </p:sp>
    </p:spTree>
    <p:extLst>
      <p:ext uri="{BB962C8B-B14F-4D97-AF65-F5344CB8AC3E}">
        <p14:creationId xmlns:p14="http://schemas.microsoft.com/office/powerpoint/2010/main" xmlns="" val="36666780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smtClean="0"/>
              <a:t>If complex medicines are given, then it is difficult for the physician to assess which one acted curatively</a:t>
            </a:r>
          </a:p>
          <a:p>
            <a:pPr algn="just"/>
            <a:r>
              <a:rPr lang="en-US" dirty="0" smtClean="0"/>
              <a:t>It is impossible for the physician to select SECOND PRESCRIPTION</a:t>
            </a:r>
          </a:p>
          <a:p>
            <a:pPr algn="just"/>
            <a:r>
              <a:rPr lang="en-US" dirty="0" smtClean="0"/>
              <a:t>POLYPHARMACY  for prolonged period produces  </a:t>
            </a:r>
            <a:r>
              <a:rPr lang="en-US" b="1" dirty="0" smtClean="0"/>
              <a:t>drug disease</a:t>
            </a:r>
          </a:p>
          <a:p>
            <a:pPr algn="just"/>
            <a:r>
              <a:rPr lang="en-US" dirty="0" smtClean="0"/>
              <a:t>Cure takes by secondary curative action. If more than one medicine is given at a time the vital force cannot react in 2 or 3 different ways </a:t>
            </a:r>
            <a:endParaRPr lang="en-US"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xmlns="" val="32545937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Complex medicines cannot cure the disease,  will only palliate the symptoms</a:t>
            </a:r>
          </a:p>
          <a:p>
            <a:pPr algn="just"/>
            <a:r>
              <a:rPr lang="en-US" dirty="0" smtClean="0"/>
              <a:t>Each medicine has it’s symptomatic individuality</a:t>
            </a:r>
          </a:p>
          <a:p>
            <a:pPr algn="just"/>
            <a:r>
              <a:rPr lang="en-US" dirty="0" smtClean="0"/>
              <a:t>Complex medicines causes tissue damage</a:t>
            </a:r>
          </a:p>
          <a:p>
            <a:pPr algn="just"/>
            <a:r>
              <a:rPr lang="en-US" dirty="0" smtClean="0"/>
              <a:t>If wrong selection of medicine made can change the medicine when given singly  </a:t>
            </a:r>
          </a:p>
          <a:p>
            <a:pPr algn="just"/>
            <a:r>
              <a:rPr lang="en-US" dirty="0" smtClean="0"/>
              <a:t>The drug picture produced by complex medicine is unknown</a:t>
            </a:r>
          </a:p>
          <a:p>
            <a:pPr algn="just"/>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xmlns="" val="3943907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solidFill>
                  <a:schemeClr val="accent6">
                    <a:lumMod val="50000"/>
                  </a:schemeClr>
                </a:solidFill>
              </a:rPr>
              <a:t>INCLUDES</a:t>
            </a:r>
          </a:p>
          <a:p>
            <a:r>
              <a:rPr lang="en-US" b="1" dirty="0" smtClean="0"/>
              <a:t>SELECTION  OF POTENCY</a:t>
            </a:r>
          </a:p>
          <a:p>
            <a:r>
              <a:rPr lang="en-US" b="1" dirty="0" smtClean="0"/>
              <a:t>DOSAGE  FORM</a:t>
            </a:r>
          </a:p>
          <a:p>
            <a:r>
              <a:rPr lang="en-US" b="1" dirty="0" smtClean="0"/>
              <a:t>QUANTITY  OF  MEDICINE</a:t>
            </a:r>
          </a:p>
          <a:p>
            <a:r>
              <a:rPr lang="en-US" b="1" dirty="0" smtClean="0"/>
              <a:t>REPETITION  OF  DOSE</a:t>
            </a:r>
          </a:p>
          <a:p>
            <a:pPr lvl="1" algn="just"/>
            <a:r>
              <a:rPr lang="en-US" b="1" dirty="0" smtClean="0">
                <a:solidFill>
                  <a:srgbClr val="C00000"/>
                </a:solidFill>
              </a:rPr>
              <a:t>HOMOEOPATHIC  DOSE</a:t>
            </a:r>
            <a:r>
              <a:rPr lang="en-US" b="1" dirty="0" smtClean="0"/>
              <a:t>  IS  MEANT  AS  </a:t>
            </a:r>
            <a:r>
              <a:rPr lang="en-US" b="1" dirty="0" smtClean="0">
                <a:solidFill>
                  <a:schemeClr val="tx2">
                    <a:lumMod val="75000"/>
                  </a:schemeClr>
                </a:solidFill>
              </a:rPr>
              <a:t>INFINITESIMAL  DOSE</a:t>
            </a:r>
            <a:r>
              <a:rPr lang="en-US" b="1" dirty="0" smtClean="0"/>
              <a:t>  NOT  GIVING  IMPORTANCE TO MATERIAL QUANTITY  BUT TO QUALITY OF MEDICINE</a:t>
            </a:r>
          </a:p>
          <a:p>
            <a:endParaRPr lang="en-US" b="1" dirty="0"/>
          </a:p>
        </p:txBody>
      </p:sp>
      <p:sp>
        <p:nvSpPr>
          <p:cNvPr id="2" name="Title 1"/>
          <p:cNvSpPr>
            <a:spLocks noGrp="1"/>
          </p:cNvSpPr>
          <p:nvPr>
            <p:ph type="title"/>
          </p:nvPr>
        </p:nvSpPr>
        <p:spPr/>
        <p:txBody>
          <a:bodyPr>
            <a:normAutofit/>
          </a:bodyPr>
          <a:lstStyle/>
          <a:p>
            <a:r>
              <a:rPr lang="en-US" dirty="0" smtClean="0"/>
              <a:t>HOMOEOPATHIC  POSOLOGY</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The scientific data on </a:t>
            </a:r>
            <a:r>
              <a:rPr lang="en-US" dirty="0"/>
              <a:t>d</a:t>
            </a:r>
            <a:r>
              <a:rPr lang="en-US" dirty="0" smtClean="0"/>
              <a:t>rug action of medicine can be determined only when the medicine is administered singly</a:t>
            </a:r>
          </a:p>
          <a:p>
            <a:pPr algn="just"/>
            <a:r>
              <a:rPr lang="en-US" dirty="0" smtClean="0"/>
              <a:t>Since we have no proving of combination of drugs, it will be impossible to prescribe them with scientific accuracy   </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xmlns="" val="1801411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CORRECTLY  SELECTED MEDICINE  ON THE BASIS OF TOTALITY OF SYMPTOMS  WILL ACT CURATIVELY  ONLY WHEN IT IS GIVEN IN PROPER POTENCY. MEDICINES PRODUCE DESIRABLE  EFFECTS  ONLY  IN CORRECT POTENCY. SO SIMILIMUM SHOULD BE GIVE IN PROPER POTENCY.</a:t>
            </a:r>
            <a:endParaRPr lang="en-US" dirty="0"/>
          </a:p>
        </p:txBody>
      </p:sp>
      <p:sp>
        <p:nvSpPr>
          <p:cNvPr id="2" name="Title 1"/>
          <p:cNvSpPr>
            <a:spLocks noGrp="1"/>
          </p:cNvSpPr>
          <p:nvPr>
            <p:ph type="title"/>
          </p:nvPr>
        </p:nvSpPr>
        <p:spPr/>
        <p:txBody>
          <a:bodyPr/>
          <a:lstStyle/>
          <a:p>
            <a:r>
              <a:rPr lang="en-US" dirty="0" smtClean="0"/>
              <a:t>SELECTION  OF POTENCY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solidFill>
                  <a:srgbClr val="FF0000"/>
                </a:solidFill>
              </a:rPr>
              <a:t>LOW</a:t>
            </a:r>
            <a:r>
              <a:rPr lang="en-US" dirty="0" smtClean="0"/>
              <a:t>  :  POTENCIES  BELOW  30</a:t>
            </a:r>
          </a:p>
          <a:p>
            <a:r>
              <a:rPr lang="en-US" b="1" dirty="0" smtClean="0">
                <a:solidFill>
                  <a:srgbClr val="FF0000"/>
                </a:solidFill>
              </a:rPr>
              <a:t>MEDIUM</a:t>
            </a:r>
            <a:r>
              <a:rPr lang="en-US" dirty="0" smtClean="0"/>
              <a:t>  : POTENCIES  30 -- 1M</a:t>
            </a:r>
          </a:p>
          <a:p>
            <a:r>
              <a:rPr lang="en-US" b="1" dirty="0" smtClean="0">
                <a:solidFill>
                  <a:srgbClr val="FF0000"/>
                </a:solidFill>
              </a:rPr>
              <a:t>HIGH</a:t>
            </a:r>
            <a:r>
              <a:rPr lang="en-US" dirty="0" smtClean="0"/>
              <a:t>  :  POTENCIES  ABOVE  1M</a:t>
            </a:r>
          </a:p>
          <a:p>
            <a:r>
              <a:rPr lang="en-US" dirty="0" smtClean="0"/>
              <a:t>LOW  POTENCIES  ARE ORGANOPATHIC</a:t>
            </a:r>
          </a:p>
          <a:p>
            <a:pPr algn="just"/>
            <a:r>
              <a:rPr lang="en-US" dirty="0" smtClean="0"/>
              <a:t>MEDIUM  POTENCIES  PRODUCES  FUNCTIONAL CHANGES WITH ALTERED SENSATIONS  AND FUNCTIONS</a:t>
            </a:r>
          </a:p>
          <a:p>
            <a:pPr algn="just"/>
            <a:r>
              <a:rPr lang="en-US" dirty="0" smtClean="0"/>
              <a:t>HIGHER  POTENCIES ACT WELL IN MENTAL SPHERE</a:t>
            </a:r>
          </a:p>
          <a:p>
            <a:endParaRPr lang="en-US" dirty="0"/>
          </a:p>
        </p:txBody>
      </p:sp>
      <p:sp>
        <p:nvSpPr>
          <p:cNvPr id="2" name="Title 1"/>
          <p:cNvSpPr>
            <a:spLocks noGrp="1"/>
          </p:cNvSpPr>
          <p:nvPr>
            <p:ph type="title"/>
          </p:nvPr>
        </p:nvSpPr>
        <p:spPr/>
        <p:txBody>
          <a:bodyPr/>
          <a:lstStyle/>
          <a:p>
            <a:r>
              <a:rPr lang="en-US" dirty="0" smtClean="0"/>
              <a:t>TYPES OF POTENCY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smtClean="0">
                <a:solidFill>
                  <a:srgbClr val="C00000"/>
                </a:solidFill>
              </a:rPr>
              <a:t>DEFINITION</a:t>
            </a:r>
            <a:r>
              <a:rPr lang="en-US" dirty="0" smtClean="0"/>
              <a:t> : IS THE TENDENCY OF AN ORGANISM TO GET AFFECTED BY A PARTICULAR  STIMULI. </a:t>
            </a:r>
            <a:r>
              <a:rPr lang="en-US" smtClean="0"/>
              <a:t>DEPENDS  ON</a:t>
            </a:r>
            <a:endParaRPr lang="en-US" dirty="0" smtClean="0"/>
          </a:p>
          <a:p>
            <a:pPr algn="just"/>
            <a:endParaRPr lang="en-US" dirty="0" smtClean="0"/>
          </a:p>
          <a:p>
            <a:pPr algn="just"/>
            <a:r>
              <a:rPr lang="en-US" dirty="0" smtClean="0"/>
              <a:t> AGE</a:t>
            </a:r>
          </a:p>
          <a:p>
            <a:pPr algn="just"/>
            <a:r>
              <a:rPr lang="en-US" dirty="0" smtClean="0"/>
              <a:t>SEX</a:t>
            </a:r>
          </a:p>
          <a:p>
            <a:pPr algn="just"/>
            <a:r>
              <a:rPr lang="en-US" dirty="0" smtClean="0"/>
              <a:t>HABIT AND ENVIRONMENT</a:t>
            </a:r>
          </a:p>
          <a:p>
            <a:pPr algn="just"/>
            <a:r>
              <a:rPr lang="en-US" dirty="0" smtClean="0"/>
              <a:t>CONSTITUTION AND TEMPERAMENT</a:t>
            </a:r>
          </a:p>
          <a:p>
            <a:pPr algn="just"/>
            <a:r>
              <a:rPr lang="en-US" dirty="0" smtClean="0"/>
              <a:t>NATURE AND DEPTH OF DISEASE</a:t>
            </a:r>
          </a:p>
          <a:p>
            <a:pPr algn="just"/>
            <a:r>
              <a:rPr lang="en-US" dirty="0" smtClean="0"/>
              <a:t>NATURE   OF MEDICINE</a:t>
            </a:r>
            <a:endParaRPr lang="en-US" dirty="0"/>
          </a:p>
        </p:txBody>
      </p:sp>
      <p:sp>
        <p:nvSpPr>
          <p:cNvPr id="2" name="Title 1"/>
          <p:cNvSpPr>
            <a:spLocks noGrp="1"/>
          </p:cNvSpPr>
          <p:nvPr>
            <p:ph type="title"/>
          </p:nvPr>
        </p:nvSpPr>
        <p:spPr/>
        <p:txBody>
          <a:bodyPr/>
          <a:lstStyle/>
          <a:p>
            <a:r>
              <a:rPr lang="en-US" dirty="0" smtClean="0"/>
              <a:t>SUSCEPTIBILITY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C00000"/>
                </a:solidFill>
              </a:rPr>
              <a:t>AGE</a:t>
            </a:r>
          </a:p>
          <a:p>
            <a:r>
              <a:rPr lang="en-US" dirty="0" smtClean="0"/>
              <a:t>Child and young adults – high potency</a:t>
            </a:r>
          </a:p>
          <a:p>
            <a:r>
              <a:rPr lang="en-US" dirty="0" smtClean="0"/>
              <a:t>Adults – medium potency</a:t>
            </a:r>
          </a:p>
          <a:p>
            <a:r>
              <a:rPr lang="en-US" dirty="0" smtClean="0"/>
              <a:t>Old   – low potency</a:t>
            </a:r>
          </a:p>
          <a:p>
            <a:r>
              <a:rPr lang="en-US" dirty="0" smtClean="0">
                <a:solidFill>
                  <a:srgbClr val="FF0000"/>
                </a:solidFill>
              </a:rPr>
              <a:t>SEX</a:t>
            </a:r>
          </a:p>
          <a:p>
            <a:r>
              <a:rPr lang="en-US" dirty="0" smtClean="0"/>
              <a:t>Male – High potency</a:t>
            </a:r>
          </a:p>
          <a:p>
            <a:r>
              <a:rPr lang="en-US" dirty="0" smtClean="0"/>
              <a:t>Female – Medium potency</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solidFill>
                  <a:srgbClr val="C00000"/>
                </a:solidFill>
              </a:rPr>
              <a:t>HABIT AND ENVIRONMENT</a:t>
            </a:r>
          </a:p>
          <a:p>
            <a:r>
              <a:rPr lang="en-US" b="1" dirty="0" smtClean="0"/>
              <a:t>Higher potencies adapted to</a:t>
            </a:r>
          </a:p>
          <a:p>
            <a:r>
              <a:rPr lang="en-US" dirty="0" smtClean="0"/>
              <a:t>Highly intellectual persons</a:t>
            </a:r>
          </a:p>
          <a:p>
            <a:r>
              <a:rPr lang="en-US" dirty="0" smtClean="0"/>
              <a:t>Persons with increased mental work</a:t>
            </a:r>
          </a:p>
          <a:p>
            <a:r>
              <a:rPr lang="en-US" dirty="0" smtClean="0"/>
              <a:t>Sedentary occupations</a:t>
            </a:r>
          </a:p>
          <a:p>
            <a:r>
              <a:rPr lang="en-US" dirty="0" smtClean="0"/>
              <a:t>Emotional persons</a:t>
            </a:r>
          </a:p>
          <a:p>
            <a:r>
              <a:rPr lang="en-US" dirty="0" smtClean="0"/>
              <a:t>Persons getting long sleep</a:t>
            </a:r>
          </a:p>
          <a:p>
            <a:r>
              <a:rPr lang="en-US" dirty="0" smtClean="0"/>
              <a:t>Persons leading an effeminate life</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solidFill>
                  <a:srgbClr val="C00000"/>
                </a:solidFill>
              </a:rPr>
              <a:t>LOWER  POTENCIES </a:t>
            </a:r>
            <a:r>
              <a:rPr lang="en-US" dirty="0" smtClean="0"/>
              <a:t>INDICATED IN</a:t>
            </a:r>
          </a:p>
          <a:p>
            <a:r>
              <a:rPr lang="en-US" dirty="0" smtClean="0"/>
              <a:t>Persons  engaged in increased physical </a:t>
            </a:r>
            <a:r>
              <a:rPr lang="en-US" dirty="0" err="1" smtClean="0"/>
              <a:t>labour</a:t>
            </a:r>
            <a:endParaRPr lang="en-US" dirty="0" smtClean="0"/>
          </a:p>
          <a:p>
            <a:r>
              <a:rPr lang="en-US" dirty="0" smtClean="0"/>
              <a:t>Having less mental exertion</a:t>
            </a:r>
          </a:p>
          <a:p>
            <a:r>
              <a:rPr lang="en-US" dirty="0" smtClean="0"/>
              <a:t>Who sleep little and food is coarse</a:t>
            </a:r>
          </a:p>
          <a:p>
            <a:r>
              <a:rPr lang="en-US" dirty="0" smtClean="0"/>
              <a:t>Exposed to drugs, tobacco, liquor</a:t>
            </a:r>
          </a:p>
          <a:p>
            <a:r>
              <a:rPr lang="en-US" dirty="0" smtClean="0"/>
              <a:t>Druggists, perfumers, chemical workers</a:t>
            </a:r>
          </a:p>
          <a:p>
            <a:r>
              <a:rPr lang="en-US" dirty="0" smtClean="0"/>
              <a:t>Idiots, imbeciles, deaf and dumb </a:t>
            </a:r>
            <a:endParaRPr lang="en-US" dirty="0"/>
          </a:p>
        </p:txBody>
      </p:sp>
      <p:sp>
        <p:nvSpPr>
          <p:cNvPr id="2" name="Title 1"/>
          <p:cNvSpPr>
            <a:spLocks noGrp="1"/>
          </p:cNvSpPr>
          <p:nvPr>
            <p:ph type="title"/>
          </p:nvPr>
        </p:nvSpPr>
        <p:spPr/>
        <p:txBody>
          <a:bodyPr/>
          <a:lstStyle/>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431</TotalTime>
  <Words>1413</Words>
  <Application>Microsoft Office PowerPoint</Application>
  <PresentationFormat>On-screen Show (4:3)</PresentationFormat>
  <Paragraphs>155</Paragraphs>
  <Slides>30</Slides>
  <Notes>3</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POSOLOGY</vt:lpstr>
      <vt:lpstr>POSOLOGY</vt:lpstr>
      <vt:lpstr>HOMOEOPATHIC  POSOLOGY</vt:lpstr>
      <vt:lpstr>SELECTION  OF POTENCY</vt:lpstr>
      <vt:lpstr>TYPES OF POTENCY</vt:lpstr>
      <vt:lpstr>SUSCEPTIBILITY</vt:lpstr>
      <vt:lpstr>Slide 7</vt:lpstr>
      <vt:lpstr>Slide 8</vt:lpstr>
      <vt:lpstr>Slide 9</vt:lpstr>
      <vt:lpstr>CONSTITUTION AND TEMPERAMENT</vt:lpstr>
      <vt:lpstr>NATURE AND DEPTH OF DISEASE</vt:lpstr>
      <vt:lpstr>Slide 12</vt:lpstr>
      <vt:lpstr>Slide 13</vt:lpstr>
      <vt:lpstr>DOSAGE FORMS</vt:lpstr>
      <vt:lpstr>REPETITION OF DOSES (PHARMACOPOLLAXY )</vt:lpstr>
      <vt:lpstr>Slide 16</vt:lpstr>
      <vt:lpstr>Slide 17</vt:lpstr>
      <vt:lpstr>NATURE OF REMEDY</vt:lpstr>
      <vt:lpstr>TYPES  OF  DOSES</vt:lpstr>
      <vt:lpstr>Slide 20</vt:lpstr>
      <vt:lpstr>MINIMUM DOSE</vt:lpstr>
      <vt:lpstr>DISADVANTAGES OF LARGE DOSE</vt:lpstr>
      <vt:lpstr>Slide 23</vt:lpstr>
      <vt:lpstr>ADVANTAGES OF MINIMUM DOSE</vt:lpstr>
      <vt:lpstr>Slide 25</vt:lpstr>
      <vt:lpstr>ARNDT- SCHUTZ LAW</vt:lpstr>
      <vt:lpstr>MONOPHARMACY SINGLE MEDICINE</vt:lpstr>
      <vt:lpstr>Slide 28</vt:lpstr>
      <vt:lpstr>Slide 29</vt:lpstr>
      <vt:lpstr>Slide 30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POSOLOGY</dc:title>
  <dc:creator>Mathan Prakash</dc:creator>
  <cp:lastModifiedBy>Windows</cp:lastModifiedBy>
  <cp:revision>69</cp:revision>
  <dcterms:created xsi:type="dcterms:W3CDTF">2015-05-06T05:22:15Z</dcterms:created>
  <dcterms:modified xsi:type="dcterms:W3CDTF">2019-05-20T04:42:22Z</dcterms:modified>
</cp:coreProperties>
</file>