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45AF7-9305-4FA9-926F-71FB7C1A72DE}" type="datetimeFigureOut">
              <a:rPr lang="en-US" smtClean="0"/>
              <a:pPr/>
              <a:t>27-Apr-19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E5F86-F9D4-4FD9-BC07-2CA171250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587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E5F86-F9D4-4FD9-BC07-2CA1712504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4536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5AA7-F270-44AC-80B1-6BFC17C7456A}" type="datetimeFigureOut">
              <a:rPr lang="en-US" smtClean="0"/>
              <a:pPr/>
              <a:t>27-Apr-19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0496-8517-456B-A30B-9BACC6E85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5AA7-F270-44AC-80B1-6BFC17C7456A}" type="datetimeFigureOut">
              <a:rPr lang="en-US" smtClean="0"/>
              <a:pPr/>
              <a:t>27-Apr-19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0496-8517-456B-A30B-9BACC6E85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5AA7-F270-44AC-80B1-6BFC17C7456A}" type="datetimeFigureOut">
              <a:rPr lang="en-US" smtClean="0"/>
              <a:pPr/>
              <a:t>27-Apr-19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0496-8517-456B-A30B-9BACC6E85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5AA7-F270-44AC-80B1-6BFC17C7456A}" type="datetimeFigureOut">
              <a:rPr lang="en-US" smtClean="0"/>
              <a:pPr/>
              <a:t>27-Apr-19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0496-8517-456B-A30B-9BACC6E85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5AA7-F270-44AC-80B1-6BFC17C7456A}" type="datetimeFigureOut">
              <a:rPr lang="en-US" smtClean="0"/>
              <a:pPr/>
              <a:t>27-Apr-19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0496-8517-456B-A30B-9BACC6E85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5AA7-F270-44AC-80B1-6BFC17C7456A}" type="datetimeFigureOut">
              <a:rPr lang="en-US" smtClean="0"/>
              <a:pPr/>
              <a:t>27-Apr-19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0496-8517-456B-A30B-9BACC6E85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5AA7-F270-44AC-80B1-6BFC17C7456A}" type="datetimeFigureOut">
              <a:rPr lang="en-US" smtClean="0"/>
              <a:pPr/>
              <a:t>27-Apr-19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0496-8517-456B-A30B-9BACC6E85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5AA7-F270-44AC-80B1-6BFC17C7456A}" type="datetimeFigureOut">
              <a:rPr lang="en-US" smtClean="0"/>
              <a:pPr/>
              <a:t>27-Apr-19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0496-8517-456B-A30B-9BACC6E85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5AA7-F270-44AC-80B1-6BFC17C7456A}" type="datetimeFigureOut">
              <a:rPr lang="en-US" smtClean="0"/>
              <a:pPr/>
              <a:t>27-Apr-19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0496-8517-456B-A30B-9BACC6E85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5AA7-F270-44AC-80B1-6BFC17C7456A}" type="datetimeFigureOut">
              <a:rPr lang="en-US" smtClean="0"/>
              <a:pPr/>
              <a:t>27-Apr-19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0496-8517-456B-A30B-9BACC6E85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5AA7-F270-44AC-80B1-6BFC17C7456A}" type="datetimeFigureOut">
              <a:rPr lang="en-US" smtClean="0"/>
              <a:pPr/>
              <a:t>27-Apr-19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0496-8517-456B-A30B-9BACC6E85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05AA7-F270-44AC-80B1-6BFC17C7456A}" type="datetimeFigureOut">
              <a:rPr lang="en-US" smtClean="0"/>
              <a:pPr/>
              <a:t>27-Apr-19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50496-8517-456B-A30B-9BACC6E85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Prostate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       </a:t>
            </a:r>
            <a:r>
              <a:rPr lang="en-US" dirty="0" smtClean="0"/>
              <a:t> </a:t>
            </a:r>
            <a:r>
              <a:rPr lang="en-US" b="1" dirty="0" smtClean="0"/>
              <a:t>Prepared by,</a:t>
            </a:r>
          </a:p>
          <a:p>
            <a:r>
              <a:rPr lang="en-US" b="1" dirty="0" smtClean="0"/>
              <a:t> </a:t>
            </a:r>
            <a:r>
              <a:rPr lang="en-US" b="1" dirty="0" smtClean="0"/>
              <a:t>                                 </a:t>
            </a:r>
            <a:r>
              <a:rPr lang="en-US" b="1" dirty="0" smtClean="0"/>
              <a:t>  </a:t>
            </a:r>
            <a:r>
              <a:rPr lang="en-US" b="1" dirty="0" smtClean="0"/>
              <a:t>Dr. </a:t>
            </a:r>
            <a:r>
              <a:rPr lang="en-US" b="1" dirty="0" err="1" smtClean="0"/>
              <a:t>Panchajani</a:t>
            </a:r>
            <a:r>
              <a:rPr lang="en-US" b="1" dirty="0" smtClean="0"/>
              <a:t>. </a:t>
            </a:r>
            <a:r>
              <a:rPr lang="en-US" dirty="0" smtClean="0"/>
              <a:t>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Frequency ,Urgency &amp; hesitancy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Nocturia</a:t>
            </a:r>
            <a:r>
              <a:rPr lang="en-US" dirty="0" smtClean="0"/>
              <a:t>, nocturnal incontinence </a:t>
            </a:r>
          </a:p>
          <a:p>
            <a:r>
              <a:rPr lang="en-US" dirty="0" smtClean="0"/>
              <a:t>Overflow and terminal dribbling.</a:t>
            </a:r>
          </a:p>
          <a:p>
            <a:r>
              <a:rPr lang="en-US" dirty="0" smtClean="0"/>
              <a:t>Intermittent stream- stops&amp; starts</a:t>
            </a:r>
          </a:p>
          <a:p>
            <a:r>
              <a:rPr lang="en-US" dirty="0" smtClean="0"/>
              <a:t>Retention of urine -  acute &amp; chronic</a:t>
            </a:r>
          </a:p>
          <a:p>
            <a:r>
              <a:rPr lang="en-US" dirty="0" err="1" smtClean="0"/>
              <a:t>Haematuria</a:t>
            </a:r>
            <a:endParaRPr lang="en-US" dirty="0" smtClean="0"/>
          </a:p>
          <a:p>
            <a:r>
              <a:rPr lang="en-US" dirty="0" smtClean="0"/>
              <a:t> Pain in supra pubic region - in cystitis&amp; </a:t>
            </a:r>
            <a:r>
              <a:rPr lang="en-US" dirty="0" err="1" smtClean="0"/>
              <a:t>hydronephrosis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Features of urinary tract infection.</a:t>
            </a:r>
          </a:p>
          <a:p>
            <a:r>
              <a:rPr lang="en-US" dirty="0" smtClean="0"/>
              <a:t>Per rectal examination – enlarged prostate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      IPSS</a:t>
            </a:r>
            <a:r>
              <a:rPr lang="en-US" sz="3100" dirty="0" smtClean="0"/>
              <a:t>( International prostrate symptom score)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Incomplete emptying</a:t>
            </a:r>
          </a:p>
          <a:p>
            <a:r>
              <a:rPr lang="en-US" dirty="0" smtClean="0"/>
              <a:t>Frequency</a:t>
            </a:r>
          </a:p>
          <a:p>
            <a:r>
              <a:rPr lang="en-US" dirty="0" smtClean="0"/>
              <a:t>Intermittency</a:t>
            </a:r>
          </a:p>
          <a:p>
            <a:r>
              <a:rPr lang="en-US" dirty="0" smtClean="0"/>
              <a:t>Urgency</a:t>
            </a:r>
          </a:p>
          <a:p>
            <a:r>
              <a:rPr lang="en-US" dirty="0" smtClean="0"/>
              <a:t>Weak stream</a:t>
            </a:r>
          </a:p>
          <a:p>
            <a:r>
              <a:rPr lang="en-US" dirty="0" smtClean="0"/>
              <a:t>Straining</a:t>
            </a:r>
          </a:p>
          <a:p>
            <a:r>
              <a:rPr lang="en-US" dirty="0" err="1" smtClean="0"/>
              <a:t>Nocturia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Quality of life due to urinary symptoms</a:t>
            </a:r>
          </a:p>
          <a:p>
            <a:r>
              <a:rPr lang="en-US" dirty="0" smtClean="0"/>
              <a:t>Mild – less than or equal to 7</a:t>
            </a:r>
          </a:p>
          <a:p>
            <a:r>
              <a:rPr lang="en-US" dirty="0" smtClean="0"/>
              <a:t>Moderate – 8-19</a:t>
            </a:r>
          </a:p>
          <a:p>
            <a:r>
              <a:rPr lang="en-US" dirty="0" smtClean="0"/>
              <a:t>Severe – 20- 35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&amp; physical examinations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Anatomy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Accessary</a:t>
            </a:r>
            <a:r>
              <a:rPr lang="en-US" dirty="0" smtClean="0"/>
              <a:t> Gland of Male Reproductive System</a:t>
            </a:r>
          </a:p>
          <a:p>
            <a:r>
              <a:rPr lang="en-US" dirty="0" smtClean="0"/>
              <a:t>Situated just below the urinary bladder.</a:t>
            </a:r>
          </a:p>
          <a:p>
            <a:r>
              <a:rPr lang="en-US" dirty="0" smtClean="0"/>
              <a:t>Walnut sized – 25cubic </a:t>
            </a:r>
            <a:r>
              <a:rPr lang="en-US" dirty="0" err="1" smtClean="0"/>
              <a:t>cms</a:t>
            </a:r>
            <a:r>
              <a:rPr lang="en-US" dirty="0" smtClean="0"/>
              <a:t> size.</a:t>
            </a:r>
          </a:p>
          <a:p>
            <a:r>
              <a:rPr lang="en-US" dirty="0" smtClean="0"/>
              <a:t>Composed of Glandular Tissue</a:t>
            </a:r>
          </a:p>
          <a:p>
            <a:r>
              <a:rPr lang="en-US" dirty="0" smtClean="0"/>
              <a:t>It surrounds the first 3 cm of the urethra.</a:t>
            </a:r>
            <a:endParaRPr lang="en-US" dirty="0"/>
          </a:p>
          <a:p>
            <a:r>
              <a:rPr lang="en-US" dirty="0" smtClean="0"/>
              <a:t>5 lobes -  Anterior</a:t>
            </a:r>
          </a:p>
          <a:p>
            <a:pPr>
              <a:buNone/>
            </a:pPr>
            <a:r>
              <a:rPr lang="en-US" dirty="0" smtClean="0"/>
              <a:t>                  2 lateral    - </a:t>
            </a:r>
          </a:p>
          <a:p>
            <a:pPr>
              <a:buNone/>
            </a:pPr>
            <a:r>
              <a:rPr lang="en-US" dirty="0" smtClean="0"/>
              <a:t>                  Posterior – Site of Primary Ca</a:t>
            </a:r>
          </a:p>
          <a:p>
            <a:pPr>
              <a:buNone/>
            </a:pPr>
            <a:r>
              <a:rPr lang="en-US" dirty="0" smtClean="0"/>
              <a:t>                  1 middle   -  Site of Adenoma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zones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Peripheral zone – Prone for Ca </a:t>
            </a:r>
          </a:p>
          <a:p>
            <a:r>
              <a:rPr lang="en-US" dirty="0" err="1" smtClean="0"/>
              <a:t>Periurethral</a:t>
            </a:r>
            <a:r>
              <a:rPr lang="en-US" dirty="0" smtClean="0"/>
              <a:t> transition zone – Site of BPH</a:t>
            </a:r>
          </a:p>
          <a:p>
            <a:r>
              <a:rPr lang="en-US" dirty="0" smtClean="0"/>
              <a:t>Central zone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Acid </a:t>
            </a:r>
            <a:r>
              <a:rPr lang="en-US" dirty="0" err="1" smtClean="0"/>
              <a:t>phosphatase</a:t>
            </a:r>
            <a:r>
              <a:rPr lang="en-US" dirty="0" smtClean="0"/>
              <a:t> -  secreted by Prostate  </a:t>
            </a:r>
          </a:p>
          <a:p>
            <a:pPr>
              <a:buNone/>
            </a:pPr>
            <a:r>
              <a:rPr lang="en-US" dirty="0" smtClean="0"/>
              <a:t>             Raised in Ca with metastases. </a:t>
            </a:r>
          </a:p>
          <a:p>
            <a:pPr>
              <a:buNone/>
            </a:pPr>
            <a:r>
              <a:rPr lang="en-US" dirty="0" smtClean="0"/>
              <a:t>             Not increase in BPH  </a:t>
            </a:r>
          </a:p>
          <a:p>
            <a:pPr>
              <a:buNone/>
            </a:pPr>
            <a:r>
              <a:rPr lang="en-US" dirty="0" smtClean="0"/>
              <a:t>              Slight increase in acute </a:t>
            </a:r>
            <a:r>
              <a:rPr lang="en-US" dirty="0" err="1" smtClean="0"/>
              <a:t>prostatitis</a:t>
            </a:r>
            <a:r>
              <a:rPr lang="en-US" dirty="0" smtClean="0"/>
              <a:t>  </a:t>
            </a:r>
          </a:p>
          <a:p>
            <a:r>
              <a:rPr lang="en-US" dirty="0"/>
              <a:t> </a:t>
            </a:r>
            <a:r>
              <a:rPr lang="en-US" dirty="0" smtClean="0"/>
              <a:t>PSA  -  2 forms, major bound &amp; minor free form</a:t>
            </a:r>
          </a:p>
          <a:p>
            <a:pPr>
              <a:buNone/>
            </a:pPr>
            <a:r>
              <a:rPr lang="en-US" dirty="0" smtClean="0"/>
              <a:t>                 Secreted by the prostatic epithelium.</a:t>
            </a:r>
          </a:p>
          <a:p>
            <a:pPr>
              <a:buNone/>
            </a:pPr>
            <a:r>
              <a:rPr lang="en-US" dirty="0" smtClean="0"/>
              <a:t>                 More elevated  in Ca - major form</a:t>
            </a:r>
          </a:p>
          <a:p>
            <a:pPr>
              <a:buNone/>
            </a:pPr>
            <a:r>
              <a:rPr lang="en-US" dirty="0" smtClean="0"/>
              <a:t>                 Less increase in BPH, </a:t>
            </a:r>
            <a:r>
              <a:rPr lang="en-US" dirty="0" err="1" smtClean="0"/>
              <a:t>Prostatitis</a:t>
            </a:r>
            <a:r>
              <a:rPr lang="en-US" dirty="0" smtClean="0"/>
              <a:t> .- minor form </a:t>
            </a:r>
          </a:p>
          <a:p>
            <a:pPr>
              <a:buNone/>
            </a:pPr>
            <a:r>
              <a:rPr lang="en-US" dirty="0" smtClean="0"/>
              <a:t>                 PSA is sensitive for Ca but not specific.</a:t>
            </a:r>
          </a:p>
          <a:p>
            <a:pPr>
              <a:buNone/>
            </a:pPr>
            <a:r>
              <a:rPr lang="en-US" dirty="0" smtClean="0"/>
              <a:t>              Used to detect metastasis and recurrence after treatment.    </a:t>
            </a:r>
          </a:p>
          <a:p>
            <a:r>
              <a:rPr lang="en-US" dirty="0" smtClean="0"/>
              <a:t>  Men aged &gt; 50 yrs with PSA </a:t>
            </a:r>
            <a:r>
              <a:rPr lang="en-US" u="sng" dirty="0" smtClean="0"/>
              <a:t>&gt;</a:t>
            </a:r>
            <a:r>
              <a:rPr lang="en-US" dirty="0" smtClean="0"/>
              <a:t>  3ng /ml should undergo biopsy.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was very often, both in the Day and the Night , forced to make Water, seldom in any Quantity, because he could not retain it long enough.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Edward  Hyde, 1759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Commonly occurs after 50yrs.usually between 60- 70 yrs.</a:t>
            </a:r>
          </a:p>
          <a:p>
            <a:r>
              <a:rPr lang="en-US" dirty="0" smtClean="0"/>
              <a:t> Affects the glandular epithelium and connective tissue </a:t>
            </a:r>
            <a:r>
              <a:rPr lang="en-US" dirty="0" err="1" smtClean="0"/>
              <a:t>stroma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Benign neoplasm also called </a:t>
            </a:r>
            <a:r>
              <a:rPr lang="en-US" dirty="0" err="1" smtClean="0"/>
              <a:t>fibromyoadenoma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Aetiology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Disturbance of the ratio and quantity of circulating  androgens&amp; estrogens. </a:t>
            </a:r>
          </a:p>
          <a:p>
            <a:r>
              <a:rPr lang="en-US" dirty="0" smtClean="0"/>
              <a:t>With age TS level drops slowly  in relation to the estrogen level.</a:t>
            </a:r>
          </a:p>
          <a:p>
            <a:r>
              <a:rPr lang="en-US" dirty="0" smtClean="0"/>
              <a:t>Arises from transitional zone it compresses the peripheral zone and enlarges lateral lobe.</a:t>
            </a:r>
          </a:p>
          <a:p>
            <a:r>
              <a:rPr lang="en-US" dirty="0" smtClean="0"/>
              <a:t>Arises from central zone enlarges the middle lobe projecting up in to the bladder.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Involves median and lateral lobes or one of them.</a:t>
            </a:r>
          </a:p>
          <a:p>
            <a:r>
              <a:rPr lang="en-US" dirty="0" smtClean="0"/>
              <a:t>Involves </a:t>
            </a:r>
            <a:r>
              <a:rPr lang="en-US" dirty="0" err="1" smtClean="0"/>
              <a:t>adenomatous</a:t>
            </a:r>
            <a:r>
              <a:rPr lang="en-US" dirty="0" smtClean="0"/>
              <a:t> zone.</a:t>
            </a:r>
          </a:p>
          <a:p>
            <a:r>
              <a:rPr lang="en-US" dirty="0" smtClean="0"/>
              <a:t>Median lobe enlarges in to bladder.</a:t>
            </a:r>
          </a:p>
          <a:p>
            <a:r>
              <a:rPr lang="en-US" dirty="0" smtClean="0"/>
              <a:t>Lateral lobes narrow the urethra causing obstruction.</a:t>
            </a:r>
          </a:p>
          <a:p>
            <a:r>
              <a:rPr lang="en-US" dirty="0" smtClean="0"/>
              <a:t>Urethra - elongated and narrowed. </a:t>
            </a:r>
          </a:p>
          <a:p>
            <a:r>
              <a:rPr lang="en-US" dirty="0" smtClean="0"/>
              <a:t>Bladder  -  </a:t>
            </a:r>
            <a:r>
              <a:rPr lang="en-US" dirty="0" err="1" smtClean="0"/>
              <a:t>trabeculations</a:t>
            </a:r>
            <a:r>
              <a:rPr lang="en-US" dirty="0" smtClean="0"/>
              <a:t>, </a:t>
            </a:r>
            <a:r>
              <a:rPr lang="en-US" dirty="0" err="1" smtClean="0"/>
              <a:t>sacculations</a:t>
            </a:r>
            <a:r>
              <a:rPr lang="en-US" dirty="0" smtClean="0"/>
              <a:t>, and </a:t>
            </a:r>
            <a:r>
              <a:rPr lang="en-US" dirty="0" err="1" smtClean="0"/>
              <a:t>diverticula</a:t>
            </a:r>
            <a:r>
              <a:rPr lang="en-US" dirty="0" smtClean="0"/>
              <a:t> formation.</a:t>
            </a:r>
          </a:p>
          <a:p>
            <a:r>
              <a:rPr lang="en-US" dirty="0" smtClean="0"/>
              <a:t>  Pressure on prostatic venous plexus causing </a:t>
            </a:r>
            <a:r>
              <a:rPr lang="en-US" dirty="0" err="1" smtClean="0"/>
              <a:t>vesical</a:t>
            </a:r>
            <a:r>
              <a:rPr lang="en-US" dirty="0" smtClean="0"/>
              <a:t> piles -  </a:t>
            </a:r>
            <a:r>
              <a:rPr lang="en-US" dirty="0" err="1" smtClean="0"/>
              <a:t>Haematuria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Kidney &amp; </a:t>
            </a:r>
            <a:r>
              <a:rPr lang="en-US" dirty="0" err="1" smtClean="0"/>
              <a:t>ureter</a:t>
            </a:r>
            <a:r>
              <a:rPr lang="en-US" dirty="0" smtClean="0"/>
              <a:t> – 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Hydroureter</a:t>
            </a:r>
            <a:r>
              <a:rPr lang="en-US" dirty="0" smtClean="0"/>
              <a:t> and </a:t>
            </a:r>
            <a:r>
              <a:rPr lang="en-US" dirty="0" err="1" smtClean="0"/>
              <a:t>Hydronephrosis</a:t>
            </a:r>
            <a:endParaRPr lang="en-US" dirty="0" smtClean="0"/>
          </a:p>
          <a:p>
            <a:r>
              <a:rPr lang="en-US" dirty="0" smtClean="0"/>
              <a:t>   Ascending infection  - chronic </a:t>
            </a:r>
            <a:r>
              <a:rPr lang="en-US" dirty="0" err="1" smtClean="0"/>
              <a:t>pyelonephritis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Severe obstruction-</a:t>
            </a:r>
            <a:r>
              <a:rPr lang="en-US" dirty="0" err="1" smtClean="0"/>
              <a:t>uropathy</a:t>
            </a:r>
            <a:r>
              <a:rPr lang="en-US" dirty="0" smtClean="0"/>
              <a:t> with renal failure</a:t>
            </a:r>
          </a:p>
          <a:p>
            <a:r>
              <a:rPr lang="en-US" dirty="0" smtClean="0"/>
              <a:t>  Impotence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483</Words>
  <Application>Microsoft Office PowerPoint</Application>
  <PresentationFormat>On-screen Show (4:3)</PresentationFormat>
  <Paragraphs>81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Prostate </vt:lpstr>
      <vt:lpstr>   Anatomy      </vt:lpstr>
      <vt:lpstr>Three zones </vt:lpstr>
      <vt:lpstr>ENZYMES</vt:lpstr>
      <vt:lpstr>BPH</vt:lpstr>
      <vt:lpstr>BPH</vt:lpstr>
      <vt:lpstr>Aetiology </vt:lpstr>
      <vt:lpstr>PATHOLOGICAL CHANGES</vt:lpstr>
      <vt:lpstr>Slide 9</vt:lpstr>
      <vt:lpstr>CLINICAL PRESENTATIONS</vt:lpstr>
      <vt:lpstr>                    IPSS( International prostrate symptom score)</vt:lpstr>
      <vt:lpstr>Diagnosis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Prostate</dc:title>
  <dc:creator>WINDOWS</dc:creator>
  <cp:lastModifiedBy>WINDOWS</cp:lastModifiedBy>
  <cp:revision>26</cp:revision>
  <dcterms:created xsi:type="dcterms:W3CDTF">2018-04-25T13:23:41Z</dcterms:created>
  <dcterms:modified xsi:type="dcterms:W3CDTF">2019-04-27T15:38:12Z</dcterms:modified>
</cp:coreProperties>
</file>