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0" r:id="rId4"/>
    <p:sldId id="301" r:id="rId5"/>
    <p:sldId id="262" r:id="rId6"/>
    <p:sldId id="268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98" r:id="rId16"/>
    <p:sldId id="299" r:id="rId17"/>
    <p:sldId id="272" r:id="rId18"/>
    <p:sldId id="260" r:id="rId19"/>
    <p:sldId id="273" r:id="rId20"/>
    <p:sldId id="30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303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470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7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9527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9722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308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47049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540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399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754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098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0807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94622-5D76-4CFA-A2B9-BCF83865188A}" type="datetimeFigureOut">
              <a:rPr lang="en-US" smtClean="0"/>
              <a:pPr/>
              <a:t>18-Jul-19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1BAF5-A47E-4107-BAB8-73F4255165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3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PULSATILLA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5867400"/>
            <a:ext cx="5410200" cy="990600"/>
          </a:xfrm>
          <a:solidFill>
            <a:schemeClr val="bg1"/>
          </a:solidFill>
        </p:spPr>
        <p:txBody>
          <a:bodyPr>
            <a:normAutofit fontScale="6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Dr. C. R KRISHNA KUMARI AMMA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HOD &amp; PROF.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DEPT OF MATERIA MEDICA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8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Prostatorrhoea</a:t>
            </a:r>
            <a:r>
              <a:rPr lang="en-US" dirty="0"/>
              <a:t>. </a:t>
            </a:r>
          </a:p>
          <a:p>
            <a:r>
              <a:rPr lang="en-US" dirty="0"/>
              <a:t> - Puerperal convulsions. </a:t>
            </a:r>
          </a:p>
          <a:p>
            <a:r>
              <a:rPr lang="en-US" dirty="0"/>
              <a:t> - Puerperal fever. </a:t>
            </a:r>
          </a:p>
          <a:p>
            <a:r>
              <a:rPr lang="en-US" dirty="0"/>
              <a:t> - Puerperal mania. </a:t>
            </a:r>
          </a:p>
          <a:p>
            <a:r>
              <a:rPr lang="en-US" dirty="0"/>
              <a:t> - Retained placenta. </a:t>
            </a:r>
          </a:p>
          <a:p>
            <a:r>
              <a:rPr lang="en-US" dirty="0"/>
              <a:t> - Rheumatism; </a:t>
            </a:r>
            <a:r>
              <a:rPr lang="en-US" dirty="0" err="1"/>
              <a:t>gonorrhoeal</a:t>
            </a:r>
            <a:r>
              <a:rPr lang="en-US" dirty="0"/>
              <a:t>. </a:t>
            </a:r>
          </a:p>
          <a:p>
            <a:r>
              <a:rPr lang="en-US" dirty="0"/>
              <a:t> - Side, pain in. </a:t>
            </a:r>
          </a:p>
          <a:p>
            <a:r>
              <a:rPr lang="en-US" dirty="0"/>
              <a:t> - Smell, illusions of. </a:t>
            </a:r>
          </a:p>
          <a:p>
            <a:r>
              <a:rPr lang="en-US" dirty="0"/>
              <a:t> - Spine, curvature of. </a:t>
            </a:r>
          </a:p>
          <a:p>
            <a:r>
              <a:rPr lang="en-US" dirty="0"/>
              <a:t> - </a:t>
            </a:r>
            <a:r>
              <a:rPr lang="en-US" dirty="0" err="1"/>
              <a:t>Stye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14185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Synovitis</a:t>
            </a:r>
            <a:r>
              <a:rPr lang="en-US" dirty="0"/>
              <a:t>. </a:t>
            </a:r>
          </a:p>
          <a:p>
            <a:r>
              <a:rPr lang="en-US" dirty="0"/>
              <a:t> - Tape-worm. </a:t>
            </a:r>
          </a:p>
          <a:p>
            <a:r>
              <a:rPr lang="en-US" dirty="0"/>
              <a:t> - Taste; depraved; lost. </a:t>
            </a:r>
          </a:p>
          <a:p>
            <a:r>
              <a:rPr lang="en-US" dirty="0"/>
              <a:t> - Tongue, coated. </a:t>
            </a:r>
          </a:p>
          <a:p>
            <a:r>
              <a:rPr lang="en-US" dirty="0"/>
              <a:t> - Toothache. </a:t>
            </a:r>
          </a:p>
          <a:p>
            <a:r>
              <a:rPr lang="en-US" dirty="0"/>
              <a:t> - Urine, incontinence of. </a:t>
            </a:r>
          </a:p>
          <a:p>
            <a:r>
              <a:rPr lang="en-US" dirty="0"/>
              <a:t> - Uterus; inflammation of; prolapse of. </a:t>
            </a:r>
          </a:p>
          <a:p>
            <a:r>
              <a:rPr lang="en-US" dirty="0"/>
              <a:t> - Veins, inflammation of; varicose. </a:t>
            </a:r>
          </a:p>
          <a:p>
            <a:r>
              <a:rPr lang="en-US" dirty="0"/>
              <a:t> - Whitlow. </a:t>
            </a:r>
          </a:p>
        </p:txBody>
      </p:sp>
    </p:spTree>
    <p:extLst>
      <p:ext uri="{BB962C8B-B14F-4D97-AF65-F5344CB8AC3E}">
        <p14:creationId xmlns:p14="http://schemas.microsoft.com/office/powerpoint/2010/main" xmlns="" val="404481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Jahr's</a:t>
            </a:r>
            <a:r>
              <a:rPr lang="en-US" dirty="0"/>
              <a:t> description of the plant : "Stems simple, erect, rounded, 3 to 5 inches high; leaves radical </a:t>
            </a:r>
            <a:r>
              <a:rPr lang="en-US" dirty="0" err="1"/>
              <a:t>bipennatifid</a:t>
            </a:r>
            <a:r>
              <a:rPr lang="en-US" dirty="0"/>
              <a:t>, oblong; flowers solitary, terminal, having </a:t>
            </a:r>
            <a:r>
              <a:rPr lang="en-US" dirty="0" err="1"/>
              <a:t>folioles</a:t>
            </a:r>
            <a:r>
              <a:rPr lang="en-US" dirty="0"/>
              <a:t> of calyx </a:t>
            </a:r>
            <a:r>
              <a:rPr lang="en-US" dirty="0" err="1"/>
              <a:t>campanulate</a:t>
            </a:r>
            <a:r>
              <a:rPr lang="en-US" dirty="0"/>
              <a:t>, bent at the point, the </a:t>
            </a:r>
            <a:r>
              <a:rPr lang="en-US" dirty="0" err="1"/>
              <a:t>odour</a:t>
            </a:r>
            <a:r>
              <a:rPr lang="en-US" dirty="0"/>
              <a:t> of the herb but slightly evident, taste acrid and pungent. </a:t>
            </a:r>
          </a:p>
        </p:txBody>
      </p:sp>
    </p:spTree>
    <p:extLst>
      <p:ext uri="{BB962C8B-B14F-4D97-AF65-F5344CB8AC3E}">
        <p14:creationId xmlns:p14="http://schemas.microsoft.com/office/powerpoint/2010/main" xmlns="" val="373909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fresh plant contains an acrid and </a:t>
            </a:r>
            <a:r>
              <a:rPr lang="en-US" dirty="0" err="1"/>
              <a:t>vesicating</a:t>
            </a:r>
            <a:r>
              <a:rPr lang="en-US" dirty="0"/>
              <a:t> principle, and furnishes a corrosive oil, as well as a kind of tannin, which </a:t>
            </a:r>
            <a:r>
              <a:rPr lang="en-US" dirty="0" err="1"/>
              <a:t>colours</a:t>
            </a:r>
            <a:r>
              <a:rPr lang="en-US" dirty="0"/>
              <a:t> iron green; in the dry state it is entirely deprived of this acrid quality. </a:t>
            </a:r>
          </a:p>
          <a:p>
            <a:r>
              <a:rPr lang="en-US" dirty="0"/>
              <a:t> - Grows in sandy pasture grounds, on hills and declivities exposed to the sun." </a:t>
            </a:r>
          </a:p>
        </p:txBody>
      </p:sp>
    </p:spTree>
    <p:extLst>
      <p:ext uri="{BB962C8B-B14F-4D97-AF65-F5344CB8AC3E}">
        <p14:creationId xmlns:p14="http://schemas.microsoft.com/office/powerpoint/2010/main" xmlns="" val="8650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 further distinguishes this Black Pulsatilla from the Common Pulsatilla (Pulsatilla vulgaris, Anemone </a:t>
            </a:r>
            <a:r>
              <a:rPr lang="en-US" dirty="0" err="1"/>
              <a:t>pulsatilla</a:t>
            </a:r>
            <a:r>
              <a:rPr lang="en-US" dirty="0"/>
              <a:t>) which "grows only on dry and sterile </a:t>
            </a:r>
            <a:r>
              <a:rPr lang="en-US" dirty="0" smtClean="0"/>
              <a:t>hills, where there is plenty of open air </a:t>
            </a:r>
            <a:r>
              <a:rPr lang="en-US" dirty="0"/>
              <a:t>and flowers in spring only, whilst the black-coloured Pulsatilla flowers a second time in August and September." </a:t>
            </a:r>
          </a:p>
          <a:p>
            <a:r>
              <a:rPr lang="en-US" dirty="0"/>
              <a:t> - P. vulg. is much less downy than P. </a:t>
            </a:r>
            <a:r>
              <a:rPr lang="en-US" dirty="0" err="1"/>
              <a:t>nig.</a:t>
            </a:r>
            <a:r>
              <a:rPr lang="en-US" dirty="0"/>
              <a:t> : "Its flowers clear violet or pale red, straight and not hanging; seeds surmounted by a long silky tail." </a:t>
            </a:r>
          </a:p>
          <a:p>
            <a:r>
              <a:rPr lang="en-US" dirty="0"/>
              <a:t> - It is called </a:t>
            </a:r>
            <a:r>
              <a:rPr lang="en-US" dirty="0" err="1"/>
              <a:t>Pasque</a:t>
            </a:r>
            <a:r>
              <a:rPr lang="en-US" dirty="0"/>
              <a:t> Flower because </a:t>
            </a:r>
            <a:r>
              <a:rPr lang="en-US" dirty="0" smtClean="0"/>
              <a:t>it blooms during </a:t>
            </a:r>
            <a:r>
              <a:rPr lang="en-US" dirty="0"/>
              <a:t>Easter, and its flowers are used for </a:t>
            </a:r>
            <a:r>
              <a:rPr lang="en-US" dirty="0" err="1"/>
              <a:t>colouring</a:t>
            </a:r>
            <a:r>
              <a:rPr lang="en-US" dirty="0"/>
              <a:t> Easter eggs.</a:t>
            </a:r>
          </a:p>
        </p:txBody>
      </p:sp>
    </p:spTree>
    <p:extLst>
      <p:ext uri="{BB962C8B-B14F-4D97-AF65-F5344CB8AC3E}">
        <p14:creationId xmlns:p14="http://schemas.microsoft.com/office/powerpoint/2010/main" xmlns="" val="26249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PULSATILLA</a:t>
            </a:r>
            <a:endParaRPr lang="en-US" dirty="0"/>
          </a:p>
        </p:txBody>
      </p:sp>
      <p:pic>
        <p:nvPicPr>
          <p:cNvPr id="11266" name="Picture 2" descr="C:\Users\Adi\Downloads\pulsatilla-vulgaris-pearl-bell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i\Downloads\PULSATILLA_MONTA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43881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86400" y="60960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PULSATILLA NIGRICANS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6096000"/>
            <a:ext cx="342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cs typeface="Times New Roman" pitchFamily="18" charset="0"/>
              </a:rPr>
              <a:t>PULSATILLA NUTTALLIANA</a:t>
            </a:r>
            <a:endParaRPr lang="en-US" sz="20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26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PULSATILLA VULGARIS</a:t>
            </a:r>
            <a:endParaRPr lang="en-US" dirty="0"/>
          </a:p>
        </p:txBody>
      </p:sp>
      <p:pic>
        <p:nvPicPr>
          <p:cNvPr id="12290" name="Picture 2" descr="C:\Users\Adi\Downloads\watermark_817puls vul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8509" y="16002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53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PHYSIOLOGICAL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leaves of the recent herb have an acrid, burning, and nauseous taste. </a:t>
            </a:r>
          </a:p>
          <a:p>
            <a:r>
              <a:rPr lang="en-US" dirty="0"/>
              <a:t> - Its juice draws blisters "to the extent, it is said, of causing gangrene, if allowed to remain in contact with the part for a sufficient length of time; but these properties are, in a great measure, lost by </a:t>
            </a:r>
            <a:r>
              <a:rPr lang="en-US" dirty="0" err="1"/>
              <a:t>dessication</a:t>
            </a:r>
            <a:r>
              <a:rPr lang="en-US" dirty="0"/>
              <a:t>; and ruminating animals, such as sheep and goats, eat the dry </a:t>
            </a:r>
            <a:r>
              <a:rPr lang="en-US" dirty="0" err="1"/>
              <a:t>Pulsatilla</a:t>
            </a:r>
            <a:r>
              <a:rPr lang="en-US" dirty="0"/>
              <a:t>, if mixed with other herbs, without aversion or inconvenience." </a:t>
            </a:r>
          </a:p>
          <a:p>
            <a:r>
              <a:rPr lang="en-US" dirty="0"/>
              <a:t> - An active principle, </a:t>
            </a:r>
            <a:r>
              <a:rPr lang="en-US" dirty="0" err="1"/>
              <a:t>Anemonin</a:t>
            </a:r>
            <a:r>
              <a:rPr lang="en-US" dirty="0"/>
              <a:t>, has been isolated : it is inflammable and </a:t>
            </a:r>
            <a:r>
              <a:rPr lang="en-US" dirty="0" err="1"/>
              <a:t>crystallises</a:t>
            </a:r>
            <a:r>
              <a:rPr lang="en-US" dirty="0"/>
              <a:t> in </a:t>
            </a:r>
            <a:r>
              <a:rPr lang="en-US" dirty="0" err="1"/>
              <a:t>colourless</a:t>
            </a:r>
            <a:r>
              <a:rPr lang="en-US" dirty="0"/>
              <a:t>, odourless neutral needles. </a:t>
            </a:r>
          </a:p>
        </p:txBody>
      </p:sp>
    </p:spTree>
    <p:extLst>
      <p:ext uri="{BB962C8B-B14F-4D97-AF65-F5344CB8AC3E}">
        <p14:creationId xmlns:p14="http://schemas.microsoft.com/office/powerpoint/2010/main" xmlns="" val="39960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action upon all of the mucous membranes is first, to produce a catarrhal inflammation, with unnatural dryness of the surface, which is soon followed by copious and profuse mucous discharges, rarely going on to ulceration.</a:t>
            </a:r>
          </a:p>
          <a:p>
            <a:r>
              <a:rPr lang="en-US" dirty="0"/>
              <a:t> - If these discharges are suddenly arrested, the serous and fibrous tissues take on an active inflammation.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9910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Autofit/>
          </a:bodyPr>
          <a:lstStyle/>
          <a:p>
            <a:r>
              <a:rPr lang="en-US" sz="2400" dirty="0"/>
              <a:t>Its effects are erratic in nature; a </a:t>
            </a:r>
            <a:r>
              <a:rPr lang="en-US" sz="2400" dirty="0" err="1"/>
              <a:t>blenorrhoea</a:t>
            </a:r>
            <a:r>
              <a:rPr lang="en-US" sz="2400" dirty="0"/>
              <a:t> of one mucous surface may change to another; for instance, a leucorrhoea may change to a bronchitis or a conjunctivitis.</a:t>
            </a:r>
          </a:p>
          <a:p>
            <a:r>
              <a:rPr lang="en-US" sz="2400" dirty="0" smtClean="0"/>
              <a:t>- </a:t>
            </a:r>
            <a:r>
              <a:rPr lang="en-US" sz="2400" dirty="0"/>
              <a:t>The dry stage is short and little marked (except sometimes in the respiratory tract); and much mucous secretion is the rule.</a:t>
            </a:r>
          </a:p>
          <a:p>
            <a:r>
              <a:rPr lang="en-US" sz="2400" dirty="0"/>
              <a:t> - As symptoms of this condition, the pathogenesis gives us, in the alimentary canal, raw throat; tongue furred white; breath fetid; taste deadened or variously altered (bitter, sour, salt, even putrid); foul or acid </a:t>
            </a:r>
            <a:r>
              <a:rPr lang="en-US" sz="2400" dirty="0" err="1"/>
              <a:t>eructations</a:t>
            </a:r>
            <a:r>
              <a:rPr lang="en-US" sz="2400" dirty="0"/>
              <a:t>, nausea, and inclination to vomit; sensation as if the stomach were spoiled, weight and pressure in the stomach, and mucous </a:t>
            </a:r>
            <a:r>
              <a:rPr lang="en-US" sz="2400" dirty="0" err="1"/>
              <a:t>diarrhoea</a:t>
            </a:r>
            <a:r>
              <a:rPr lang="en-US" sz="2400" dirty="0"/>
              <a:t>; in the respiratory tract, green or yellow discharge from the nose, and cough with much expectoration </a:t>
            </a:r>
            <a:r>
              <a:rPr lang="en-US" sz="2400" dirty="0" smtClean="0"/>
              <a:t>in </a:t>
            </a:r>
            <a:r>
              <a:rPr lang="en-US" sz="2400" dirty="0"/>
              <a:t>the urinary mucous membrane, frequent micturition, with </a:t>
            </a:r>
            <a:r>
              <a:rPr lang="en-US" sz="2400" dirty="0" err="1"/>
              <a:t>tenesmus</a:t>
            </a:r>
            <a:r>
              <a:rPr lang="en-US" sz="2400" dirty="0"/>
              <a:t>, and a jelly-like sediment in the urine."-Hughes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1926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PULSATILLA NIGRICANS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Common name : Wind flower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:Anemone</a:t>
            </a:r>
          </a:p>
          <a:p>
            <a:pPr marL="0" indent="0">
              <a:buNone/>
            </a:pPr>
            <a:r>
              <a:rPr lang="en-US" dirty="0" smtClean="0"/>
              <a:t>Family: </a:t>
            </a:r>
            <a:r>
              <a:rPr lang="en-US" dirty="0" err="1" smtClean="0"/>
              <a:t>Rannunculaceae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Prover</a:t>
            </a:r>
            <a:r>
              <a:rPr lang="en-US" dirty="0" smtClean="0"/>
              <a:t> :Hahnemann</a:t>
            </a:r>
          </a:p>
          <a:p>
            <a:pPr marL="0" indent="0">
              <a:buNone/>
            </a:pPr>
            <a:r>
              <a:rPr lang="en-US" dirty="0" smtClean="0"/>
              <a:t>Preparation: under </a:t>
            </a:r>
            <a:r>
              <a:rPr lang="en-US" dirty="0" smtClean="0"/>
              <a:t>class 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Authority: Materia </a:t>
            </a:r>
            <a:r>
              <a:rPr lang="en-US" dirty="0" smtClean="0"/>
              <a:t>Medica </a:t>
            </a:r>
            <a:r>
              <a:rPr lang="en-US" dirty="0" smtClean="0"/>
              <a:t>P</a:t>
            </a:r>
            <a:r>
              <a:rPr lang="en-US" dirty="0" smtClean="0"/>
              <a:t>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908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produces catarrhal </a:t>
            </a:r>
            <a:r>
              <a:rPr lang="en-US" dirty="0" err="1" smtClean="0"/>
              <a:t>inflammationsof</a:t>
            </a:r>
            <a:r>
              <a:rPr lang="en-US" dirty="0" smtClean="0"/>
              <a:t> mucous </a:t>
            </a:r>
            <a:r>
              <a:rPr lang="en-US" dirty="0" err="1" smtClean="0"/>
              <a:t>membrane,HAVING</a:t>
            </a:r>
            <a:r>
              <a:rPr lang="en-US" dirty="0" smtClean="0"/>
              <a:t> THICK BLAND,GREEN YELLOWISH </a:t>
            </a:r>
            <a:r>
              <a:rPr lang="en-US" dirty="0" err="1" smtClean="0"/>
              <a:t>DISCHARGES.Venous</a:t>
            </a:r>
            <a:r>
              <a:rPr lang="en-US" smtClean="0"/>
              <a:t> congestion.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5687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Adapted to persons of indecisive, slow, phlegmatic temperament; sandy hair, blue eyes, pale face, easily moved to laughter or tears; affectionate, mild, gentle, timid, yielding disposition- the woman's remedy.</a:t>
            </a:r>
          </a:p>
          <a:p>
            <a:r>
              <a:rPr lang="en-US" dirty="0"/>
              <a:t> - Weeps easily : almost impossible to detail her ailments without </a:t>
            </a:r>
            <a:r>
              <a:rPr lang="en-US" dirty="0" smtClean="0"/>
              <a:t>weeping</a:t>
            </a:r>
          </a:p>
          <a:p>
            <a:r>
              <a:rPr lang="en-US" dirty="0" smtClean="0"/>
              <a:t>Women </a:t>
            </a:r>
            <a:r>
              <a:rPr lang="en-US" dirty="0"/>
              <a:t>inclined to be fleshy, with scanty and protracted </a:t>
            </a:r>
            <a:r>
              <a:rPr lang="en-US" dirty="0" smtClean="0"/>
              <a:t>menstruation</a:t>
            </a:r>
          </a:p>
          <a:p>
            <a:r>
              <a:rPr lang="en-US" dirty="0" smtClean="0"/>
              <a:t>MIASM:PSORA+SYCOSIS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95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Symptoms ever changing; no two chills, no two stools, no two attacks alike; very well one hour, very miserable the next; apparently contradictory 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Pains : drawing, tearing, erratic,  rapidly shifting from one part to another </a:t>
            </a:r>
            <a:r>
              <a:rPr lang="en-US" dirty="0" smtClean="0"/>
              <a:t>are </a:t>
            </a:r>
            <a:r>
              <a:rPr lang="en-US" dirty="0"/>
              <a:t>accompanied with constant chilliness; the more severe the pain, the more severe the chill; appear suddenly, leave gradually, or tension much increases until very acute and then "lets up with a snap"; on first </a:t>
            </a:r>
            <a:r>
              <a:rPr lang="en-US" dirty="0" smtClean="0"/>
              <a:t>motion.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46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Thirstlessness</a:t>
            </a:r>
            <a:r>
              <a:rPr lang="en-US" dirty="0"/>
              <a:t> with nearly all complaints; gastric difficulties from eating rich food, cake, pastry, especially after pork or sausage; the sight or even the thought of pork causes disgust; "bad taste" in the morning.</a:t>
            </a:r>
          </a:p>
          <a:p>
            <a:r>
              <a:rPr lang="en-US" dirty="0"/>
              <a:t> - Great dryness of mouth in the morning, without thirst </a:t>
            </a:r>
            <a:r>
              <a:rPr lang="en-US" dirty="0" smtClean="0"/>
              <a:t>- </a:t>
            </a:r>
            <a:r>
              <a:rPr lang="en-US" dirty="0"/>
              <a:t>Mumps; metastasis to </a:t>
            </a:r>
            <a:r>
              <a:rPr lang="en-US" dirty="0" err="1"/>
              <a:t>mammae</a:t>
            </a:r>
            <a:r>
              <a:rPr lang="en-US" dirty="0"/>
              <a:t> or testicle.</a:t>
            </a:r>
          </a:p>
        </p:txBody>
      </p:sp>
    </p:spTree>
    <p:extLst>
      <p:ext uri="{BB962C8B-B14F-4D97-AF65-F5344CB8AC3E}">
        <p14:creationId xmlns:p14="http://schemas.microsoft.com/office/powerpoint/2010/main" xmlns="" val="23079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Derangements at puberty; menses, suppressed from getting the feet wet; too late,  scanty, slimy, painful, irregular,  intermittent flow,  with evening chilliness; with intense pain and </a:t>
            </a:r>
            <a:r>
              <a:rPr lang="en-US" dirty="0" smtClean="0"/>
              <a:t>great restlessness </a:t>
            </a:r>
            <a:r>
              <a:rPr lang="en-US" dirty="0"/>
              <a:t>and tossing about </a:t>
            </a:r>
          </a:p>
          <a:p>
            <a:r>
              <a:rPr lang="en-US" dirty="0"/>
              <a:t>F</a:t>
            </a:r>
            <a:r>
              <a:rPr lang="en-US" dirty="0" smtClean="0"/>
              <a:t>lows </a:t>
            </a:r>
            <a:r>
              <a:rPr lang="en-US" dirty="0"/>
              <a:t>more during day </a:t>
            </a:r>
            <a:r>
              <a:rPr lang="en-US" dirty="0" smtClean="0"/>
              <a:t>Delayed </a:t>
            </a:r>
            <a:r>
              <a:rPr lang="en-US" dirty="0"/>
              <a:t>first menstruation.</a:t>
            </a:r>
          </a:p>
          <a:p>
            <a:r>
              <a:rPr lang="en-US" dirty="0" smtClean="0"/>
              <a:t>Sleep </a:t>
            </a:r>
            <a:r>
              <a:rPr lang="en-US" dirty="0"/>
              <a:t>: wide awake in the evening, does not want to go to bed; first sleep restless, sound asleep when it is time to get up; awakes languid, unrefreshed</a:t>
            </a:r>
          </a:p>
        </p:txBody>
      </p:sp>
    </p:spTree>
    <p:extLst>
      <p:ext uri="{BB962C8B-B14F-4D97-AF65-F5344CB8AC3E}">
        <p14:creationId xmlns:p14="http://schemas.microsoft.com/office/powerpoint/2010/main" xmlns="" val="1390486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"All-gone" sensation in stomach, in tea drinkers especially.</a:t>
            </a:r>
          </a:p>
          <a:p>
            <a:r>
              <a:rPr lang="en-US" dirty="0"/>
              <a:t> - </a:t>
            </a:r>
            <a:r>
              <a:rPr lang="en-US" dirty="0" err="1"/>
              <a:t>Diarrhoea</a:t>
            </a:r>
            <a:r>
              <a:rPr lang="en-US" dirty="0"/>
              <a:t> : only, or usually at night; watery, greenish-yellow,  very changeable; soon as they eat; from fruit, cold food or drinks, ice-cream</a:t>
            </a:r>
          </a:p>
        </p:txBody>
      </p:sp>
    </p:spTree>
    <p:extLst>
      <p:ext uri="{BB962C8B-B14F-4D97-AF65-F5344CB8AC3E}">
        <p14:creationId xmlns:p14="http://schemas.microsoft.com/office/powerpoint/2010/main" xmlns="" val="977403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Weeps easily. </a:t>
            </a:r>
          </a:p>
          <a:p>
            <a:r>
              <a:rPr lang="en-US" dirty="0"/>
              <a:t> - Timid, irresolute. </a:t>
            </a:r>
          </a:p>
          <a:p>
            <a:r>
              <a:rPr lang="en-US" dirty="0"/>
              <a:t> - Fears in evening to be alone, dark, ghost. </a:t>
            </a:r>
          </a:p>
          <a:p>
            <a:r>
              <a:rPr lang="en-US" dirty="0"/>
              <a:t> - Likes sympathy. </a:t>
            </a:r>
          </a:p>
          <a:p>
            <a:r>
              <a:rPr lang="en-US" dirty="0"/>
              <a:t> - Children like fuss and caresses. </a:t>
            </a:r>
          </a:p>
          <a:p>
            <a:r>
              <a:rPr lang="en-US" dirty="0"/>
              <a:t> - Easily discouraged. </a:t>
            </a:r>
          </a:p>
          <a:p>
            <a:r>
              <a:rPr lang="en-US" dirty="0"/>
              <a:t> - Morbid dread of the opposite sex. </a:t>
            </a:r>
          </a:p>
          <a:p>
            <a:r>
              <a:rPr lang="en-US" dirty="0"/>
              <a:t> - Religious melancholy. </a:t>
            </a:r>
          </a:p>
          <a:p>
            <a:r>
              <a:rPr lang="en-US" dirty="0"/>
              <a:t> - Given to extremes of pleasure and pain. </a:t>
            </a:r>
          </a:p>
          <a:p>
            <a:r>
              <a:rPr lang="en-US" dirty="0"/>
              <a:t> - Highly emotional. </a:t>
            </a:r>
          </a:p>
          <a:p>
            <a:r>
              <a:rPr lang="en-US" dirty="0"/>
              <a:t> - Mentally, an April day.</a:t>
            </a:r>
          </a:p>
        </p:txBody>
      </p:sp>
    </p:spTree>
    <p:extLst>
      <p:ext uri="{BB962C8B-B14F-4D97-AF65-F5344CB8AC3E}">
        <p14:creationId xmlns:p14="http://schemas.microsoft.com/office/powerpoint/2010/main" xmlns="" val="2216630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- Wandering stitches about head; pains extend to face and teeth; vertigo; better in open air. </a:t>
            </a:r>
          </a:p>
          <a:p>
            <a:r>
              <a:rPr lang="en-US" dirty="0"/>
              <a:t> - Frontal and supra-orbital pains. </a:t>
            </a:r>
          </a:p>
          <a:p>
            <a:r>
              <a:rPr lang="en-US" dirty="0"/>
              <a:t> - Neuralgic pains, commencing in </a:t>
            </a:r>
            <a:r>
              <a:rPr lang="en-US" dirty="0" err="1"/>
              <a:t>rigth</a:t>
            </a:r>
            <a:r>
              <a:rPr lang="en-US" dirty="0"/>
              <a:t> temporal region, with scalding lachrymation of affected side. Headache from overwork. </a:t>
            </a:r>
          </a:p>
          <a:p>
            <a:r>
              <a:rPr lang="en-US" dirty="0"/>
              <a:t> - Pressure on vertex.</a:t>
            </a:r>
          </a:p>
        </p:txBody>
      </p:sp>
    </p:spTree>
    <p:extLst>
      <p:ext uri="{BB962C8B-B14F-4D97-AF65-F5344CB8AC3E}">
        <p14:creationId xmlns:p14="http://schemas.microsoft.com/office/powerpoint/2010/main" xmlns="" val="3401393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- </a:t>
            </a:r>
            <a:r>
              <a:rPr lang="en-US" dirty="0"/>
              <a:t>Sensation as if something were being forced outward. </a:t>
            </a:r>
          </a:p>
          <a:p>
            <a:r>
              <a:rPr lang="en-US" dirty="0"/>
              <a:t> - Hearing difficult, as if the ear were stuffed. </a:t>
            </a:r>
          </a:p>
          <a:p>
            <a:r>
              <a:rPr lang="en-US" dirty="0"/>
              <a:t> - </a:t>
            </a:r>
            <a:r>
              <a:rPr lang="en-US" dirty="0" err="1"/>
              <a:t>Otorrhoea</a:t>
            </a:r>
            <a:r>
              <a:rPr lang="en-US" dirty="0"/>
              <a:t>. </a:t>
            </a:r>
          </a:p>
          <a:p>
            <a:r>
              <a:rPr lang="en-US" dirty="0"/>
              <a:t> - Thick, bland discharge; offensive odor. </a:t>
            </a:r>
          </a:p>
          <a:p>
            <a:r>
              <a:rPr lang="en-US" dirty="0"/>
              <a:t> - External ear swollen and red. </a:t>
            </a:r>
          </a:p>
          <a:p>
            <a:r>
              <a:rPr lang="en-US" dirty="0"/>
              <a:t> - Catarrhal otitis. </a:t>
            </a:r>
          </a:p>
          <a:p>
            <a:r>
              <a:rPr lang="en-US" dirty="0"/>
              <a:t> - </a:t>
            </a:r>
            <a:r>
              <a:rPr lang="en-US" dirty="0" err="1"/>
              <a:t>Otalgia</a:t>
            </a:r>
            <a:r>
              <a:rPr lang="en-US" dirty="0"/>
              <a:t>, worse at night. </a:t>
            </a:r>
          </a:p>
          <a:p>
            <a:r>
              <a:rPr lang="en-US" dirty="0"/>
              <a:t> - Diminishes acuteness of hearing.</a:t>
            </a:r>
          </a:p>
        </p:txBody>
      </p:sp>
    </p:spTree>
    <p:extLst>
      <p:ext uri="{BB962C8B-B14F-4D97-AF65-F5344CB8AC3E}">
        <p14:creationId xmlns:p14="http://schemas.microsoft.com/office/powerpoint/2010/main" xmlns="" val="21681208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Eyes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- </a:t>
            </a:r>
            <a:r>
              <a:rPr lang="en-US" dirty="0"/>
              <a:t>Thick, profuse, yellow, bland discharges. </a:t>
            </a:r>
          </a:p>
          <a:p>
            <a:r>
              <a:rPr lang="en-US" dirty="0"/>
              <a:t> - Itching and burning in eyes. </a:t>
            </a:r>
          </a:p>
          <a:p>
            <a:r>
              <a:rPr lang="en-US" dirty="0"/>
              <a:t> - Profuse lachrymation and secretion of mucus. </a:t>
            </a:r>
          </a:p>
          <a:p>
            <a:r>
              <a:rPr lang="en-US" dirty="0"/>
              <a:t> - Lids inflamed, agglutinated. </a:t>
            </a:r>
            <a:r>
              <a:rPr lang="en-US" dirty="0" err="1"/>
              <a:t>Styes</a:t>
            </a:r>
            <a:r>
              <a:rPr lang="en-US" dirty="0"/>
              <a:t>. </a:t>
            </a:r>
          </a:p>
          <a:p>
            <a:r>
              <a:rPr lang="en-US" dirty="0"/>
              <a:t> - Veins of fundus oculi greatly enlarged. </a:t>
            </a:r>
          </a:p>
          <a:p>
            <a:r>
              <a:rPr lang="en-US" dirty="0"/>
              <a:t> - </a:t>
            </a:r>
            <a:r>
              <a:rPr lang="en-US" dirty="0" err="1"/>
              <a:t>Ophthalmia</a:t>
            </a:r>
            <a:r>
              <a:rPr lang="en-US" dirty="0"/>
              <a:t> </a:t>
            </a:r>
            <a:r>
              <a:rPr lang="en-US" dirty="0" err="1"/>
              <a:t>neonatorum</a:t>
            </a:r>
            <a:r>
              <a:rPr lang="en-US" dirty="0"/>
              <a:t>. </a:t>
            </a:r>
          </a:p>
          <a:p>
            <a:r>
              <a:rPr lang="en-US" dirty="0"/>
              <a:t> - </a:t>
            </a:r>
            <a:r>
              <a:rPr lang="en-US" dirty="0" err="1"/>
              <a:t>Subacute</a:t>
            </a:r>
            <a:r>
              <a:rPr lang="en-US" dirty="0"/>
              <a:t> conjunctivitis, with dyspepsia; worse, in warm room. </a:t>
            </a:r>
          </a:p>
        </p:txBody>
      </p:sp>
    </p:spTree>
    <p:extLst>
      <p:ext uri="{BB962C8B-B14F-4D97-AF65-F5344CB8AC3E}">
        <p14:creationId xmlns:p14="http://schemas.microsoft.com/office/powerpoint/2010/main" xmlns="" val="2710667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PULSATILLA</a:t>
            </a:r>
            <a:endParaRPr lang="en-US" dirty="0"/>
          </a:p>
        </p:txBody>
      </p:sp>
      <p:pic>
        <p:nvPicPr>
          <p:cNvPr id="10242" name="Picture 2" descr="C:\Users\Adi\Downloads\pulsatilla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34" y="1823700"/>
            <a:ext cx="7570366" cy="467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29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- Coryza; stoppage of right nostril, pressing pain at root of nose. </a:t>
            </a:r>
          </a:p>
          <a:p>
            <a:r>
              <a:rPr lang="en-US" dirty="0"/>
              <a:t> - Loss of smell. </a:t>
            </a:r>
          </a:p>
          <a:p>
            <a:r>
              <a:rPr lang="en-US" dirty="0"/>
              <a:t> - Large green fetid scales in nose. </a:t>
            </a:r>
          </a:p>
          <a:p>
            <a:r>
              <a:rPr lang="en-US" dirty="0"/>
              <a:t> - Stoppage in evening. </a:t>
            </a:r>
          </a:p>
          <a:p>
            <a:r>
              <a:rPr lang="en-US" dirty="0"/>
              <a:t> - Yellow mucus; abundant in morning. </a:t>
            </a:r>
          </a:p>
          <a:p>
            <a:r>
              <a:rPr lang="en-US" dirty="0"/>
              <a:t> - Bad smells, as of old catarrh. </a:t>
            </a:r>
          </a:p>
          <a:p>
            <a:r>
              <a:rPr lang="en-US" dirty="0"/>
              <a:t> - Nasal bones sore.</a:t>
            </a:r>
          </a:p>
        </p:txBody>
      </p:sp>
    </p:spTree>
    <p:extLst>
      <p:ext uri="{BB962C8B-B14F-4D97-AF65-F5344CB8AC3E}">
        <p14:creationId xmlns:p14="http://schemas.microsoft.com/office/powerpoint/2010/main" xmlns="" val="2296829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/>
              <a:t>Right-sided neuralgia, with profuse lachrymation. </a:t>
            </a:r>
          </a:p>
          <a:p>
            <a:r>
              <a:rPr lang="en-US" dirty="0"/>
              <a:t> - Swelling of lower lip, which is cracked in middle. </a:t>
            </a:r>
          </a:p>
          <a:p>
            <a:r>
              <a:rPr lang="en-US" dirty="0"/>
              <a:t> - </a:t>
            </a:r>
            <a:r>
              <a:rPr lang="en-US" dirty="0" err="1"/>
              <a:t>Prosopalgia</a:t>
            </a:r>
            <a:r>
              <a:rPr lang="en-US" dirty="0"/>
              <a:t> towards evening till midnight; chilly, with pain.</a:t>
            </a:r>
          </a:p>
        </p:txBody>
      </p:sp>
    </p:spTree>
    <p:extLst>
      <p:ext uri="{BB962C8B-B14F-4D97-AF65-F5344CB8AC3E}">
        <p14:creationId xmlns:p14="http://schemas.microsoft.com/office/powerpoint/2010/main" xmlns="" val="204537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Mouth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- </a:t>
            </a:r>
            <a:r>
              <a:rPr lang="en-US" sz="3400" dirty="0"/>
              <a:t>Greasy taste. </a:t>
            </a:r>
          </a:p>
          <a:p>
            <a:r>
              <a:rPr lang="en-US" sz="3400" dirty="0"/>
              <a:t> - Dry mouth, without thirst; wants it washed frequently. </a:t>
            </a:r>
          </a:p>
          <a:p>
            <a:r>
              <a:rPr lang="en-US" sz="3400" dirty="0"/>
              <a:t> - Frequently licks the dry lips. </a:t>
            </a:r>
          </a:p>
          <a:p>
            <a:r>
              <a:rPr lang="en-US" sz="3400" dirty="0"/>
              <a:t> - Crack in middle of lower lip. Yellow or white tongue, covered with a tenacious mucus. </a:t>
            </a:r>
          </a:p>
          <a:p>
            <a:r>
              <a:rPr lang="en-US" sz="3400" dirty="0"/>
              <a:t> - Toothache; relieved by holding cold water in mouth. [</a:t>
            </a:r>
            <a:r>
              <a:rPr lang="en-US" sz="3400" dirty="0" err="1"/>
              <a:t>Coff</a:t>
            </a:r>
            <a:r>
              <a:rPr lang="en-US" sz="3400" dirty="0"/>
              <a:t>.] </a:t>
            </a:r>
          </a:p>
          <a:p>
            <a:r>
              <a:rPr lang="en-US" sz="3400" dirty="0"/>
              <a:t> - Offensive odor from mouth. [</a:t>
            </a:r>
            <a:r>
              <a:rPr lang="en-US" sz="3400" dirty="0" err="1"/>
              <a:t>Merc</a:t>
            </a:r>
            <a:r>
              <a:rPr lang="en-US" sz="3400" dirty="0"/>
              <a:t>.; </a:t>
            </a:r>
            <a:r>
              <a:rPr lang="en-US" sz="3400" dirty="0" err="1"/>
              <a:t>Aur</a:t>
            </a:r>
            <a:r>
              <a:rPr lang="en-US" sz="3400" dirty="0"/>
              <a:t>.] </a:t>
            </a:r>
          </a:p>
          <a:p>
            <a:r>
              <a:rPr lang="en-US" sz="3400" dirty="0"/>
              <a:t> - Food, especially bread, tastes bitter. </a:t>
            </a:r>
          </a:p>
          <a:p>
            <a:r>
              <a:rPr lang="en-US" sz="3400" dirty="0"/>
              <a:t> - Much sweet saliva. </a:t>
            </a:r>
          </a:p>
          <a:p>
            <a:r>
              <a:rPr lang="en-US" sz="3400" dirty="0"/>
              <a:t> - Alternations of taste, bitter, bilious, greasy, salty, foul. </a:t>
            </a:r>
          </a:p>
          <a:p>
            <a:r>
              <a:rPr lang="en-US" sz="3400" dirty="0"/>
              <a:t> - Loss of taste. </a:t>
            </a:r>
          </a:p>
          <a:p>
            <a:r>
              <a:rPr lang="en-US" sz="3400" dirty="0"/>
              <a:t> - Desire for tonics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6955446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Stomach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6019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- </a:t>
            </a:r>
            <a:r>
              <a:rPr lang="en-US" dirty="0"/>
              <a:t>Averse to fat food, warm food, and drink. </a:t>
            </a:r>
          </a:p>
          <a:p>
            <a:r>
              <a:rPr lang="en-US" dirty="0"/>
              <a:t> - </a:t>
            </a:r>
            <a:r>
              <a:rPr lang="en-US" dirty="0" err="1"/>
              <a:t>Eructations</a:t>
            </a:r>
            <a:r>
              <a:rPr lang="en-US" dirty="0"/>
              <a:t>; taste of food remains a long time; after ices, fruits, pasty. </a:t>
            </a:r>
          </a:p>
          <a:p>
            <a:r>
              <a:rPr lang="en-US" dirty="0"/>
              <a:t> - Bitter taste, diminished taste of all food. </a:t>
            </a:r>
          </a:p>
          <a:p>
            <a:r>
              <a:rPr lang="en-US" dirty="0"/>
              <a:t> - Pain as from subcutaneous ulceration. </a:t>
            </a:r>
          </a:p>
          <a:p>
            <a:r>
              <a:rPr lang="en-US" dirty="0"/>
              <a:t> - Flatulence. </a:t>
            </a:r>
          </a:p>
          <a:p>
            <a:r>
              <a:rPr lang="en-US" dirty="0"/>
              <a:t> - Dislikes butter.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- Heartburn. </a:t>
            </a:r>
          </a:p>
          <a:p>
            <a:r>
              <a:rPr lang="en-US" dirty="0"/>
              <a:t> - Dyspepsia, with great tightness after a meal; must loosen clothing. </a:t>
            </a:r>
          </a:p>
          <a:p>
            <a:r>
              <a:rPr lang="en-US" dirty="0"/>
              <a:t> - </a:t>
            </a:r>
            <a:r>
              <a:rPr lang="en-US" dirty="0" err="1"/>
              <a:t>Thirstlessness</a:t>
            </a:r>
            <a:r>
              <a:rPr lang="en-US" dirty="0"/>
              <a:t>, with nearly all complaints. </a:t>
            </a:r>
          </a:p>
          <a:p>
            <a:r>
              <a:rPr lang="en-US" dirty="0"/>
              <a:t> - Vomiting of food eaten long before. </a:t>
            </a:r>
          </a:p>
          <a:p>
            <a:r>
              <a:rPr lang="en-US" dirty="0"/>
              <a:t> - Pain in stomach an hour after eating. </a:t>
            </a:r>
          </a:p>
          <a:p>
            <a:r>
              <a:rPr lang="en-US" dirty="0"/>
              <a:t> - Weight as from a stone, especially in morning on awakening. </a:t>
            </a:r>
          </a:p>
          <a:p>
            <a:r>
              <a:rPr lang="en-US" dirty="0"/>
              <a:t> - Gnawing, hungry feeling.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- Perceptible pulsation in pit of stomach. </a:t>
            </a:r>
          </a:p>
          <a:p>
            <a:r>
              <a:rPr lang="en-US" dirty="0"/>
              <a:t> - All-gone sensation, especially in tea drinkers. </a:t>
            </a:r>
          </a:p>
          <a:p>
            <a:r>
              <a:rPr lang="en-US" dirty="0"/>
              <a:t> - </a:t>
            </a:r>
            <a:r>
              <a:rPr lang="en-US" dirty="0" err="1"/>
              <a:t>Waterbrash</a:t>
            </a:r>
            <a:r>
              <a:rPr lang="en-US" dirty="0"/>
              <a:t>, with foul taste in the morning. </a:t>
            </a:r>
          </a:p>
        </p:txBody>
      </p:sp>
    </p:spTree>
    <p:extLst>
      <p:ext uri="{BB962C8B-B14F-4D97-AF65-F5344CB8AC3E}">
        <p14:creationId xmlns:p14="http://schemas.microsoft.com/office/powerpoint/2010/main" xmlns="" val="35868482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Abdomen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/>
              <a:t>Painful, distended; loud rumbling. </a:t>
            </a:r>
          </a:p>
          <a:p>
            <a:r>
              <a:rPr lang="en-US" dirty="0"/>
              <a:t> - Pressure as from a stone. </a:t>
            </a:r>
          </a:p>
          <a:p>
            <a:r>
              <a:rPr lang="en-US" dirty="0"/>
              <a:t> - Colic, with chilliness in evening.</a:t>
            </a:r>
          </a:p>
        </p:txBody>
      </p:sp>
    </p:spTree>
    <p:extLst>
      <p:ext uri="{BB962C8B-B14F-4D97-AF65-F5344CB8AC3E}">
        <p14:creationId xmlns:p14="http://schemas.microsoft.com/office/powerpoint/2010/main" xmlns="" val="4223795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Stool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</a:t>
            </a:r>
            <a:r>
              <a:rPr lang="en-US" dirty="0"/>
              <a:t>Rumbling, watery; worse, night No two stools alike. </a:t>
            </a:r>
          </a:p>
          <a:p>
            <a:r>
              <a:rPr lang="en-US" dirty="0"/>
              <a:t> - After fruit. </a:t>
            </a:r>
          </a:p>
          <a:p>
            <a:r>
              <a:rPr lang="en-US" dirty="0"/>
              <a:t> - Blind </a:t>
            </a:r>
            <a:r>
              <a:rPr lang="en-US" dirty="0" err="1"/>
              <a:t>haemorrhoids</a:t>
            </a:r>
            <a:r>
              <a:rPr lang="en-US" dirty="0"/>
              <a:t>, with itching and sticking pains. </a:t>
            </a:r>
          </a:p>
          <a:p>
            <a:r>
              <a:rPr lang="en-US" dirty="0"/>
              <a:t> - Dysentery; mucus and blood, with chilliness. 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- Two or three normal stools daily.</a:t>
            </a:r>
          </a:p>
        </p:txBody>
      </p:sp>
    </p:spTree>
    <p:extLst>
      <p:ext uri="{BB962C8B-B14F-4D97-AF65-F5344CB8AC3E}">
        <p14:creationId xmlns:p14="http://schemas.microsoft.com/office/powerpoint/2010/main" xmlns="" val="672159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Urine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/>
              <a:t>Increased desire; worse when lying down. </a:t>
            </a:r>
          </a:p>
          <a:p>
            <a:r>
              <a:rPr lang="en-US" dirty="0"/>
              <a:t> - Burning in orifice of urethra during and after micturition. </a:t>
            </a:r>
          </a:p>
          <a:p>
            <a:r>
              <a:rPr lang="en-US" dirty="0"/>
              <a:t> - Involuntary micturition at night, while coughing or passing flatus. </a:t>
            </a:r>
          </a:p>
          <a:p>
            <a:r>
              <a:rPr lang="en-US" dirty="0"/>
              <a:t> - After urinating, spasmodic pain in bladder.</a:t>
            </a:r>
          </a:p>
        </p:txBody>
      </p:sp>
    </p:spTree>
    <p:extLst>
      <p:ext uri="{BB962C8B-B14F-4D97-AF65-F5344CB8AC3E}">
        <p14:creationId xmlns:p14="http://schemas.microsoft.com/office/powerpoint/2010/main" xmlns="" val="14742458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Female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- </a:t>
            </a:r>
            <a:r>
              <a:rPr lang="en-US" dirty="0" err="1"/>
              <a:t>Amenorrhoea</a:t>
            </a:r>
            <a:r>
              <a:rPr lang="en-US" dirty="0"/>
              <a:t>. [</a:t>
            </a:r>
            <a:r>
              <a:rPr lang="en-US" dirty="0" err="1"/>
              <a:t>Cimicif</a:t>
            </a:r>
            <a:r>
              <a:rPr lang="en-US" dirty="0"/>
              <a:t>.; </a:t>
            </a:r>
            <a:r>
              <a:rPr lang="en-US" dirty="0" err="1"/>
              <a:t>Senec</a:t>
            </a:r>
            <a:r>
              <a:rPr lang="en-US" dirty="0"/>
              <a:t>.; Polygon.] </a:t>
            </a:r>
          </a:p>
          <a:p>
            <a:r>
              <a:rPr lang="en-US" dirty="0"/>
              <a:t> - Suppressed menses from wet feet, nervous debility, or </a:t>
            </a:r>
            <a:r>
              <a:rPr lang="en-US" dirty="0" err="1"/>
              <a:t>chlorosis</a:t>
            </a:r>
            <a:r>
              <a:rPr lang="en-US" dirty="0"/>
              <a:t>. </a:t>
            </a:r>
          </a:p>
          <a:p>
            <a:r>
              <a:rPr lang="en-US" dirty="0"/>
              <a:t> - Tardy menses. </a:t>
            </a:r>
          </a:p>
          <a:p>
            <a:r>
              <a:rPr lang="en-US" dirty="0"/>
              <a:t> - Too late, scanty, thick, dark, clotted, changeable, intermittent. </a:t>
            </a:r>
          </a:p>
          <a:p>
            <a:r>
              <a:rPr lang="en-US" dirty="0"/>
              <a:t> - Chilliness, nausea, downward pressure, painful, flow intermits. </a:t>
            </a:r>
          </a:p>
          <a:p>
            <a:r>
              <a:rPr lang="en-US" dirty="0"/>
              <a:t> - Leucorrhoea acrid, burning, creamy. </a:t>
            </a:r>
          </a:p>
          <a:p>
            <a:r>
              <a:rPr lang="en-US" dirty="0"/>
              <a:t> - Pain in back; tired feeling. </a:t>
            </a:r>
          </a:p>
          <a:p>
            <a:r>
              <a:rPr lang="en-US" dirty="0"/>
              <a:t> - </a:t>
            </a:r>
            <a:r>
              <a:rPr lang="en-US" dirty="0" err="1"/>
              <a:t>Diarrhoea</a:t>
            </a:r>
            <a:r>
              <a:rPr lang="en-US" dirty="0"/>
              <a:t> during or after menses. </a:t>
            </a:r>
          </a:p>
        </p:txBody>
      </p:sp>
    </p:spTree>
    <p:extLst>
      <p:ext uri="{BB962C8B-B14F-4D97-AF65-F5344CB8AC3E}">
        <p14:creationId xmlns:p14="http://schemas.microsoft.com/office/powerpoint/2010/main" xmlns="" val="2793937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- </a:t>
            </a:r>
            <a:r>
              <a:rPr lang="en-US" dirty="0" err="1"/>
              <a:t>Orchitis</a:t>
            </a:r>
            <a:r>
              <a:rPr lang="en-US" dirty="0"/>
              <a:t>; pain from abdomen to testicles. </a:t>
            </a:r>
          </a:p>
          <a:p>
            <a:r>
              <a:rPr lang="en-US" dirty="0"/>
              <a:t> - Thick, yellow discharge from urethra; late stage of </a:t>
            </a:r>
            <a:r>
              <a:rPr lang="en-US" dirty="0" err="1"/>
              <a:t>gonorrhoea</a:t>
            </a:r>
            <a:r>
              <a:rPr lang="en-US" dirty="0"/>
              <a:t>. </a:t>
            </a:r>
          </a:p>
          <a:p>
            <a:r>
              <a:rPr lang="en-US" dirty="0"/>
              <a:t> - Stricture; urine passed only in drops, and stream interrupted. [</a:t>
            </a:r>
            <a:r>
              <a:rPr lang="en-US" dirty="0" err="1"/>
              <a:t>Clemat</a:t>
            </a:r>
            <a:r>
              <a:rPr lang="en-US" dirty="0"/>
              <a:t>.] </a:t>
            </a:r>
          </a:p>
          <a:p>
            <a:r>
              <a:rPr lang="en-US" dirty="0"/>
              <a:t> - Acute prostatitis. </a:t>
            </a:r>
          </a:p>
          <a:p>
            <a:r>
              <a:rPr lang="en-US" dirty="0"/>
              <a:t> - Pain and </a:t>
            </a:r>
            <a:r>
              <a:rPr lang="en-US" dirty="0" err="1"/>
              <a:t>tenesmus</a:t>
            </a:r>
            <a:r>
              <a:rPr lang="en-US" dirty="0"/>
              <a:t> in urinating, worse lying on back.</a:t>
            </a:r>
          </a:p>
        </p:txBody>
      </p:sp>
    </p:spTree>
    <p:extLst>
      <p:ext uri="{BB962C8B-B14F-4D97-AF65-F5344CB8AC3E}">
        <p14:creationId xmlns:p14="http://schemas.microsoft.com/office/powerpoint/2010/main" xmlns="" val="35769698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Respiratory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- </a:t>
            </a:r>
            <a:r>
              <a:rPr lang="en-US" dirty="0"/>
              <a:t>Capricious hoarseness; comes and goes. </a:t>
            </a:r>
          </a:p>
          <a:p>
            <a:r>
              <a:rPr lang="en-US" dirty="0"/>
              <a:t> - Dry cough in evening and at night; must sit up in bed to get relief; and loose cough in the morning, with copious mucous expectoration. </a:t>
            </a:r>
          </a:p>
          <a:p>
            <a:r>
              <a:rPr lang="en-US" dirty="0"/>
              <a:t> - Pressure upon the chest and soreness. </a:t>
            </a:r>
          </a:p>
          <a:p>
            <a:r>
              <a:rPr lang="en-US" dirty="0"/>
              <a:t> - Great soreness of epigastrium. </a:t>
            </a:r>
          </a:p>
          <a:p>
            <a:r>
              <a:rPr lang="en-US" dirty="0"/>
              <a:t> - Urine emitted with cough. </a:t>
            </a:r>
          </a:p>
          <a:p>
            <a:r>
              <a:rPr lang="en-US" dirty="0"/>
              <a:t> - Pain as from ulcer in middle of chest. </a:t>
            </a:r>
          </a:p>
          <a:p>
            <a:r>
              <a:rPr lang="en-US" dirty="0"/>
              <a:t> - Expectoration bland, thick, bitter, greenish. </a:t>
            </a:r>
          </a:p>
          <a:p>
            <a:r>
              <a:rPr lang="en-US" dirty="0"/>
              <a:t> - Short breath, anxiety, and palpitation when lying on left side. </a:t>
            </a:r>
          </a:p>
          <a:p>
            <a:r>
              <a:rPr lang="en-US" dirty="0"/>
              <a:t> - Smothering sensation on lying down.</a:t>
            </a:r>
          </a:p>
        </p:txBody>
      </p:sp>
    </p:spTree>
    <p:extLst>
      <p:ext uri="{BB962C8B-B14F-4D97-AF65-F5344CB8AC3E}">
        <p14:creationId xmlns:p14="http://schemas.microsoft.com/office/powerpoint/2010/main" xmlns="" val="886340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SPHERES </a:t>
            </a:r>
            <a:r>
              <a:rPr lang="en-US" dirty="0" smtClean="0"/>
              <a:t>OF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VEINS</a:t>
            </a:r>
          </a:p>
          <a:p>
            <a:r>
              <a:rPr lang="en-US" dirty="0" smtClean="0"/>
              <a:t>MUCOUS MEMBRANE OF </a:t>
            </a:r>
            <a:r>
              <a:rPr lang="en-US" dirty="0" smtClean="0"/>
              <a:t>TONGUE, STOMACH, BOWELS, FEMALE </a:t>
            </a:r>
            <a:r>
              <a:rPr lang="en-US" dirty="0" smtClean="0"/>
              <a:t>GENITALS.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63316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Sleep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/>
              <a:t>Wide awake in the evening; first sleep restless. </a:t>
            </a:r>
          </a:p>
          <a:p>
            <a:r>
              <a:rPr lang="en-US" dirty="0"/>
              <a:t> - Wakes languid, unrefreshed. </a:t>
            </a:r>
          </a:p>
          <a:p>
            <a:r>
              <a:rPr lang="en-US" dirty="0"/>
              <a:t> - Irresistible sleepiness in afternoon. </a:t>
            </a:r>
          </a:p>
          <a:p>
            <a:r>
              <a:rPr lang="en-US" dirty="0"/>
              <a:t> - Sleeps with hands over head.</a:t>
            </a:r>
          </a:p>
        </p:txBody>
      </p:sp>
    </p:spTree>
    <p:extLst>
      <p:ext uri="{BB962C8B-B14F-4D97-AF65-F5344CB8AC3E}">
        <p14:creationId xmlns:p14="http://schemas.microsoft.com/office/powerpoint/2010/main" xmlns="" val="36329345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229600" cy="6477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Back</a:t>
            </a:r>
            <a:r>
              <a:rPr lang="en-US" dirty="0"/>
              <a:t> </a:t>
            </a:r>
          </a:p>
          <a:p>
            <a:r>
              <a:rPr lang="en-US" dirty="0"/>
              <a:t> - Shooting pain in the nape and back, between shoulders; in sacrum after sitting.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b="1" dirty="0"/>
              <a:t>Extremities</a:t>
            </a:r>
            <a:r>
              <a:rPr lang="en-US" dirty="0"/>
              <a:t> </a:t>
            </a:r>
          </a:p>
          <a:p>
            <a:r>
              <a:rPr lang="en-US" dirty="0"/>
              <a:t> - Drawing, </a:t>
            </a:r>
            <a:r>
              <a:rPr lang="en-US" dirty="0" err="1"/>
              <a:t>tensive</a:t>
            </a:r>
            <a:r>
              <a:rPr lang="en-US" dirty="0"/>
              <a:t> pain in thighs and legs, with restlessness, sleeplessness and chilliness. Pain in limbs, shifting rapidly; </a:t>
            </a:r>
            <a:r>
              <a:rPr lang="en-US" dirty="0" err="1"/>
              <a:t>tensive</a:t>
            </a:r>
            <a:r>
              <a:rPr lang="en-US" dirty="0"/>
              <a:t> pain, letting up with a snap. </a:t>
            </a:r>
          </a:p>
          <a:p>
            <a:r>
              <a:rPr lang="en-US" dirty="0"/>
              <a:t> - Numbness around elbow. </a:t>
            </a:r>
          </a:p>
          <a:p>
            <a:r>
              <a:rPr lang="en-US" dirty="0"/>
              <a:t> - Hip-joint painful. </a:t>
            </a:r>
          </a:p>
          <a:p>
            <a:r>
              <a:rPr lang="en-US" dirty="0"/>
              <a:t> - Knees swollen, with tearing, drawing pains. </a:t>
            </a:r>
          </a:p>
          <a:p>
            <a:r>
              <a:rPr lang="en-US" dirty="0"/>
              <a:t> - Boring pain in heels toward evening; suffering worse from letting the affected limb hang down. [</a:t>
            </a:r>
            <a:r>
              <a:rPr lang="en-US" dirty="0" err="1"/>
              <a:t>Vipera</a:t>
            </a:r>
            <a:r>
              <a:rPr lang="en-US" dirty="0"/>
              <a:t>.] Veins in forearms and hands swollen. </a:t>
            </a:r>
          </a:p>
          <a:p>
            <a:r>
              <a:rPr lang="en-US" dirty="0"/>
              <a:t> - Feet red, inflamed, swollen. </a:t>
            </a:r>
          </a:p>
          <a:p>
            <a:r>
              <a:rPr lang="en-US" dirty="0"/>
              <a:t> - Legs feel heavy and weary</a:t>
            </a:r>
          </a:p>
        </p:txBody>
      </p:sp>
    </p:spTree>
    <p:extLst>
      <p:ext uri="{BB962C8B-B14F-4D97-AF65-F5344CB8AC3E}">
        <p14:creationId xmlns:p14="http://schemas.microsoft.com/office/powerpoint/2010/main" xmlns="" val="2142388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 - </a:t>
            </a:r>
            <a:r>
              <a:rPr lang="en-US" dirty="0" err="1"/>
              <a:t>Urticaria</a:t>
            </a:r>
            <a:r>
              <a:rPr lang="en-US" dirty="0"/>
              <a:t>, after rich food, with </a:t>
            </a:r>
            <a:r>
              <a:rPr lang="en-US" dirty="0" err="1"/>
              <a:t>diarrhoea</a:t>
            </a:r>
            <a:r>
              <a:rPr lang="en-US" dirty="0"/>
              <a:t>, from delayed menses, worse undressing. </a:t>
            </a:r>
          </a:p>
          <a:p>
            <a:r>
              <a:rPr lang="en-US" dirty="0"/>
              <a:t> - Measles. </a:t>
            </a:r>
          </a:p>
          <a:p>
            <a:r>
              <a:rPr lang="en-US" dirty="0"/>
              <a:t> - Acne at puberty. </a:t>
            </a:r>
          </a:p>
          <a:p>
            <a:r>
              <a:rPr lang="en-US" dirty="0"/>
              <a:t> - Varicose veins. </a:t>
            </a:r>
          </a:p>
        </p:txBody>
      </p:sp>
    </p:spTree>
    <p:extLst>
      <p:ext uri="{BB962C8B-B14F-4D97-AF65-F5344CB8AC3E}">
        <p14:creationId xmlns:p14="http://schemas.microsoft.com/office/powerpoint/2010/main" xmlns="" val="37876259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Fever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- </a:t>
            </a:r>
            <a:r>
              <a:rPr lang="en-US" dirty="0"/>
              <a:t>Chilliness, even in warm room, without thirst. </a:t>
            </a:r>
          </a:p>
          <a:p>
            <a:r>
              <a:rPr lang="en-US" dirty="0"/>
              <a:t> - Chilly with pains, in spots, worse evening. </a:t>
            </a:r>
          </a:p>
          <a:p>
            <a:r>
              <a:rPr lang="en-US" dirty="0"/>
              <a:t> - Chill about 4 p.m.   </a:t>
            </a:r>
          </a:p>
          <a:p>
            <a:r>
              <a:rPr lang="en-US" dirty="0"/>
              <a:t> - Intolerable burning heat at night, with distended veins; heat in parts of body, coldness in other. </a:t>
            </a:r>
          </a:p>
          <a:p>
            <a:r>
              <a:rPr lang="en-US" dirty="0"/>
              <a:t> - One-sided sweat; pains during sweat. </a:t>
            </a:r>
          </a:p>
          <a:p>
            <a:r>
              <a:rPr lang="en-US" dirty="0"/>
              <a:t> - External heat is intolerable, veins are distended. </a:t>
            </a:r>
          </a:p>
          <a:p>
            <a:r>
              <a:rPr lang="en-US" dirty="0"/>
              <a:t> - During </a:t>
            </a:r>
            <a:r>
              <a:rPr lang="en-US" dirty="0" err="1"/>
              <a:t>apyrexia</a:t>
            </a:r>
            <a:r>
              <a:rPr lang="en-US" dirty="0"/>
              <a:t>, headache, </a:t>
            </a:r>
            <a:r>
              <a:rPr lang="en-US" dirty="0" err="1"/>
              <a:t>diarrhoea</a:t>
            </a:r>
            <a:r>
              <a:rPr lang="en-US" dirty="0"/>
              <a:t>, loss of appetite, nausea.</a:t>
            </a:r>
          </a:p>
        </p:txBody>
      </p:sp>
    </p:spTree>
    <p:extLst>
      <p:ext uri="{BB962C8B-B14F-4D97-AF65-F5344CB8AC3E}">
        <p14:creationId xmlns:p14="http://schemas.microsoft.com/office/powerpoint/2010/main" xmlns="" val="9593184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Modalities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/>
              <a:t>Worse, from heat, rich fat food, after eating, towards evening, warm room, lying on left or on painless side. when allowing feet to hang down. </a:t>
            </a:r>
          </a:p>
          <a:p>
            <a:r>
              <a:rPr lang="en-US" dirty="0"/>
              <a:t> - Better, open air, motion, cold applications, cold food and drinks, though not thirsty. </a:t>
            </a:r>
          </a:p>
        </p:txBody>
      </p:sp>
    </p:spTree>
    <p:extLst>
      <p:ext uri="{BB962C8B-B14F-4D97-AF65-F5344CB8AC3E}">
        <p14:creationId xmlns:p14="http://schemas.microsoft.com/office/powerpoint/2010/main" xmlns="" val="114484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IN" sz="6000" b="1" dirty="0" smtClean="0"/>
          </a:p>
          <a:p>
            <a:endParaRPr lang="en-IN" sz="6000" b="1" dirty="0"/>
          </a:p>
          <a:p>
            <a:r>
              <a:rPr lang="en-IN" sz="6000" b="1" smtClean="0"/>
              <a:t>         THANK </a:t>
            </a:r>
            <a:r>
              <a:rPr lang="en-IN" sz="6000" b="1" dirty="0" smtClean="0"/>
              <a:t>YOU</a:t>
            </a:r>
            <a:endParaRPr lang="en-IN" sz="6000" b="1" dirty="0"/>
          </a:p>
        </p:txBody>
      </p:sp>
    </p:spTree>
    <p:extLst>
      <p:ext uri="{BB962C8B-B14F-4D97-AF65-F5344CB8AC3E}">
        <p14:creationId xmlns:p14="http://schemas.microsoft.com/office/powerpoint/2010/main" xmlns="" val="83799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UTILITY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- Acne. </a:t>
            </a:r>
          </a:p>
          <a:p>
            <a:r>
              <a:rPr lang="en-US" dirty="0"/>
              <a:t> - </a:t>
            </a:r>
            <a:r>
              <a:rPr lang="en-US" dirty="0" err="1"/>
              <a:t>Amaurosis</a:t>
            </a:r>
            <a:r>
              <a:rPr lang="en-US" dirty="0"/>
              <a:t>. </a:t>
            </a:r>
          </a:p>
          <a:p>
            <a:r>
              <a:rPr lang="en-US" dirty="0"/>
              <a:t> - </a:t>
            </a:r>
            <a:r>
              <a:rPr lang="en-US" dirty="0" err="1"/>
              <a:t>Amenorrhoea</a:t>
            </a:r>
            <a:r>
              <a:rPr lang="en-US" dirty="0"/>
              <a:t>. </a:t>
            </a:r>
          </a:p>
          <a:p>
            <a:r>
              <a:rPr lang="en-US" dirty="0"/>
              <a:t> - Anaemia. </a:t>
            </a:r>
          </a:p>
          <a:p>
            <a:r>
              <a:rPr lang="en-US" dirty="0"/>
              <a:t> - Appetite, depraved. </a:t>
            </a:r>
          </a:p>
          <a:p>
            <a:r>
              <a:rPr lang="en-US" dirty="0"/>
              <a:t> - Bladder, catarrh of. </a:t>
            </a:r>
          </a:p>
          <a:p>
            <a:r>
              <a:rPr lang="en-US" dirty="0"/>
              <a:t> - </a:t>
            </a:r>
            <a:r>
              <a:rPr lang="en-US" dirty="0" err="1"/>
              <a:t>Blepharespasm</a:t>
            </a:r>
            <a:r>
              <a:rPr lang="en-US" dirty="0"/>
              <a:t>. </a:t>
            </a:r>
          </a:p>
          <a:p>
            <a:r>
              <a:rPr lang="en-US" dirty="0"/>
              <a:t> - Breasts, pain behind. </a:t>
            </a:r>
          </a:p>
          <a:p>
            <a:r>
              <a:rPr lang="en-US" dirty="0"/>
              <a:t> - Bronchitis. </a:t>
            </a:r>
          </a:p>
          <a:p>
            <a:r>
              <a:rPr lang="en-US" dirty="0"/>
              <a:t> - Cataract. </a:t>
            </a:r>
          </a:p>
        </p:txBody>
      </p:sp>
    </p:spTree>
    <p:extLst>
      <p:ext uri="{BB962C8B-B14F-4D97-AF65-F5344CB8AC3E}">
        <p14:creationId xmlns:p14="http://schemas.microsoft.com/office/powerpoint/2010/main" xmlns="" val="334357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- Catarrh. </a:t>
            </a:r>
          </a:p>
          <a:p>
            <a:r>
              <a:rPr lang="en-US" dirty="0"/>
              <a:t> - Chaps. </a:t>
            </a:r>
          </a:p>
          <a:p>
            <a:r>
              <a:rPr lang="en-US" dirty="0"/>
              <a:t> - Chest, pains in. </a:t>
            </a:r>
          </a:p>
          <a:p>
            <a:r>
              <a:rPr lang="en-US" dirty="0"/>
              <a:t> - Chilblains. </a:t>
            </a:r>
          </a:p>
          <a:p>
            <a:r>
              <a:rPr lang="en-US" dirty="0"/>
              <a:t> - </a:t>
            </a:r>
            <a:r>
              <a:rPr lang="en-US" dirty="0" err="1"/>
              <a:t>Clavus</a:t>
            </a:r>
            <a:r>
              <a:rPr lang="en-US" dirty="0"/>
              <a:t>. </a:t>
            </a:r>
          </a:p>
          <a:p>
            <a:r>
              <a:rPr lang="en-US" dirty="0"/>
              <a:t> - Cold. </a:t>
            </a:r>
          </a:p>
          <a:p>
            <a:r>
              <a:rPr lang="en-US" dirty="0"/>
              <a:t> - Cough. </a:t>
            </a:r>
          </a:p>
          <a:p>
            <a:r>
              <a:rPr lang="en-US" dirty="0"/>
              <a:t> - </a:t>
            </a:r>
            <a:r>
              <a:rPr lang="en-US" dirty="0" err="1"/>
              <a:t>Diarrhoea</a:t>
            </a:r>
            <a:r>
              <a:rPr lang="en-US" dirty="0"/>
              <a:t>; of phthisis</a:t>
            </a:r>
          </a:p>
        </p:txBody>
      </p:sp>
    </p:spTree>
    <p:extLst>
      <p:ext uri="{BB962C8B-B14F-4D97-AF65-F5344CB8AC3E}">
        <p14:creationId xmlns:p14="http://schemas.microsoft.com/office/powerpoint/2010/main" xmlns="" val="203285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Dyspepsia. </a:t>
            </a:r>
          </a:p>
          <a:p>
            <a:r>
              <a:rPr lang="en-US" dirty="0"/>
              <a:t> - Earache. </a:t>
            </a:r>
          </a:p>
          <a:p>
            <a:r>
              <a:rPr lang="en-US" dirty="0"/>
              <a:t> - Epilepsy. </a:t>
            </a:r>
          </a:p>
          <a:p>
            <a:r>
              <a:rPr lang="en-US" dirty="0"/>
              <a:t> - Epistaxis. </a:t>
            </a:r>
          </a:p>
          <a:p>
            <a:r>
              <a:rPr lang="en-US" dirty="0"/>
              <a:t> - Eyes, lachrymal sac, inflammation of; granular </a:t>
            </a:r>
            <a:r>
              <a:rPr lang="en-US" dirty="0" smtClean="0"/>
              <a:t>        </a:t>
            </a:r>
            <a:r>
              <a:rPr lang="en-US" dirty="0" err="1" smtClean="0"/>
              <a:t>ophthalmia</a:t>
            </a:r>
            <a:r>
              <a:rPr lang="en-US" dirty="0"/>
              <a:t>. </a:t>
            </a:r>
          </a:p>
          <a:p>
            <a:r>
              <a:rPr lang="en-US" dirty="0"/>
              <a:t> - Fear. </a:t>
            </a:r>
          </a:p>
          <a:p>
            <a:r>
              <a:rPr lang="en-US" dirty="0"/>
              <a:t> - Feet, soles painful. </a:t>
            </a:r>
          </a:p>
          <a:p>
            <a:r>
              <a:rPr lang="en-US" dirty="0"/>
              <a:t> - </a:t>
            </a:r>
            <a:r>
              <a:rPr lang="en-US" dirty="0" err="1"/>
              <a:t>Foetus</a:t>
            </a:r>
            <a:r>
              <a:rPr lang="en-US" dirty="0"/>
              <a:t>, mal-position of. </a:t>
            </a:r>
          </a:p>
          <a:p>
            <a:r>
              <a:rPr lang="en-US" dirty="0"/>
              <a:t> - Freckles. </a:t>
            </a:r>
          </a:p>
          <a:p>
            <a:r>
              <a:rPr lang="en-US" dirty="0"/>
              <a:t> - </a:t>
            </a:r>
            <a:r>
              <a:rPr lang="en-US" dirty="0" err="1"/>
              <a:t>Gonorrhoea</a:t>
            </a:r>
            <a:r>
              <a:rPr lang="en-US" dirty="0"/>
              <a:t>. </a:t>
            </a:r>
          </a:p>
          <a:p>
            <a:r>
              <a:rPr lang="en-US" dirty="0"/>
              <a:t> - Gout.</a:t>
            </a:r>
          </a:p>
        </p:txBody>
      </p:sp>
    </p:spTree>
    <p:extLst>
      <p:ext uri="{BB962C8B-B14F-4D97-AF65-F5344CB8AC3E}">
        <p14:creationId xmlns:p14="http://schemas.microsoft.com/office/powerpoint/2010/main" xmlns="" val="269915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Haemorrhoids</a:t>
            </a:r>
            <a:r>
              <a:rPr lang="en-US" dirty="0"/>
              <a:t>. </a:t>
            </a:r>
          </a:p>
          <a:p>
            <a:r>
              <a:rPr lang="en-US" dirty="0"/>
              <a:t> - Hands, pain in. </a:t>
            </a:r>
          </a:p>
          <a:p>
            <a:r>
              <a:rPr lang="en-US" dirty="0"/>
              <a:t> - Heart, palpitation of. </a:t>
            </a:r>
          </a:p>
          <a:p>
            <a:r>
              <a:rPr lang="en-US" dirty="0"/>
              <a:t> - Heartburn. </a:t>
            </a:r>
          </a:p>
          <a:p>
            <a:r>
              <a:rPr lang="en-US" dirty="0"/>
              <a:t> - Hydrocele; congenital. </a:t>
            </a:r>
          </a:p>
          <a:p>
            <a:r>
              <a:rPr lang="en-US" dirty="0"/>
              <a:t> - Hysteria. </a:t>
            </a:r>
          </a:p>
          <a:p>
            <a:r>
              <a:rPr lang="en-US" dirty="0"/>
              <a:t> - Intermittent fever. </a:t>
            </a:r>
          </a:p>
          <a:p>
            <a:r>
              <a:rPr lang="en-US" dirty="0"/>
              <a:t> - Joints, </a:t>
            </a:r>
            <a:r>
              <a:rPr lang="en-US" dirty="0" err="1"/>
              <a:t>synovitis</a:t>
            </a:r>
            <a:r>
              <a:rPr lang="en-US" dirty="0"/>
              <a:t> of. </a:t>
            </a:r>
          </a:p>
          <a:p>
            <a:r>
              <a:rPr lang="en-US" dirty="0"/>
              <a:t> - </a:t>
            </a:r>
            <a:r>
              <a:rPr lang="en-US" dirty="0" err="1"/>
              <a:t>Labour</a:t>
            </a:r>
            <a:r>
              <a:rPr lang="en-US" dirty="0"/>
              <a:t>, spurious pains of. </a:t>
            </a:r>
          </a:p>
          <a:p>
            <a:r>
              <a:rPr lang="en-US" dirty="0"/>
              <a:t> - Lactation, disorders of. </a:t>
            </a:r>
          </a:p>
          <a:p>
            <a:r>
              <a:rPr lang="en-US" dirty="0"/>
              <a:t> - Leucorrhoea. </a:t>
            </a:r>
          </a:p>
        </p:txBody>
      </p:sp>
    </p:spTree>
    <p:extLst>
      <p:ext uri="{BB962C8B-B14F-4D97-AF65-F5344CB8AC3E}">
        <p14:creationId xmlns:p14="http://schemas.microsoft.com/office/powerpoint/2010/main" xmlns="" val="35673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Measles</a:t>
            </a:r>
            <a:r>
              <a:rPr lang="en-US" dirty="0"/>
              <a:t>. </a:t>
            </a:r>
          </a:p>
          <a:p>
            <a:r>
              <a:rPr lang="en-US" dirty="0"/>
              <a:t> - Menstruation, abnormal; vicarious. </a:t>
            </a:r>
          </a:p>
          <a:p>
            <a:r>
              <a:rPr lang="en-US" dirty="0"/>
              <a:t> - Moles. </a:t>
            </a:r>
          </a:p>
          <a:p>
            <a:r>
              <a:rPr lang="en-US" dirty="0"/>
              <a:t> - Mumps. </a:t>
            </a:r>
          </a:p>
          <a:p>
            <a:r>
              <a:rPr lang="en-US" dirty="0"/>
              <a:t> - Neuralgia. </a:t>
            </a:r>
          </a:p>
          <a:p>
            <a:r>
              <a:rPr lang="en-US" dirty="0"/>
              <a:t> - Nymphomania. </a:t>
            </a:r>
          </a:p>
          <a:p>
            <a:r>
              <a:rPr lang="en-US" dirty="0"/>
              <a:t> - Ovaries, pains in; inflammation of. </a:t>
            </a:r>
          </a:p>
          <a:p>
            <a:r>
              <a:rPr lang="en-US" dirty="0"/>
              <a:t> - </a:t>
            </a:r>
            <a:r>
              <a:rPr lang="en-US" dirty="0" err="1"/>
              <a:t>Phlegmasis</a:t>
            </a:r>
            <a:r>
              <a:rPr lang="en-US" dirty="0"/>
              <a:t> alba </a:t>
            </a:r>
            <a:r>
              <a:rPr lang="en-US" dirty="0" err="1"/>
              <a:t>dolens</a:t>
            </a:r>
            <a:r>
              <a:rPr lang="en-US" dirty="0"/>
              <a:t>. </a:t>
            </a:r>
          </a:p>
          <a:p>
            <a:r>
              <a:rPr lang="en-US" dirty="0"/>
              <a:t> - Pregnancy; bladder trouble of; sickness of; heartburn of; </a:t>
            </a:r>
            <a:r>
              <a:rPr lang="en-US" dirty="0" err="1"/>
              <a:t>diarrhoea</a:t>
            </a:r>
            <a:r>
              <a:rPr lang="en-US" dirty="0"/>
              <a:t> of. </a:t>
            </a:r>
          </a:p>
          <a:p>
            <a:r>
              <a:rPr lang="en-US" dirty="0"/>
              <a:t> - Priapism. </a:t>
            </a:r>
          </a:p>
          <a:p>
            <a:r>
              <a:rPr lang="en-US" dirty="0"/>
              <a:t> - Prostate, inflammation of. </a:t>
            </a:r>
          </a:p>
        </p:txBody>
      </p:sp>
    </p:spTree>
    <p:extLst>
      <p:ext uri="{BB962C8B-B14F-4D97-AF65-F5344CB8AC3E}">
        <p14:creationId xmlns:p14="http://schemas.microsoft.com/office/powerpoint/2010/main" xmlns="" val="277382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2744</Words>
  <Application>Microsoft Office PowerPoint</Application>
  <PresentationFormat>On-screen Show (4:3)</PresentationFormat>
  <Paragraphs>275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PULSATILLA</vt:lpstr>
      <vt:lpstr>PULSATILLA NIGRICANS</vt:lpstr>
      <vt:lpstr>PULSATILLA</vt:lpstr>
      <vt:lpstr>SPHERES OF ACTION</vt:lpstr>
      <vt:lpstr>CLINICAL UTILITY</vt:lpstr>
      <vt:lpstr>Slide 6</vt:lpstr>
      <vt:lpstr>Slide 7</vt:lpstr>
      <vt:lpstr>Slide 8</vt:lpstr>
      <vt:lpstr>Slide 9</vt:lpstr>
      <vt:lpstr>Slide 10</vt:lpstr>
      <vt:lpstr>Slide 11</vt:lpstr>
      <vt:lpstr>ABOUT PLANT</vt:lpstr>
      <vt:lpstr>Slide 13</vt:lpstr>
      <vt:lpstr>Slide 14</vt:lpstr>
      <vt:lpstr>PULSATILLA</vt:lpstr>
      <vt:lpstr>PULSATILLA VULGARIS</vt:lpstr>
      <vt:lpstr>PHYSIOLOGICAL ACTION</vt:lpstr>
      <vt:lpstr>Slide 18</vt:lpstr>
      <vt:lpstr>Slide 19</vt:lpstr>
      <vt:lpstr>Slide 20</vt:lpstr>
      <vt:lpstr>CONSTITUTION</vt:lpstr>
      <vt:lpstr>GUIDING SYMPTOMS</vt:lpstr>
      <vt:lpstr>Slide 23</vt:lpstr>
      <vt:lpstr>Slide 24</vt:lpstr>
      <vt:lpstr>Slide 25</vt:lpstr>
      <vt:lpstr>MIND</vt:lpstr>
      <vt:lpstr>Head</vt:lpstr>
      <vt:lpstr>Ears  </vt:lpstr>
      <vt:lpstr>Eyes  </vt:lpstr>
      <vt:lpstr>Nose</vt:lpstr>
      <vt:lpstr>Face  </vt:lpstr>
      <vt:lpstr>Mouth  </vt:lpstr>
      <vt:lpstr>Stomach  </vt:lpstr>
      <vt:lpstr>Abdomen  </vt:lpstr>
      <vt:lpstr>Stool  </vt:lpstr>
      <vt:lpstr>Urine  </vt:lpstr>
      <vt:lpstr>Female  </vt:lpstr>
      <vt:lpstr>Male</vt:lpstr>
      <vt:lpstr>Respiratory  </vt:lpstr>
      <vt:lpstr>Sleep  </vt:lpstr>
      <vt:lpstr>Slide 41</vt:lpstr>
      <vt:lpstr>Skin</vt:lpstr>
      <vt:lpstr>Fever  </vt:lpstr>
      <vt:lpstr>Modalities  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PULSATILLA</dc:title>
  <dc:creator>Adi</dc:creator>
  <cp:lastModifiedBy>New</cp:lastModifiedBy>
  <cp:revision>26</cp:revision>
  <dcterms:created xsi:type="dcterms:W3CDTF">2015-09-17T16:45:51Z</dcterms:created>
  <dcterms:modified xsi:type="dcterms:W3CDTF">2019-07-18T04:56:19Z</dcterms:modified>
</cp:coreProperties>
</file>