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sldIdLst>
    <p:sldId id="400" r:id="rId2"/>
    <p:sldId id="284" r:id="rId3"/>
    <p:sldId id="311" r:id="rId4"/>
    <p:sldId id="276" r:id="rId5"/>
    <p:sldId id="313" r:id="rId6"/>
    <p:sldId id="256" r:id="rId7"/>
    <p:sldId id="265" r:id="rId8"/>
    <p:sldId id="321" r:id="rId9"/>
    <p:sldId id="258" r:id="rId10"/>
    <p:sldId id="306" r:id="rId11"/>
    <p:sldId id="316" r:id="rId12"/>
    <p:sldId id="317" r:id="rId13"/>
    <p:sldId id="314" r:id="rId14"/>
    <p:sldId id="318" r:id="rId15"/>
    <p:sldId id="319" r:id="rId16"/>
    <p:sldId id="257" r:id="rId17"/>
    <p:sldId id="259" r:id="rId18"/>
    <p:sldId id="278" r:id="rId19"/>
    <p:sldId id="310" r:id="rId20"/>
    <p:sldId id="307" r:id="rId21"/>
    <p:sldId id="308" r:id="rId22"/>
    <p:sldId id="277" r:id="rId23"/>
    <p:sldId id="379" r:id="rId24"/>
    <p:sldId id="322" r:id="rId25"/>
    <p:sldId id="323" r:id="rId26"/>
    <p:sldId id="324" r:id="rId27"/>
    <p:sldId id="329" r:id="rId28"/>
    <p:sldId id="330" r:id="rId29"/>
    <p:sldId id="331" r:id="rId30"/>
    <p:sldId id="332" r:id="rId31"/>
    <p:sldId id="260" r:id="rId32"/>
    <p:sldId id="309" r:id="rId33"/>
    <p:sldId id="325" r:id="rId34"/>
    <p:sldId id="326" r:id="rId35"/>
    <p:sldId id="327" r:id="rId36"/>
    <p:sldId id="328" r:id="rId37"/>
    <p:sldId id="274" r:id="rId38"/>
    <p:sldId id="269" r:id="rId39"/>
    <p:sldId id="282" r:id="rId40"/>
    <p:sldId id="283" r:id="rId41"/>
    <p:sldId id="271" r:id="rId42"/>
    <p:sldId id="401" r:id="rId43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olumbiasurgery.org/pancreas/pancreas-and-its-function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2568" y="2550695"/>
            <a:ext cx="9689432" cy="2467867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Anatomy &amp; Physiology of Pancreas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Dr Reshmy K.R</a:t>
            </a:r>
          </a:p>
          <a:p>
            <a:r>
              <a:rPr lang="en-US"/>
              <a:t>Professor</a:t>
            </a:r>
          </a:p>
          <a:p>
            <a:r>
              <a:rPr lang="en-US"/>
              <a:t>Dept. of Physiology</a:t>
            </a:r>
          </a:p>
          <a:p>
            <a:r>
              <a:rPr lang="en-US"/>
              <a:t>SKHMC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00405"/>
          </a:xfrm>
        </p:spPr>
        <p:txBody>
          <a:bodyPr vert="horz" wrap="square" lIns="91440" tIns="45720" rIns="91440" bIns="45720" anchor="t">
            <a:spAutoFit/>
          </a:bodyPr>
          <a:lstStyle/>
          <a:p>
            <a:r>
              <a:rPr lang="en-US" dirty="0"/>
              <a:t>                duct system of pancrease</a:t>
            </a:r>
          </a:p>
        </p:txBody>
      </p:sp>
      <p:pic>
        <p:nvPicPr>
          <p:cNvPr id="19460" name="Picture 4" descr="_x001D_24.20a The duodenum of the s…                                  000007A6_x0007_Anatomy                        AB89E6CB: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-42001" contrast="54000"/>
          </a:blip>
          <a:srcRect t="3510" b="9322"/>
          <a:stretch>
            <a:fillRect/>
          </a:stretch>
        </p:blipFill>
        <p:spPr>
          <a:xfrm>
            <a:off x="356870" y="2127885"/>
            <a:ext cx="5067300" cy="4062095"/>
          </a:xfrm>
        </p:spPr>
      </p:pic>
      <p:pic>
        <p:nvPicPr>
          <p:cNvPr id="20" name="Picture 20" descr="http://www.rci.rutgers.edu/%7Euzwiak/AnatPhys/Digestive_System_files/image0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8860" y="1454150"/>
            <a:ext cx="59436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/>
          </p:cNvSpPr>
          <p:nvPr>
            <p:ph type="body" sz="quarter" idx="1"/>
          </p:nvPr>
        </p:nvSpPr>
        <p:spPr>
          <a:xfrm>
            <a:off x="840105" y="1141095"/>
            <a:ext cx="5331460" cy="755650"/>
          </a:xfrm>
        </p:spPr>
        <p:txBody>
          <a:bodyPr vert="horz" wrap="square" lIns="91440" tIns="45720" rIns="91440" bIns="45720" anchor="ctr">
            <a:spAutoFit/>
          </a:bodyPr>
          <a:lstStyle/>
          <a:p>
            <a:r>
              <a:rPr dirty="0"/>
              <a:t>The common hepatic duct and the cystic duct fuse to form the bile duct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dirty="0"/>
              <a:t>The Pancreas</a:t>
            </a:r>
          </a:p>
        </p:txBody>
      </p:sp>
      <p:sp>
        <p:nvSpPr>
          <p:cNvPr id="314370" name="Rectangle 3"/>
          <p:cNvSpPr>
            <a:spLocks noGrp="1"/>
          </p:cNvSpPr>
          <p:nvPr>
            <p:ph type="body" sz="half" idx="1"/>
          </p:nvPr>
        </p:nvSpPr>
        <p:spPr>
          <a:xfrm>
            <a:off x="573405" y="1066800"/>
            <a:ext cx="4303395" cy="5562600"/>
          </a:xfrm>
        </p:spPr>
        <p:txBody>
          <a:bodyPr wrap="square" lIns="91440" tIns="45720" rIns="91440" bIns="45720" anchor="t"/>
          <a:lstStyle/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Within the pancreas are the acini, clusters of secretory cells surrounding ducts</a:t>
            </a:r>
          </a:p>
        </p:txBody>
      </p:sp>
      <p:pic>
        <p:nvPicPr>
          <p:cNvPr id="314371" name="Picture 6" descr="_x0010_ha5lf2426a_a.jpg                                               00010C11_x000C_Macintosh HD                   985CFB00: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lum bright="-23999" contrast="24000"/>
          </a:blip>
          <a:stretch>
            <a:fillRect/>
          </a:stretch>
        </p:blipFill>
        <p:spPr>
          <a:xfrm>
            <a:off x="4876800" y="1066800"/>
            <a:ext cx="5562600" cy="4362450"/>
          </a:xfrm>
        </p:spPr>
      </p:pic>
      <p:sp>
        <p:nvSpPr>
          <p:cNvPr id="314372" name="Rectangle 7"/>
          <p:cNvSpPr/>
          <p:nvPr/>
        </p:nvSpPr>
        <p:spPr>
          <a:xfrm>
            <a:off x="9220200" y="1905000"/>
            <a:ext cx="1219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altLang="zh-CN" dirty="0">
              <a:latin typeface="Times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dirty="0"/>
              <a:t>The Pancreas</a:t>
            </a:r>
          </a:p>
        </p:txBody>
      </p:sp>
      <p:sp>
        <p:nvSpPr>
          <p:cNvPr id="315394" name="Rectangle 3"/>
          <p:cNvSpPr>
            <a:spLocks noGrp="1"/>
          </p:cNvSpPr>
          <p:nvPr>
            <p:ph type="body" sz="half" idx="1"/>
          </p:nvPr>
        </p:nvSpPr>
        <p:spPr>
          <a:xfrm>
            <a:off x="106045" y="1066800"/>
            <a:ext cx="4999355" cy="5562600"/>
          </a:xfrm>
        </p:spPr>
        <p:txBody>
          <a:bodyPr wrap="square" lIns="91440" tIns="45720" rIns="91440" bIns="45720" anchor="t"/>
          <a:lstStyle/>
          <a:p>
            <a:pPr eaLnBrk="1" hangingPunct="1">
              <a:lnSpc>
                <a:spcPct val="90000"/>
              </a:lnSpc>
            </a:pPr>
            <a:endParaRPr lang="en-US" altLang="zh-CN" dirty="0"/>
          </a:p>
          <a:p>
            <a:pPr eaLnBrk="1" hangingPunct="1">
              <a:lnSpc>
                <a:spcPct val="90000"/>
              </a:lnSpc>
            </a:pPr>
            <a:endParaRPr lang="en-US" altLang="zh-CN" dirty="0"/>
          </a:p>
          <a:p>
            <a:pPr eaLnBrk="1" hangingPunct="1">
              <a:lnSpc>
                <a:spcPct val="90000"/>
              </a:lnSpc>
            </a:pPr>
            <a:r>
              <a:rPr lang="en-US" altLang="zh-CN" dirty="0"/>
              <a:t>The acini cells are full of rough endoplasmic reticulum and exhibit deeply staining zymogen granules containing digestive enzymes</a:t>
            </a:r>
          </a:p>
        </p:txBody>
      </p:sp>
      <p:pic>
        <p:nvPicPr>
          <p:cNvPr id="315395" name="Picture 4" descr="_x0010_ha5lf2426a_a.jpg                                               00010C11_x000C_Macintosh HD                   985CFB00: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lum bright="-23999" contrast="24000"/>
          </a:blip>
          <a:stretch>
            <a:fillRect/>
          </a:stretch>
        </p:blipFill>
        <p:spPr>
          <a:xfrm>
            <a:off x="5105400" y="1143000"/>
            <a:ext cx="5562600" cy="4362450"/>
          </a:xfrm>
        </p:spPr>
      </p:pic>
      <p:sp>
        <p:nvSpPr>
          <p:cNvPr id="315396" name="Rectangle 5"/>
          <p:cNvSpPr/>
          <p:nvPr/>
        </p:nvSpPr>
        <p:spPr>
          <a:xfrm>
            <a:off x="9220200" y="1905000"/>
            <a:ext cx="1219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altLang="zh-CN" dirty="0">
              <a:latin typeface="Times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The pancreatic duct generally fuses with the bile duct just as it enters the duodenum</a:t>
            </a:r>
            <a:endParaRPr lang="en-US" altLang="zh-CN" dirty="0"/>
          </a:p>
          <a:p>
            <a:endParaRPr lang="en-US"/>
          </a:p>
          <a:p>
            <a:r>
              <a:rPr lang="en-US" altLang="zh-CN" dirty="0">
                <a:sym typeface="+mn-ea"/>
              </a:rPr>
              <a:t>A smaller accessory pancreatic duct empties directly into the main duct</a:t>
            </a:r>
            <a:endParaRPr lang="en-US" altLang="zh-CN" dirty="0"/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dirty="0"/>
              <a:t>The Pancreas</a:t>
            </a:r>
          </a:p>
        </p:txBody>
      </p:sp>
      <p:sp>
        <p:nvSpPr>
          <p:cNvPr id="316418" name="Rectangle 3"/>
          <p:cNvSpPr>
            <a:spLocks noGrp="1"/>
          </p:cNvSpPr>
          <p:nvPr>
            <p:ph type="body" sz="half" idx="1"/>
          </p:nvPr>
        </p:nvSpPr>
        <p:spPr>
          <a:xfrm>
            <a:off x="241300" y="1066800"/>
            <a:ext cx="4635500" cy="5562600"/>
          </a:xfrm>
        </p:spPr>
        <p:txBody>
          <a:bodyPr wrap="square" lIns="91440" tIns="45720" rIns="91440" bIns="45720" anchor="t"/>
          <a:lstStyle/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The pancreas also has an endocrine function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Scattered amidst the acini are the more lightly staining pancreatic islets</a:t>
            </a:r>
          </a:p>
        </p:txBody>
      </p:sp>
      <p:pic>
        <p:nvPicPr>
          <p:cNvPr id="316419" name="Picture 4" descr="_x0010_ha5lf2426a_a.jpg                                               00010C11_x000C_Macintosh HD                   985CFB00: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lum bright="-23999" contrast="24000"/>
          </a:blip>
          <a:stretch>
            <a:fillRect/>
          </a:stretch>
        </p:blipFill>
        <p:spPr>
          <a:xfrm>
            <a:off x="4876800" y="1066800"/>
            <a:ext cx="5562600" cy="4362450"/>
          </a:xfrm>
        </p:spPr>
      </p:pic>
      <p:sp>
        <p:nvSpPr>
          <p:cNvPr id="316420" name="Rectangle 5"/>
          <p:cNvSpPr/>
          <p:nvPr/>
        </p:nvSpPr>
        <p:spPr>
          <a:xfrm>
            <a:off x="9220200" y="1905000"/>
            <a:ext cx="1219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altLang="zh-CN" dirty="0">
              <a:latin typeface="Times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dirty="0"/>
              <a:t>The Pancreas</a:t>
            </a:r>
          </a:p>
        </p:txBody>
      </p:sp>
      <p:sp>
        <p:nvSpPr>
          <p:cNvPr id="317442" name="Rectangle 3"/>
          <p:cNvSpPr>
            <a:spLocks noGrp="1"/>
          </p:cNvSpPr>
          <p:nvPr>
            <p:ph type="body" sz="half" idx="1"/>
          </p:nvPr>
        </p:nvSpPr>
        <p:spPr>
          <a:xfrm>
            <a:off x="256540" y="1066800"/>
            <a:ext cx="4620260" cy="5562600"/>
          </a:xfrm>
        </p:spPr>
        <p:txBody>
          <a:bodyPr wrap="square" lIns="91440" tIns="45720" rIns="91440" bIns="45720" anchor="t"/>
          <a:lstStyle/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These Islets of Langerhans release insulin and glucagon, hormones that regulate carbohydrate metabolism</a:t>
            </a:r>
          </a:p>
        </p:txBody>
      </p:sp>
      <p:pic>
        <p:nvPicPr>
          <p:cNvPr id="317443" name="Picture 4" descr="_x0010_ha5lf2426a_a.jpg                                               00010C11_x000C_Macintosh HD                   985CFB00: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lum bright="-23999" contrast="24000"/>
          </a:blip>
          <a:stretch>
            <a:fillRect/>
          </a:stretch>
        </p:blipFill>
        <p:spPr>
          <a:xfrm>
            <a:off x="4876800" y="1066800"/>
            <a:ext cx="5562600" cy="4362450"/>
          </a:xfrm>
        </p:spPr>
      </p:pic>
      <p:sp>
        <p:nvSpPr>
          <p:cNvPr id="317444" name="Rectangle 5"/>
          <p:cNvSpPr/>
          <p:nvPr/>
        </p:nvSpPr>
        <p:spPr>
          <a:xfrm>
            <a:off x="9220200" y="1905000"/>
            <a:ext cx="1219200" cy="3048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altLang="zh-CN" dirty="0">
              <a:latin typeface="Times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>
            <a:normAutofit fontScale="90000"/>
          </a:bodyPr>
          <a:lstStyle/>
          <a:p>
            <a:pPr algn="ctr" eaLnBrk="1" hangingPunct="1"/>
            <a:r>
              <a:rPr sz="4000" b="1" dirty="0"/>
              <a:t>Pancreatic &amp; bile ducts</a:t>
            </a:r>
            <a:br>
              <a:rPr sz="4000" b="1" dirty="0"/>
            </a:br>
            <a:endParaRPr sz="4000" b="1" dirty="0"/>
          </a:p>
        </p:txBody>
      </p:sp>
      <p:graphicFrame>
        <p:nvGraphicFramePr>
          <p:cNvPr id="2050" name="Object 15"/>
          <p:cNvGraphicFramePr>
            <a:graphicFrameLocks/>
          </p:cNvGraphicFramePr>
          <p:nvPr>
            <p:ph sz="quarter" idx="1"/>
          </p:nvPr>
        </p:nvGraphicFramePr>
        <p:xfrm>
          <a:off x="609600" y="1779588"/>
          <a:ext cx="4876800" cy="4211637"/>
        </p:xfrm>
        <a:graphic>
          <a:graphicData uri="http://schemas.openxmlformats.org/presentationml/2006/ole">
            <p:oleObj spid="_x0000_s3076" r:id="rId3" imgW="7542857" imgH="6514286" progId="">
              <p:embed/>
            </p:oleObj>
          </a:graphicData>
        </a:graphic>
      </p:graphicFrame>
      <p:sp>
        <p:nvSpPr>
          <p:cNvPr id="23" name="Content Placeholder 2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52" name="Group 9"/>
          <p:cNvGrpSpPr/>
          <p:nvPr/>
        </p:nvGrpSpPr>
        <p:grpSpPr>
          <a:xfrm>
            <a:off x="5824604" y="1540062"/>
            <a:ext cx="5736920" cy="4559949"/>
            <a:chOff x="-1008" y="550"/>
            <a:chExt cx="6048" cy="2569"/>
          </a:xfrm>
        </p:grpSpPr>
        <p:pic>
          <p:nvPicPr>
            <p:cNvPr id="2065" name="Picture 10" descr="16_13aPancreas_U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008" y="550"/>
              <a:ext cx="6048" cy="25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66" name="Text Box 11"/>
            <p:cNvSpPr txBox="1"/>
            <p:nvPr/>
          </p:nvSpPr>
          <p:spPr>
            <a:xfrm>
              <a:off x="2065" y="1241"/>
              <a:ext cx="1086" cy="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1600" dirty="0">
                  <a:latin typeface="Arial" panose="020B0604020202020204" pitchFamily="34" charset="0"/>
                </a:rPr>
                <a:t>Stomach</a:t>
              </a:r>
            </a:p>
          </p:txBody>
        </p:sp>
        <p:sp>
          <p:nvSpPr>
            <p:cNvPr id="2067" name="Text Box 12"/>
            <p:cNvSpPr txBox="1"/>
            <p:nvPr/>
          </p:nvSpPr>
          <p:spPr>
            <a:xfrm>
              <a:off x="914" y="2643"/>
              <a:ext cx="47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1600" dirty="0">
                <a:latin typeface="Arial" panose="020B0604020202020204" pitchFamily="34" charset="0"/>
              </a:endParaRPr>
            </a:p>
          </p:txBody>
        </p:sp>
        <p:sp>
          <p:nvSpPr>
            <p:cNvPr id="2068" name="Text Box 13"/>
            <p:cNvSpPr txBox="1"/>
            <p:nvPr/>
          </p:nvSpPr>
          <p:spPr>
            <a:xfrm>
              <a:off x="2016" y="2351"/>
              <a:ext cx="770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Arial" panose="020B0604020202020204" pitchFamily="34" charset="0"/>
                </a:rPr>
                <a:t>Body</a:t>
              </a:r>
            </a:p>
          </p:txBody>
        </p:sp>
        <p:sp>
          <p:nvSpPr>
            <p:cNvPr id="2069" name="Text Box 14"/>
            <p:cNvSpPr txBox="1"/>
            <p:nvPr/>
          </p:nvSpPr>
          <p:spPr>
            <a:xfrm>
              <a:off x="3311" y="1921"/>
              <a:ext cx="880" cy="2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Arial" panose="020B0604020202020204" pitchFamily="34" charset="0"/>
                </a:rPr>
                <a:t>Tail</a:t>
              </a:r>
            </a:p>
          </p:txBody>
        </p:sp>
      </p:grpSp>
      <p:sp>
        <p:nvSpPr>
          <p:cNvPr id="2053" name="Text Box 17"/>
          <p:cNvSpPr txBox="1"/>
          <p:nvPr/>
        </p:nvSpPr>
        <p:spPr>
          <a:xfrm>
            <a:off x="2895600" y="3200400"/>
            <a:ext cx="6858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4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054" name="Line 18"/>
          <p:cNvSpPr/>
          <p:nvPr/>
        </p:nvSpPr>
        <p:spPr>
          <a:xfrm>
            <a:off x="3124200" y="3200400"/>
            <a:ext cx="14478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5" name="Line 19"/>
          <p:cNvSpPr/>
          <p:nvPr/>
        </p:nvSpPr>
        <p:spPr>
          <a:xfrm flipH="1" flipV="1">
            <a:off x="2438400" y="1828800"/>
            <a:ext cx="228600" cy="106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6" name="Line 20"/>
          <p:cNvSpPr/>
          <p:nvPr/>
        </p:nvSpPr>
        <p:spPr>
          <a:xfrm flipH="1" flipV="1">
            <a:off x="2819400" y="1524000"/>
            <a:ext cx="152400" cy="762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57" name="Text Box 21"/>
          <p:cNvSpPr txBox="1"/>
          <p:nvPr/>
        </p:nvSpPr>
        <p:spPr>
          <a:xfrm>
            <a:off x="4495800" y="3276600"/>
            <a:ext cx="12954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200" dirty="0">
                <a:latin typeface="Arial" panose="020B0604020202020204" pitchFamily="34" charset="0"/>
              </a:rPr>
              <a:t>Pancreatic duct </a:t>
            </a:r>
          </a:p>
        </p:txBody>
      </p:sp>
      <p:sp>
        <p:nvSpPr>
          <p:cNvPr id="2058" name="Text Box 22"/>
          <p:cNvSpPr txBox="1"/>
          <p:nvPr/>
        </p:nvSpPr>
        <p:spPr>
          <a:xfrm>
            <a:off x="1524000" y="1447800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200" dirty="0">
                <a:latin typeface="Arial" panose="020B0604020202020204" pitchFamily="34" charset="0"/>
              </a:rPr>
              <a:t>Accessory pancreatic duct</a:t>
            </a:r>
          </a:p>
        </p:txBody>
      </p:sp>
      <p:sp>
        <p:nvSpPr>
          <p:cNvPr id="2059" name="Text Box 23"/>
          <p:cNvSpPr txBox="1"/>
          <p:nvPr/>
        </p:nvSpPr>
        <p:spPr>
          <a:xfrm>
            <a:off x="2286000" y="1287463"/>
            <a:ext cx="1524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200" dirty="0">
                <a:latin typeface="Arial" panose="020B0604020202020204" pitchFamily="34" charset="0"/>
              </a:rPr>
              <a:t>Common bile 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610600" cy="762000"/>
          </a:xfrm>
        </p:spPr>
        <p:txBody>
          <a:bodyPr anchor="ctr"/>
          <a:lstStyle/>
          <a:p>
            <a:endParaRPr b="1">
              <a:solidFill>
                <a:srgbClr val="FFFF99"/>
              </a:solidFill>
            </a:endParaRPr>
          </a:p>
        </p:txBody>
      </p:sp>
      <p:sp>
        <p:nvSpPr>
          <p:cNvPr id="7171" name="Text Placeholder 7170"/>
          <p:cNvSpPr>
            <a:spLocks noGrp="1"/>
          </p:cNvSpPr>
          <p:nvPr>
            <p:ph type="body" sz="half" idx="1"/>
          </p:nvPr>
        </p:nvSpPr>
        <p:spPr>
          <a:xfrm>
            <a:off x="1981200" y="1524000"/>
            <a:ext cx="3505200" cy="4114800"/>
          </a:xfrm>
          <a:ln>
            <a:solidFill>
              <a:srgbClr val="FFFF00"/>
            </a:solidFill>
            <a:miter/>
          </a:ln>
        </p:spPr>
        <p:txBody>
          <a:bodyPr/>
          <a:lstStyle/>
          <a:p>
            <a:pPr>
              <a:buNone/>
            </a:pPr>
            <a:r>
              <a:rPr sz="2400" b="1" i="1">
                <a:solidFill>
                  <a:schemeClr val="tx1"/>
                </a:solidFill>
              </a:rPr>
              <a:t>Pancreas:</a:t>
            </a:r>
          </a:p>
          <a:p>
            <a:pPr>
              <a:buNone/>
            </a:pPr>
            <a:endParaRPr sz="2400">
              <a:solidFill>
                <a:schemeClr val="tx1"/>
              </a:solidFill>
            </a:endParaRPr>
          </a:p>
          <a:p>
            <a:pPr>
              <a:buNone/>
            </a:pPr>
            <a:r>
              <a:rPr sz="2400">
                <a:solidFill>
                  <a:schemeClr val="tx1"/>
                </a:solidFill>
              </a:rPr>
              <a:t>Pancreatic juice consists of a bicarbonate solution containing salts and digestive enzymes.</a:t>
            </a:r>
          </a:p>
          <a:p>
            <a:pPr>
              <a:buNone/>
            </a:pPr>
            <a:r>
              <a:rPr sz="2400" err="1">
                <a:solidFill>
                  <a:schemeClr val="tx1"/>
                </a:solidFill>
              </a:rPr>
              <a:t>Bicarbonate helps buffer acidic chyme</a:t>
            </a:r>
            <a:r>
              <a:rPr sz="2400">
                <a:solidFill>
                  <a:schemeClr val="tx1"/>
                </a:solidFill>
              </a:rPr>
              <a:t> from the stomach </a:t>
            </a:r>
          </a:p>
        </p:txBody>
      </p:sp>
      <p:pic>
        <p:nvPicPr>
          <p:cNvPr id="7174" name="Online Image Placeholder 7173" descr="177687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2178018"/>
            <a:ext cx="5181600" cy="3646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dirty="0">
                <a:latin typeface="Comic Sans MS" panose="030F0702030302020204" pitchFamily="66" charset="0"/>
                <a:sym typeface="+mn-ea"/>
              </a:rPr>
              <a:t>the pancreatic juice, produced by the acinar cells, moves from the pancreas to the duodenum in the pancreatic duct</a:t>
            </a:r>
          </a:p>
          <a:p>
            <a:endParaRPr lang="en-US"/>
          </a:p>
          <a:p>
            <a:endParaRPr lang="en-US"/>
          </a:p>
          <a:p>
            <a:pPr marL="0" indent="0">
              <a:lnSpc>
                <a:spcPct val="90000"/>
              </a:lnSpc>
              <a:buClr>
                <a:schemeClr val="accent2"/>
              </a:buClr>
              <a:buFont typeface="Monotype Sorts" charset="2"/>
              <a:buNone/>
            </a:pPr>
            <a:r>
              <a:rPr kumimoji="1" lang="en-US" dirty="0">
                <a:latin typeface="Comic Sans MS" panose="030F0702030302020204" pitchFamily="66" charset="0"/>
                <a:sym typeface="+mn-ea"/>
              </a:rPr>
              <a:t>Pancreatic juice consists mainly of water, enzymes, and bicarbonate ions.  </a:t>
            </a:r>
          </a:p>
          <a:p>
            <a:pPr marL="0" indent="0">
              <a:lnSpc>
                <a:spcPct val="90000"/>
              </a:lnSpc>
              <a:buClr>
                <a:schemeClr val="accent2"/>
              </a:buClr>
              <a:buFont typeface="Monotype Sorts" charset="2"/>
              <a:buNone/>
            </a:pPr>
            <a:endParaRPr kumimoji="1" lang="en-US" dirty="0">
              <a:latin typeface="Comic Sans MS" panose="030F0702030302020204" pitchFamily="66" charset="0"/>
              <a:sym typeface="+mn-ea"/>
            </a:endParaRPr>
          </a:p>
          <a:p>
            <a:pPr marL="0" indent="0">
              <a:lnSpc>
                <a:spcPct val="90000"/>
              </a:lnSpc>
              <a:buClr>
                <a:schemeClr val="accent2"/>
              </a:buClr>
              <a:buFont typeface="Monotype Sorts" charset="2"/>
              <a:buNone/>
            </a:pPr>
            <a:r>
              <a:rPr kumimoji="1" lang="en-US" dirty="0">
                <a:latin typeface="Comic Sans MS" panose="030F0702030302020204" pitchFamily="66" charset="0"/>
                <a:sym typeface="+mn-ea"/>
              </a:rPr>
              <a:t>The pH is alkaline which helps to neutralize the acid chyme.</a:t>
            </a:r>
            <a:endParaRPr kumimoji="1" lang="en-US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Clr>
                <a:schemeClr val="accent2"/>
              </a:buClr>
              <a:buFont typeface="Monotype Sorts" charset="2"/>
              <a:buNone/>
            </a:pPr>
            <a:endParaRPr kumimoji="1" lang="en-US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indent="0" algn="ctr">
              <a:lnSpc>
                <a:spcPct val="90000"/>
              </a:lnSpc>
              <a:buClr>
                <a:schemeClr val="accent2"/>
              </a:buClr>
              <a:buFont typeface="Monotype Sorts" charset="2"/>
              <a:buNone/>
            </a:pPr>
            <a:endParaRPr kumimoji="1" lang="en-US" dirty="0"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Bicarbonate Ion Production</a:t>
            </a:r>
          </a:p>
        </p:txBody>
      </p:sp>
      <p:pic>
        <p:nvPicPr>
          <p:cNvPr id="46083" name="Picture 3" descr="24_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430" y="1143000"/>
            <a:ext cx="9241790" cy="5391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Duodenum and Pancreas</a:t>
            </a:r>
          </a:p>
        </p:txBody>
      </p:sp>
      <p:pic>
        <p:nvPicPr>
          <p:cNvPr id="32771" name="Picture 4" descr="FG24_18a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233488"/>
            <a:ext cx="6858000" cy="51450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itle 7066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39763"/>
          </a:xfrm>
        </p:spPr>
        <p:txBody>
          <a:bodyPr anchor="ctr">
            <a:normAutofit fontScale="90000"/>
          </a:bodyPr>
          <a:lstStyle/>
          <a:p>
            <a:r>
              <a:rPr sz="3600"/>
              <a:t>The Pancreas</a:t>
            </a:r>
          </a:p>
        </p:txBody>
      </p:sp>
      <p:sp>
        <p:nvSpPr>
          <p:cNvPr id="70664" name="Text Placeholder 70663"/>
          <p:cNvSpPr>
            <a:spLocks noGrp="1"/>
          </p:cNvSpPr>
          <p:nvPr>
            <p:ph type="body" sz="half" idx="1"/>
          </p:nvPr>
        </p:nvSpPr>
        <p:spPr>
          <a:xfrm>
            <a:off x="2057400" y="762000"/>
            <a:ext cx="8305800" cy="2438400"/>
          </a:xfrm>
        </p:spPr>
        <p:txBody>
          <a:bodyPr/>
          <a:lstStyle/>
          <a:p>
            <a:r>
              <a:rPr sz="1800"/>
              <a:t>Pancreatic duct penetrates duodenal wall</a:t>
            </a:r>
          </a:p>
          <a:p>
            <a:r>
              <a:rPr sz="1800"/>
              <a:t>Endocrine functions - insulin and glucagons</a:t>
            </a:r>
          </a:p>
          <a:p>
            <a:r>
              <a:rPr sz="1800"/>
              <a:t>Exocrine functions </a:t>
            </a:r>
          </a:p>
          <a:p>
            <a:pPr lvl="1"/>
            <a:r>
              <a:rPr sz="1800"/>
              <a:t>Secretes pancreatic juice secreted into small intestine which breaks down all categories of foodstuff</a:t>
            </a:r>
          </a:p>
          <a:p>
            <a:pPr lvl="1"/>
            <a:r>
              <a:rPr sz="1800" err="1"/>
              <a:t>Acini (clusters of secretory cells) contain zymogen</a:t>
            </a:r>
            <a:r>
              <a:rPr sz="1800"/>
              <a:t> granules with digestive enzymes </a:t>
            </a:r>
          </a:p>
          <a:p>
            <a:endParaRPr sz="1800"/>
          </a:p>
        </p:txBody>
      </p:sp>
      <p:pic>
        <p:nvPicPr>
          <p:cNvPr id="70665" name="Content Placeholder 7066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50000"/>
          <a:stretch>
            <a:fillRect/>
          </a:stretch>
        </p:blipFill>
        <p:spPr>
          <a:xfrm>
            <a:off x="1752600" y="3482975"/>
            <a:ext cx="3810000" cy="2947988"/>
          </a:xfrm>
        </p:spPr>
      </p:pic>
      <p:pic>
        <p:nvPicPr>
          <p:cNvPr id="70662" name="Picture 706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875915"/>
            <a:ext cx="5313045" cy="3982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itle 37273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 anchor="ctr"/>
          <a:lstStyle/>
          <a:p>
            <a:r>
              <a:rPr sz="3600"/>
              <a:t>Composition of Pancreatic Juice</a:t>
            </a:r>
          </a:p>
        </p:txBody>
      </p:sp>
      <p:sp>
        <p:nvSpPr>
          <p:cNvPr id="372739" name="Text Placeholder 372738"/>
          <p:cNvSpPr>
            <a:spLocks noGrp="1"/>
          </p:cNvSpPr>
          <p:nvPr>
            <p:ph sz="quarter" idx="1"/>
          </p:nvPr>
        </p:nvSpPr>
        <p:spPr>
          <a:xfrm>
            <a:off x="772795" y="1066800"/>
            <a:ext cx="10707370" cy="53733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sz="2400"/>
          </a:p>
          <a:p>
            <a:pPr>
              <a:lnSpc>
                <a:spcPct val="90000"/>
              </a:lnSpc>
            </a:pPr>
            <a:r>
              <a:rPr sz="2400">
                <a:sym typeface="+mn-ea"/>
              </a:rPr>
              <a:t>Produces 1.2L to 1.5L of pancreatic juices daily.</a:t>
            </a:r>
            <a:endParaRPr sz="2400"/>
          </a:p>
          <a:p>
            <a:pPr>
              <a:lnSpc>
                <a:spcPct val="90000"/>
              </a:lnSpc>
            </a:pPr>
            <a:r>
              <a:rPr sz="2400"/>
              <a:t>Water solution of enzymes and electrolytes (primarily HCO3–)</a:t>
            </a:r>
          </a:p>
          <a:p>
            <a:pPr lvl="1">
              <a:lnSpc>
                <a:spcPct val="90000"/>
              </a:lnSpc>
            </a:pPr>
            <a:r>
              <a:rPr sz="2000" err="1"/>
              <a:t>Neutralizes acid chyme</a:t>
            </a:r>
            <a:endParaRPr sz="2000"/>
          </a:p>
          <a:p>
            <a:pPr lvl="1">
              <a:lnSpc>
                <a:spcPct val="90000"/>
              </a:lnSpc>
            </a:pPr>
            <a:r>
              <a:rPr sz="2000"/>
              <a:t>Provides optimal environment for pancreatic enzymes</a:t>
            </a:r>
          </a:p>
          <a:p>
            <a:pPr>
              <a:lnSpc>
                <a:spcPct val="90000"/>
              </a:lnSpc>
            </a:pPr>
            <a:r>
              <a:rPr sz="2400"/>
              <a:t>Enzymes are released in inactive form and activated in the duodenum</a:t>
            </a:r>
          </a:p>
          <a:p>
            <a:pPr>
              <a:lnSpc>
                <a:spcPct val="90000"/>
              </a:lnSpc>
            </a:pPr>
            <a:r>
              <a:rPr sz="2400"/>
              <a:t>Examples include</a:t>
            </a:r>
          </a:p>
          <a:p>
            <a:pPr lvl="1">
              <a:lnSpc>
                <a:spcPct val="90000"/>
              </a:lnSpc>
            </a:pPr>
            <a:r>
              <a:rPr sz="2000" err="1"/>
              <a:t>Trypsinogen is activated to trypsin</a:t>
            </a:r>
            <a:endParaRPr sz="2000"/>
          </a:p>
          <a:p>
            <a:pPr lvl="1">
              <a:lnSpc>
                <a:spcPct val="90000"/>
              </a:lnSpc>
            </a:pPr>
            <a:r>
              <a:rPr sz="2000" err="1"/>
              <a:t>Procarboxypeptidase is activated to carboxypeptidase</a:t>
            </a:r>
            <a:endParaRPr sz="2000"/>
          </a:p>
          <a:p>
            <a:pPr>
              <a:lnSpc>
                <a:spcPct val="90000"/>
              </a:lnSpc>
            </a:pPr>
            <a:r>
              <a:rPr sz="2400"/>
              <a:t>Active enzymes secreted</a:t>
            </a:r>
          </a:p>
          <a:p>
            <a:pPr lvl="1">
              <a:lnSpc>
                <a:spcPct val="90000"/>
              </a:lnSpc>
            </a:pPr>
            <a:r>
              <a:rPr sz="2000"/>
              <a:t>Amylase, lipases, and nucleases </a:t>
            </a:r>
          </a:p>
          <a:p>
            <a:pPr lvl="1">
              <a:lnSpc>
                <a:spcPct val="90000"/>
              </a:lnSpc>
            </a:pPr>
            <a:r>
              <a:rPr sz="2000"/>
              <a:t>These enzymes require ions or bile for optimal activity</a:t>
            </a:r>
          </a:p>
          <a:p>
            <a:pPr>
              <a:lnSpc>
                <a:spcPct val="90000"/>
              </a:lnSpc>
            </a:pPr>
            <a:endParaRPr sz="240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dirty="0"/>
              <a:t>Pancreas</a:t>
            </a:r>
          </a:p>
        </p:txBody>
      </p:sp>
      <p:sp>
        <p:nvSpPr>
          <p:cNvPr id="28675" name="Text Box 3"/>
          <p:cNvSpPr txBox="1"/>
          <p:nvPr/>
        </p:nvSpPr>
        <p:spPr>
          <a:xfrm>
            <a:off x="1905000" y="762000"/>
            <a:ext cx="8534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Pancreatic juice</a:t>
            </a:r>
            <a:r>
              <a:rPr sz="2400" dirty="0">
                <a:latin typeface="Arial" panose="020B0604020202020204" pitchFamily="34" charset="0"/>
              </a:rPr>
              <a:t> –</a:t>
            </a:r>
            <a:r>
              <a:rPr sz="2400" b="0" dirty="0">
                <a:latin typeface="Arial" panose="020B0604020202020204" pitchFamily="34" charset="0"/>
              </a:rPr>
              <a:t> mixture of enzymes &amp; buffers (sodium bicarbonate) secreted by acinar cells into pancreatic duct &amp; released into duodenum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sz="2400" b="0" dirty="0">
                <a:latin typeface="Arial" panose="020B0604020202020204" pitchFamily="34" charset="0"/>
              </a:rPr>
              <a:t>     </a:t>
            </a:r>
            <a:r>
              <a:rPr sz="2400" b="1" dirty="0">
                <a:latin typeface="Arial" panose="020B0604020202020204" pitchFamily="34" charset="0"/>
              </a:rPr>
              <a:t> pancreatic </a:t>
            </a:r>
            <a:r>
              <a:rPr lang="en-US" sz="2400" b="1" dirty="0">
                <a:latin typeface="Arial" panose="020B0604020202020204" pitchFamily="34" charset="0"/>
              </a:rPr>
              <a:t>amylase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sz="2400" b="0" dirty="0">
                <a:latin typeface="Arial" panose="020B0604020202020204" pitchFamily="34" charset="0"/>
              </a:rPr>
              <a:t>Starch    		maltose</a:t>
            </a:r>
          </a:p>
        </p:txBody>
      </p:sp>
      <p:sp>
        <p:nvSpPr>
          <p:cNvPr id="28676" name="Line 4"/>
          <p:cNvSpPr/>
          <p:nvPr/>
        </p:nvSpPr>
        <p:spPr>
          <a:xfrm>
            <a:off x="4038600" y="2819400"/>
            <a:ext cx="1371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77" name="Text Box 6"/>
          <p:cNvSpPr txBox="1"/>
          <p:nvPr/>
        </p:nvSpPr>
        <p:spPr>
          <a:xfrm>
            <a:off x="2362200" y="3048000"/>
            <a:ext cx="7543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Arial" panose="020B0604020202020204" pitchFamily="34" charset="0"/>
              </a:rPr>
              <a:t>       </a:t>
            </a:r>
            <a:r>
              <a:rPr lang="en-US" sz="2400" b="1" dirty="0">
                <a:latin typeface="Arial" panose="020B0604020202020204" pitchFamily="34" charset="0"/>
              </a:rPr>
              <a:t>pancreatic  lipase</a:t>
            </a:r>
            <a:endParaRPr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sz="2400" b="0" dirty="0">
                <a:latin typeface="Arial" panose="020B0604020202020204" pitchFamily="34" charset="0"/>
              </a:rPr>
              <a:t>Lipids</a:t>
            </a:r>
            <a:r>
              <a:rPr sz="2000" b="0" dirty="0">
                <a:latin typeface="Arial" panose="020B0604020202020204" pitchFamily="34" charset="0"/>
              </a:rPr>
              <a:t> 		</a:t>
            </a:r>
            <a:r>
              <a:rPr sz="2400" b="0" dirty="0">
                <a:latin typeface="Arial" panose="020B0604020202020204" pitchFamily="34" charset="0"/>
              </a:rPr>
              <a:t>fatty acids + monoglycerol</a:t>
            </a:r>
          </a:p>
        </p:txBody>
      </p:sp>
      <p:sp>
        <p:nvSpPr>
          <p:cNvPr id="28678" name="Line 7"/>
          <p:cNvSpPr/>
          <p:nvPr/>
        </p:nvSpPr>
        <p:spPr>
          <a:xfrm>
            <a:off x="3733800" y="3810000"/>
            <a:ext cx="1371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79" name="Text Box 8"/>
          <p:cNvSpPr txBox="1"/>
          <p:nvPr/>
        </p:nvSpPr>
        <p:spPr>
          <a:xfrm>
            <a:off x="2362200" y="4191000"/>
            <a:ext cx="83058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tx1"/>
                </a:solidFill>
                <a:latin typeface="Arial" panose="020B0604020202020204" pitchFamily="34" charset="0"/>
              </a:rPr>
              <a:t>proteases </a:t>
            </a:r>
            <a:r>
              <a:rPr sz="2400" b="1" dirty="0">
                <a:latin typeface="Arial" panose="020B0604020202020204" pitchFamily="34" charset="0"/>
              </a:rPr>
              <a:t>(trypsin, chymotrypsin, carboxypeptidase</a:t>
            </a:r>
            <a:r>
              <a:rPr sz="2400" b="0" dirty="0">
                <a:latin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sz="2400" b="0" dirty="0">
                <a:latin typeface="Arial" panose="020B0604020202020204" pitchFamily="34" charset="0"/>
              </a:rPr>
              <a:t>Proteins &amp; polypeptides 		small peptides						tri &amp; dipeptides</a:t>
            </a:r>
          </a:p>
        </p:txBody>
      </p:sp>
      <p:sp>
        <p:nvSpPr>
          <p:cNvPr id="28680" name="Line 9"/>
          <p:cNvSpPr/>
          <p:nvPr/>
        </p:nvSpPr>
        <p:spPr>
          <a:xfrm>
            <a:off x="6324600" y="5029200"/>
            <a:ext cx="1371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1" name="Text Box 10"/>
          <p:cNvSpPr txBox="1"/>
          <p:nvPr/>
        </p:nvSpPr>
        <p:spPr>
          <a:xfrm>
            <a:off x="2362200" y="5410200"/>
            <a:ext cx="762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sz="2400" b="0" dirty="0">
                <a:latin typeface="Arial" panose="020B0604020202020204" pitchFamily="34" charset="0"/>
              </a:rPr>
              <a:t> </a:t>
            </a:r>
            <a:r>
              <a:rPr lang="en-US" sz="2400" b="0" dirty="0">
                <a:latin typeface="Arial" panose="020B0604020202020204" pitchFamily="34" charset="0"/>
              </a:rPr>
              <a:t>Nuclease </a:t>
            </a:r>
            <a:r>
              <a:rPr sz="2400" b="0" dirty="0">
                <a:latin typeface="Arial" panose="020B0604020202020204" pitchFamily="34" charset="0"/>
              </a:rPr>
              <a:t> – digest RNA &amp; DNA</a:t>
            </a:r>
          </a:p>
        </p:txBody>
      </p:sp>
      <p:sp>
        <p:nvSpPr>
          <p:cNvPr id="28682" name="Text Box 11"/>
          <p:cNvSpPr txBox="1"/>
          <p:nvPr/>
        </p:nvSpPr>
        <p:spPr>
          <a:xfrm>
            <a:off x="2286000" y="6248400"/>
            <a:ext cx="838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8683" name="Text Box 12"/>
          <p:cNvSpPr txBox="1"/>
          <p:nvPr/>
        </p:nvSpPr>
        <p:spPr>
          <a:xfrm>
            <a:off x="2362200" y="5943600"/>
            <a:ext cx="79248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sz="2400" b="0" dirty="0">
                <a:latin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</a:rPr>
              <a:t>sodium bicarbonate</a:t>
            </a:r>
            <a:r>
              <a:rPr sz="2400" b="0" dirty="0">
                <a:latin typeface="Arial" panose="020B0604020202020204" pitchFamily="34" charset="0"/>
              </a:rPr>
              <a:t> – neutralizes acidic chyme because enzymes in small intestine need an alkaline pH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/>
              <a:t>Proteolytic enzymes of Pancreatic Juice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2500" lnSpcReduction="20000"/>
          </a:bodyPr>
          <a:lstStyle/>
          <a:p>
            <a:r>
              <a:rPr lang="en-US"/>
              <a:t>Trypsin</a:t>
            </a:r>
          </a:p>
          <a:p>
            <a:r>
              <a:rPr lang="en-US"/>
              <a:t>Chymotrypsin</a:t>
            </a:r>
          </a:p>
          <a:p>
            <a:r>
              <a:rPr lang="en-US"/>
              <a:t>Carboxypeptidases</a:t>
            </a:r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82653" y="1296035"/>
            <a:ext cx="7671148" cy="4881245"/>
          </a:xfrm>
        </p:spPr>
        <p:txBody>
          <a:bodyPr>
            <a:normAutofit fontScale="72500" lnSpcReduction="20000"/>
          </a:bodyPr>
          <a:lstStyle/>
          <a:p>
            <a:pPr marL="0" indent="0">
              <a:buNone/>
            </a:pPr>
            <a:r>
              <a:rPr lang="en-US" dirty="0">
                <a:sym typeface="+mn-ea"/>
              </a:rPr>
              <a:t>                 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Trypsin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proteins           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proteoses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polypeptides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Chymotrypsin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proteins                                          polypeptides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carboxypeptidase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polypeptides                           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Aminoacids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RNA,DNA  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trypsin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Mononucleotides                  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214197" y="1900781"/>
            <a:ext cx="1255395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243415" y="3670125"/>
            <a:ext cx="1150620" cy="263047"/>
          </a:xfrm>
          <a:prstGeom prst="rightArrow">
            <a:avLst>
              <a:gd name="adj1" fmla="val 4957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695579" y="4960307"/>
            <a:ext cx="1028700" cy="137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463639" y="6034900"/>
            <a:ext cx="877570" cy="121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>
            <a:normAutofit/>
          </a:bodyPr>
          <a:lstStyle/>
          <a:p>
            <a:pPr eaLnBrk="1" hangingPunct="1"/>
            <a:r>
              <a:rPr lang="en-US" altLang="zh-CN" dirty="0"/>
              <a:t>The Pancreas</a:t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326658" name="Rectangle 3"/>
          <p:cNvSpPr>
            <a:spLocks noGrp="1"/>
          </p:cNvSpPr>
          <p:nvPr>
            <p:ph sz="quarter" idx="1"/>
          </p:nvPr>
        </p:nvSpPr>
        <p:spPr>
          <a:xfrm>
            <a:off x="591820" y="1066800"/>
            <a:ext cx="10761980" cy="5486400"/>
          </a:xfrm>
        </p:spPr>
        <p:txBody>
          <a:bodyPr wrap="square" lIns="91440" tIns="45720" rIns="91440" bIns="45720" anchor="t"/>
          <a:lstStyle/>
          <a:p>
            <a:pPr eaLnBrk="1" hangingPunct="1"/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The high pH enables pancreatic fluid to neutralize the acid chyme entering the duodenum </a:t>
            </a:r>
          </a:p>
          <a:p>
            <a:pPr eaLnBrk="1" hangingPunct="1"/>
            <a:r>
              <a:rPr lang="en-US" altLang="zh-CN" dirty="0"/>
              <a:t>It also provides the optimal environment for activity of intestinal and pancreatic enzymes</a:t>
            </a:r>
          </a:p>
          <a:p>
            <a:pPr eaLnBrk="1" hangingPunct="1"/>
            <a:r>
              <a:rPr lang="en-US" altLang="zh-CN" dirty="0"/>
              <a:t>Like pepsin of the stomach, pancreatic protein digesting enzymes are produced and released in active forms, which are then activated in the duodenum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310"/>
          </a:xfrm>
        </p:spPr>
        <p:txBody>
          <a:bodyPr wrap="square" lIns="91440" tIns="45720" rIns="91440" bIns="45720" anchor="ctr">
            <a:normAutofit/>
          </a:bodyPr>
          <a:lstStyle/>
          <a:p>
            <a:pPr eaLnBrk="1" hangingPunct="1"/>
            <a:r>
              <a:rPr lang="en-US" altLang="zh-CN" dirty="0"/>
              <a:t>The Pancreas</a:t>
            </a:r>
          </a:p>
        </p:txBody>
      </p:sp>
      <p:sp>
        <p:nvSpPr>
          <p:cNvPr id="327682" name="Rectangle 3"/>
          <p:cNvSpPr>
            <a:spLocks noGrp="1"/>
          </p:cNvSpPr>
          <p:nvPr>
            <p:ph sz="quarter" idx="1"/>
          </p:nvPr>
        </p:nvSpPr>
        <p:spPr>
          <a:xfrm>
            <a:off x="530225" y="1066800"/>
            <a:ext cx="11012805" cy="5562600"/>
          </a:xfrm>
        </p:spPr>
        <p:txBody>
          <a:bodyPr wrap="square" lIns="91440" tIns="45720" rIns="91440" bIns="45720" anchor="t"/>
          <a:lstStyle/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Within the duodenum trypsinogen is activated to trypsin by enterokinase an intestinal brush border enzyme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Trypsin in turn activates two other pancreatic enzymes</a:t>
            </a:r>
          </a:p>
          <a:p>
            <a:pPr lvl="1" eaLnBrk="1" hangingPunct="1"/>
            <a:r>
              <a:rPr lang="en-US" altLang="zh-CN" dirty="0"/>
              <a:t>Procarboxypeptidase   to       carboxypeptidase</a:t>
            </a:r>
          </a:p>
          <a:p>
            <a:pPr lvl="1" eaLnBrk="1" hangingPunct="1"/>
            <a:endParaRPr lang="en-US" altLang="zh-CN" dirty="0"/>
          </a:p>
          <a:p>
            <a:pPr lvl="1" eaLnBrk="1" hangingPunct="1"/>
            <a:r>
              <a:rPr lang="en-US" altLang="zh-CN" dirty="0"/>
              <a:t>Chymotrypsinogen        to            chymotrypsin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Other pancreatic enzymes (amylase, lipase, and nucleases) are secreted in active form but require ions in the bile for activity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Rectangle 2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534400" cy="685800"/>
          </a:xfrm>
        </p:spPr>
        <p:txBody>
          <a:bodyPr wrap="square" lIns="91440" tIns="45720" rIns="91440" bIns="45720" anchor="ctr">
            <a:normAutofit/>
          </a:bodyPr>
          <a:lstStyle/>
          <a:p>
            <a:pPr eaLnBrk="1" hangingPunct="1"/>
            <a:r>
              <a:rPr lang="en-US" altLang="zh-CN" dirty="0"/>
              <a:t>Regulation of Pancreatic Secretion</a:t>
            </a:r>
          </a:p>
        </p:txBody>
      </p:sp>
      <p:sp>
        <p:nvSpPr>
          <p:cNvPr id="328706" name="Rectangle 3"/>
          <p:cNvSpPr>
            <a:spLocks noGrp="1"/>
          </p:cNvSpPr>
          <p:nvPr>
            <p:ph sz="quarter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en-US" altLang="zh-CN" dirty="0"/>
              <a:t>Secretion of pancreatic juice is regulated both by local hormones and by the parasympathetic nervous system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4000" dirty="0"/>
              <a:t>PANCREAS</a:t>
            </a:r>
          </a:p>
        </p:txBody>
      </p:sp>
      <p:sp>
        <p:nvSpPr>
          <p:cNvPr id="306178" name="Rectangle 3"/>
          <p:cNvSpPr>
            <a:spLocks noGrp="1"/>
          </p:cNvSpPr>
          <p:nvPr>
            <p:ph sz="quarter" idx="1"/>
          </p:nvPr>
        </p:nvSpPr>
        <p:spPr>
          <a:xfrm>
            <a:off x="723900" y="1885950"/>
            <a:ext cx="5448300" cy="4806950"/>
          </a:xfrm>
        </p:spPr>
        <p:txBody>
          <a:bodyPr wrap="square" lIns="91440" tIns="45720" rIns="91440" bIns="45720" anchor="t"/>
          <a:lstStyle/>
          <a:p>
            <a:pPr marL="0" indent="0" eaLnBrk="1" hangingPunct="1">
              <a:buFont typeface="Monotype Sorts" charset="2"/>
              <a:buNone/>
            </a:pPr>
            <a:r>
              <a:rPr lang="en-US" altLang="zh-CN" sz="2400" kern="1200" dirty="0">
                <a:latin typeface="Comic Sans MS" panose="030F0702030302020204" pitchFamily="66" charset="0"/>
                <a:ea typeface="+mn-ea"/>
                <a:cs typeface="+mn-cs"/>
              </a:rPr>
              <a:t>NEUROLOGICAL CONTROL</a:t>
            </a:r>
          </a:p>
          <a:p>
            <a:pPr marL="0" indent="0" eaLnBrk="1" hangingPunct="1">
              <a:buFont typeface="Monotype Sorts" charset="2"/>
              <a:buNone/>
            </a:pPr>
            <a:endParaRPr lang="en-US" altLang="zh-CN" sz="2400" kern="1200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indent="0" eaLnBrk="1" hangingPunct="1">
              <a:buFont typeface="Monotype Sorts" charset="2"/>
              <a:buNone/>
            </a:pPr>
            <a:r>
              <a:rPr lang="en-US" altLang="zh-CN" sz="2400" kern="1200" dirty="0">
                <a:latin typeface="Comic Sans MS" panose="030F0702030302020204" pitchFamily="66" charset="0"/>
                <a:ea typeface="+mn-ea"/>
                <a:cs typeface="+mn-cs"/>
              </a:rPr>
              <a:t>The pancreas is regulated</a:t>
            </a:r>
          </a:p>
          <a:p>
            <a:pPr marL="0" indent="0" eaLnBrk="1" hangingPunct="1">
              <a:buFont typeface="Monotype Sorts" charset="2"/>
              <a:buNone/>
            </a:pPr>
            <a:r>
              <a:rPr lang="en-US" altLang="zh-CN" sz="2400" kern="1200" dirty="0">
                <a:latin typeface="Comic Sans MS" panose="030F0702030302020204" pitchFamily="66" charset="0"/>
                <a:ea typeface="+mn-ea"/>
                <a:cs typeface="+mn-cs"/>
              </a:rPr>
              <a:t>by the </a:t>
            </a:r>
            <a:r>
              <a:rPr lang="en-US" altLang="zh-CN" sz="2400" kern="1200" dirty="0">
                <a:solidFill>
                  <a:srgbClr val="FF3300"/>
                </a:solidFill>
                <a:latin typeface="Comic Sans MS" panose="030F0702030302020204" pitchFamily="66" charset="0"/>
                <a:ea typeface="+mn-ea"/>
                <a:cs typeface="+mn-cs"/>
              </a:rPr>
              <a:t>autonomic nervous</a:t>
            </a:r>
          </a:p>
          <a:p>
            <a:pPr marL="0" indent="0" eaLnBrk="1" hangingPunct="1">
              <a:buFont typeface="Monotype Sorts" charset="2"/>
              <a:buNone/>
            </a:pPr>
            <a:r>
              <a:rPr lang="en-US" altLang="zh-CN" sz="2400" kern="1200" dirty="0">
                <a:solidFill>
                  <a:srgbClr val="FF3300"/>
                </a:solidFill>
                <a:latin typeface="Comic Sans MS" panose="030F0702030302020204" pitchFamily="66" charset="0"/>
                <a:ea typeface="+mn-ea"/>
                <a:cs typeface="+mn-cs"/>
              </a:rPr>
              <a:t>system</a:t>
            </a:r>
            <a:r>
              <a:rPr lang="en-US" altLang="zh-CN" sz="2400" kern="1200" dirty="0">
                <a:latin typeface="Comic Sans MS" panose="030F0702030302020204" pitchFamily="66" charset="0"/>
                <a:ea typeface="+mn-ea"/>
                <a:cs typeface="+mn-cs"/>
              </a:rPr>
              <a:t>.  The parasympathetic</a:t>
            </a:r>
          </a:p>
          <a:p>
            <a:pPr marL="0" indent="0" eaLnBrk="1" hangingPunct="1">
              <a:buFont typeface="Monotype Sorts" charset="2"/>
              <a:buNone/>
            </a:pPr>
            <a:r>
              <a:rPr lang="en-US" altLang="zh-CN" sz="2400" kern="1200" dirty="0">
                <a:latin typeface="Comic Sans MS" panose="030F0702030302020204" pitchFamily="66" charset="0"/>
                <a:ea typeface="+mn-ea"/>
                <a:cs typeface="+mn-cs"/>
              </a:rPr>
              <a:t>Division, using the </a:t>
            </a:r>
            <a:r>
              <a:rPr lang="en-US" altLang="zh-CN" sz="2400" kern="1200" dirty="0">
                <a:solidFill>
                  <a:srgbClr val="FF3300"/>
                </a:solidFill>
                <a:latin typeface="Comic Sans MS" panose="030F0702030302020204" pitchFamily="66" charset="0"/>
                <a:ea typeface="+mn-ea"/>
                <a:cs typeface="+mn-cs"/>
              </a:rPr>
              <a:t>vagus </a:t>
            </a:r>
            <a:r>
              <a:rPr lang="en-US" altLang="zh-CN" sz="2400" kern="1200" dirty="0">
                <a:latin typeface="Comic Sans MS" panose="030F0702030302020204" pitchFamily="66" charset="0"/>
                <a:ea typeface="+mn-ea"/>
                <a:cs typeface="+mn-cs"/>
              </a:rPr>
              <a:t>nerve, is excitatory and</a:t>
            </a:r>
          </a:p>
          <a:p>
            <a:pPr marL="0" indent="0" eaLnBrk="1" hangingPunct="1">
              <a:buFont typeface="Monotype Sorts" charset="2"/>
              <a:buNone/>
            </a:pPr>
            <a:r>
              <a:rPr lang="en-US" altLang="zh-CN" sz="2400" kern="1200" dirty="0">
                <a:latin typeface="Comic Sans MS" panose="030F0702030302020204" pitchFamily="66" charset="0"/>
                <a:ea typeface="+mn-ea"/>
                <a:cs typeface="+mn-cs"/>
              </a:rPr>
              <a:t>the sympathetic division </a:t>
            </a:r>
          </a:p>
          <a:p>
            <a:pPr marL="0" indent="0" eaLnBrk="1" hangingPunct="1">
              <a:buFont typeface="Monotype Sorts" charset="2"/>
              <a:buNone/>
            </a:pPr>
            <a:r>
              <a:rPr lang="en-US" altLang="zh-CN" sz="2400" kern="1200" dirty="0">
                <a:latin typeface="Comic Sans MS" panose="030F0702030302020204" pitchFamily="66" charset="0"/>
                <a:ea typeface="+mn-ea"/>
                <a:cs typeface="+mn-cs"/>
              </a:rPr>
              <a:t>inhibits the pancreas.</a:t>
            </a:r>
          </a:p>
          <a:p>
            <a:pPr marL="0" indent="0" eaLnBrk="1" hangingPunct="1">
              <a:buFont typeface="Monotype Sorts" charset="2"/>
              <a:buNone/>
            </a:pPr>
            <a:endParaRPr lang="en-US" altLang="zh-CN" sz="2400" kern="1200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6179" name="Rectangle 4"/>
          <p:cNvSpPr>
            <a:spLocks noGrp="1"/>
          </p:cNvSpPr>
          <p:nvPr>
            <p:ph sz="quarter" idx="2"/>
          </p:nvPr>
        </p:nvSpPr>
        <p:spPr/>
        <p:txBody>
          <a:bodyPr wrap="square" lIns="91440" tIns="45720" rIns="91440" bIns="45720" anchor="t"/>
          <a:lstStyle/>
          <a:p>
            <a:pPr marL="0" indent="0" eaLnBrk="1" hangingPunct="1">
              <a:buFont typeface="Monotype Sorts" charset="2"/>
              <a:buNone/>
            </a:pPr>
            <a:endParaRPr lang="en-US" altLang="zh-CN" sz="32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06180" name="Picture 5" descr="24"/>
          <p:cNvPicPr>
            <a:picLocks noChangeAspect="1"/>
          </p:cNvPicPr>
          <p:nvPr/>
        </p:nvPicPr>
        <p:blipFill>
          <a:blip r:embed="rId2" cstate="print"/>
          <a:srcRect b="4706"/>
          <a:stretch>
            <a:fillRect/>
          </a:stretch>
        </p:blipFill>
        <p:spPr>
          <a:xfrm>
            <a:off x="6096000" y="1828800"/>
            <a:ext cx="41148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6181" name="Rectangle 6"/>
          <p:cNvSpPr/>
          <p:nvPr/>
        </p:nvSpPr>
        <p:spPr>
          <a:xfrm>
            <a:off x="7239000" y="1905000"/>
            <a:ext cx="1219200" cy="68580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altLang="zh-CN" dirty="0">
              <a:latin typeface="Times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4000" dirty="0"/>
              <a:t> CHEMICAL DIGESTION</a:t>
            </a:r>
          </a:p>
        </p:txBody>
      </p:sp>
      <p:sp>
        <p:nvSpPr>
          <p:cNvPr id="322562" name="Rectangle 3"/>
          <p:cNvSpPr>
            <a:spLocks noGrp="1"/>
          </p:cNvSpPr>
          <p:nvPr>
            <p:ph sz="quarter" idx="1"/>
          </p:nvPr>
        </p:nvSpPr>
        <p:spPr/>
        <p:txBody>
          <a:bodyPr wrap="square" lIns="91440" tIns="45720" rIns="91440" bIns="45720" anchor="t"/>
          <a:lstStyle/>
          <a:p>
            <a:pPr eaLnBrk="1" hangingPunct="1">
              <a:buFont typeface="Monotype Sorts" charset="2"/>
              <a:buNone/>
            </a:pPr>
            <a:endParaRPr lang="en-US" altLang="zh-CN" dirty="0"/>
          </a:p>
        </p:txBody>
      </p:sp>
      <p:pic>
        <p:nvPicPr>
          <p:cNvPr id="322563" name="Picture 4" descr="24"/>
          <p:cNvPicPr>
            <a:picLocks noChangeAspect="1"/>
          </p:cNvPicPr>
          <p:nvPr/>
        </p:nvPicPr>
        <p:blipFill>
          <a:blip r:embed="rId2" cstate="print"/>
          <a:srcRect b="51445"/>
          <a:stretch>
            <a:fillRect/>
          </a:stretch>
        </p:blipFill>
        <p:spPr>
          <a:xfrm>
            <a:off x="838835" y="1282700"/>
            <a:ext cx="10515600" cy="5336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2564" name="Text Box 5"/>
          <p:cNvSpPr txBox="1"/>
          <p:nvPr/>
        </p:nvSpPr>
        <p:spPr>
          <a:xfrm>
            <a:off x="5607050" y="365125"/>
            <a:ext cx="50692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en-US" altLang="zh-CN" b="1" u="sng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  <a:latin typeface="Times" charset="0"/>
              </a:rPr>
              <a:t>Carbohydrate digestion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4000" dirty="0"/>
              <a:t>PANCREAS- Fat digestion</a:t>
            </a:r>
          </a:p>
        </p:txBody>
      </p:sp>
      <p:sp>
        <p:nvSpPr>
          <p:cNvPr id="323586" name="Rectangle 3"/>
          <p:cNvSpPr>
            <a:spLocks noGrp="1"/>
          </p:cNvSpPr>
          <p:nvPr>
            <p:ph sz="quarter" idx="1"/>
          </p:nvPr>
        </p:nvSpPr>
        <p:spPr/>
        <p:txBody>
          <a:bodyPr wrap="square" lIns="91440" tIns="45720" rIns="91440" bIns="45720" anchor="t"/>
          <a:lstStyle/>
          <a:p>
            <a:pPr eaLnBrk="1" hangingPunct="1">
              <a:buFont typeface="Monotype Sorts" charset="2"/>
              <a:buNone/>
            </a:pPr>
            <a:endParaRPr lang="en-US" altLang="zh-CN" dirty="0"/>
          </a:p>
        </p:txBody>
      </p:sp>
      <p:pic>
        <p:nvPicPr>
          <p:cNvPr id="323587" name="Picture 4" descr="24"/>
          <p:cNvPicPr>
            <a:picLocks noChangeAspect="1"/>
          </p:cNvPicPr>
          <p:nvPr/>
        </p:nvPicPr>
        <p:blipFill>
          <a:blip r:embed="rId2" cstate="print"/>
          <a:srcRect l="30258" b="5263"/>
          <a:stretch>
            <a:fillRect/>
          </a:stretch>
        </p:blipFill>
        <p:spPr>
          <a:xfrm>
            <a:off x="838835" y="1574800"/>
            <a:ext cx="10614025" cy="49587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3" name="Rectangle 2"/>
          <p:cNvSpPr>
            <a:spLocks noGrp="1"/>
          </p:cNvSpPr>
          <p:nvPr>
            <p:ph type="title"/>
          </p:nvPr>
        </p:nvSpPr>
        <p:spPr>
          <a:xfrm>
            <a:off x="1003935" y="365125"/>
            <a:ext cx="10349865" cy="917575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dirty="0"/>
              <a:t>The Pancreas</a:t>
            </a:r>
          </a:p>
        </p:txBody>
      </p:sp>
      <p:sp>
        <p:nvSpPr>
          <p:cNvPr id="310274" name="Rectangle 3"/>
          <p:cNvSpPr>
            <a:spLocks noGrp="1"/>
          </p:cNvSpPr>
          <p:nvPr>
            <p:ph sz="quarter" idx="1"/>
          </p:nvPr>
        </p:nvSpPr>
        <p:spPr>
          <a:xfrm>
            <a:off x="535940" y="1066800"/>
            <a:ext cx="10818495" cy="5334000"/>
          </a:xfrm>
        </p:spPr>
        <p:txBody>
          <a:bodyPr wrap="square" lIns="91440" tIns="45720" rIns="91440" bIns="45720" anchor="t">
            <a:normAutofit/>
          </a:bodyPr>
          <a:lstStyle/>
          <a:p>
            <a:pPr eaLnBrk="1" hangingPunct="1"/>
            <a:endParaRPr lang="en-US" altLang="zh-CN" dirty="0"/>
          </a:p>
          <a:p>
            <a:pPr eaLnBrk="1" hangingPunct="1"/>
            <a:r>
              <a:rPr kumimoji="1" lang="en-US" dirty="0">
                <a:latin typeface="Comic Sans MS" panose="030F0702030302020204" pitchFamily="66" charset="0"/>
                <a:sym typeface="+mn-ea"/>
              </a:rPr>
              <a:t>The pancreas is both an endocrine gland and </a:t>
            </a:r>
            <a:endParaRPr kumimoji="1" lang="en-US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indent="0">
              <a:buClr>
                <a:schemeClr val="accent2"/>
              </a:buClr>
              <a:buFont typeface="Monotype Sorts" charset="2"/>
              <a:buNone/>
            </a:pPr>
            <a:r>
              <a:rPr kumimoji="1" lang="en-US" dirty="0">
                <a:latin typeface="Comic Sans MS" panose="030F0702030302020204" pitchFamily="66" charset="0"/>
                <a:sym typeface="+mn-ea"/>
              </a:rPr>
              <a:t>exocrine gland.</a:t>
            </a:r>
            <a:endParaRPr lang="en-US" altLang="zh-CN" dirty="0"/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An accessory organ, the pancreas is important to the digestive process because it produces a broad spectrum of enzymes 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These enzymes break down all categories of foodstuffs, which the pancreas then delivers to the duodenum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This exocrine product is called pancreatic juice</a:t>
            </a:r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sz="4000" dirty="0"/>
              <a:t>PANCREAS             -Protein digestion</a:t>
            </a:r>
          </a:p>
        </p:txBody>
      </p:sp>
      <p:sp>
        <p:nvSpPr>
          <p:cNvPr id="324610" name="Rectangle 3"/>
          <p:cNvSpPr>
            <a:spLocks noGrp="1"/>
          </p:cNvSpPr>
          <p:nvPr>
            <p:ph sz="quarter" idx="1"/>
          </p:nvPr>
        </p:nvSpPr>
        <p:spPr/>
        <p:txBody>
          <a:bodyPr wrap="square" lIns="91440" tIns="45720" rIns="91440" bIns="45720" anchor="t"/>
          <a:lstStyle/>
          <a:p>
            <a:pPr eaLnBrk="1" hangingPunct="1">
              <a:buFont typeface="Monotype Sorts" charset="2"/>
              <a:buNone/>
            </a:pPr>
            <a:endParaRPr lang="en-US" altLang="zh-CN" dirty="0"/>
          </a:p>
        </p:txBody>
      </p:sp>
      <p:pic>
        <p:nvPicPr>
          <p:cNvPr id="324611" name="Picture 4" descr="24"/>
          <p:cNvPicPr>
            <a:picLocks noChangeAspect="1"/>
          </p:cNvPicPr>
          <p:nvPr/>
        </p:nvPicPr>
        <p:blipFill>
          <a:blip r:embed="rId2" cstate="print"/>
          <a:srcRect t="48555" b="4625"/>
          <a:stretch>
            <a:fillRect/>
          </a:stretch>
        </p:blipFill>
        <p:spPr>
          <a:xfrm>
            <a:off x="562610" y="1478280"/>
            <a:ext cx="11198860" cy="4865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217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 anchor="ctr">
            <a:normAutofit fontScale="90000"/>
          </a:bodyPr>
          <a:lstStyle/>
          <a:p>
            <a:r>
              <a:rPr sz="4000" b="1">
                <a:solidFill>
                  <a:schemeClr val="tx1"/>
                </a:solidFill>
                <a:latin typeface="Arial" panose="020B0604020202020204" pitchFamily="34" charset="0"/>
              </a:rPr>
              <a:t>Neural and Hormonal Control of the Pancreas</a:t>
            </a:r>
          </a:p>
        </p:txBody>
      </p:sp>
      <p:pic>
        <p:nvPicPr>
          <p:cNvPr id="9221" name="Picture Placeholder 9220" descr="177688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028" b="31028"/>
          <a:stretch>
            <a:fillRect/>
          </a:stretch>
        </p:blipFill>
        <p:spPr>
          <a:xfrm>
            <a:off x="609600" y="1419726"/>
            <a:ext cx="9956800" cy="5054226"/>
          </a:xfrm>
        </p:spPr>
      </p:pic>
      <p:sp>
        <p:nvSpPr>
          <p:cNvPr id="9224" name="Rectangle 9223"/>
          <p:cNvSpPr/>
          <p:nvPr/>
        </p:nvSpPr>
        <p:spPr>
          <a:xfrm>
            <a:off x="725805" y="1752600"/>
            <a:ext cx="4836795" cy="2584450"/>
          </a:xfrm>
          <a:prstGeom prst="rect">
            <a:avLst/>
          </a:prstGeom>
          <a:noFill/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b="1" i="1" err="1">
                <a:solidFill>
                  <a:schemeClr val="tx1"/>
                </a:solidFill>
              </a:rPr>
              <a:t>s</a:t>
            </a:r>
            <a:r>
              <a:rPr b="1" i="1" err="1">
                <a:solidFill>
                  <a:schemeClr val="tx1"/>
                </a:solidFill>
              </a:rPr>
              <a:t>ecretin</a:t>
            </a:r>
            <a:r>
              <a:rPr b="1" i="1">
                <a:solidFill>
                  <a:schemeClr val="tx1"/>
                </a:solidFill>
              </a:rPr>
              <a:t>:</a:t>
            </a:r>
          </a:p>
          <a:p>
            <a:pPr lvl="1"/>
            <a:r>
              <a:rPr>
                <a:solidFill>
                  <a:schemeClr val="tx1"/>
                </a:solidFill>
              </a:rPr>
              <a:t>acidity in intestine causes increased sodium bicarbonate release</a:t>
            </a:r>
          </a:p>
          <a:p>
            <a:r>
              <a:rPr b="1" i="1">
                <a:solidFill>
                  <a:schemeClr val="tx1"/>
                </a:solidFill>
              </a:rPr>
              <a:t>GIP:</a:t>
            </a:r>
          </a:p>
          <a:p>
            <a:pPr lvl="1"/>
            <a:r>
              <a:rPr>
                <a:solidFill>
                  <a:schemeClr val="tx1"/>
                </a:solidFill>
              </a:rPr>
              <a:t>fatty acids &amp; sugar causes increased insulin release</a:t>
            </a:r>
          </a:p>
          <a:p>
            <a:r>
              <a:rPr b="1" i="1">
                <a:solidFill>
                  <a:schemeClr val="tx1"/>
                </a:solidFill>
              </a:rPr>
              <a:t>CCK:</a:t>
            </a:r>
          </a:p>
          <a:p>
            <a:pPr lvl="1"/>
            <a:r>
              <a:rPr>
                <a:solidFill>
                  <a:schemeClr val="tx1"/>
                </a:solidFill>
              </a:rPr>
              <a:t>fats and proteins cause increased digestive enzyme release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 of pancreatic juice</a:t>
            </a:r>
          </a:p>
        </p:txBody>
      </p:sp>
      <p:pic>
        <p:nvPicPr>
          <p:cNvPr id="80899" name="Picture 4" descr="24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4706"/>
          <a:stretch>
            <a:fillRect/>
          </a:stretch>
        </p:blipFill>
        <p:spPr>
          <a:xfrm>
            <a:off x="1728470" y="1825625"/>
            <a:ext cx="8357235" cy="4773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763000" cy="685800"/>
          </a:xfrm>
        </p:spPr>
        <p:txBody>
          <a:bodyPr wrap="square" lIns="91440" tIns="45720" rIns="91440" bIns="45720" anchor="ctr">
            <a:normAutofit/>
          </a:bodyPr>
          <a:lstStyle/>
          <a:p>
            <a:pPr eaLnBrk="1" hangingPunct="1"/>
            <a:r>
              <a:rPr lang="en-US" altLang="zh-CN" dirty="0"/>
              <a:t>Regulation of Pancreatic Secretion</a:t>
            </a:r>
          </a:p>
        </p:txBody>
      </p:sp>
      <p:sp>
        <p:nvSpPr>
          <p:cNvPr id="329730" name="Rectangle 3"/>
          <p:cNvSpPr>
            <a:spLocks noGrp="1"/>
          </p:cNvSpPr>
          <p:nvPr>
            <p:ph type="body" sz="half" idx="1"/>
          </p:nvPr>
        </p:nvSpPr>
        <p:spPr>
          <a:xfrm>
            <a:off x="756920" y="990600"/>
            <a:ext cx="4653280" cy="5562600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en-US" altLang="zh-CN" dirty="0"/>
              <a:t>Secretin is released in response to the presence of HCL in the intestine</a:t>
            </a:r>
          </a:p>
          <a:p>
            <a:pPr eaLnBrk="1" hangingPunct="1"/>
            <a:r>
              <a:rPr lang="en-US" altLang="zh-CN" dirty="0"/>
              <a:t>Cholecystokinin is released in response to the entry of proteins and fats</a:t>
            </a:r>
          </a:p>
        </p:txBody>
      </p:sp>
      <p:pic>
        <p:nvPicPr>
          <p:cNvPr id="329731" name="Picture 4" descr="_x000F_ha5lf2425_a.jpg                                                00010C11_x000C_Macintosh HD                   985CFB00: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>
            <a:lum bright="-23999" contrast="24000"/>
          </a:blip>
          <a:stretch>
            <a:fillRect/>
          </a:stretch>
        </p:blipFill>
        <p:spPr>
          <a:xfrm>
            <a:off x="5892800" y="990600"/>
            <a:ext cx="5767705" cy="54864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534400" cy="685800"/>
          </a:xfrm>
        </p:spPr>
        <p:txBody>
          <a:bodyPr wrap="square" lIns="91440" tIns="45720" rIns="91440" bIns="45720" anchor="ctr">
            <a:normAutofit/>
          </a:bodyPr>
          <a:lstStyle/>
          <a:p>
            <a:pPr eaLnBrk="1" hangingPunct="1"/>
            <a:r>
              <a:rPr lang="en-US" altLang="zh-CN" dirty="0"/>
              <a:t>Regulation of Pancreas Secretion</a:t>
            </a:r>
          </a:p>
        </p:txBody>
      </p:sp>
      <p:sp>
        <p:nvSpPr>
          <p:cNvPr id="330754" name="Rectangle 3"/>
          <p:cNvSpPr>
            <a:spLocks noGrp="1"/>
          </p:cNvSpPr>
          <p:nvPr>
            <p:ph sz="quarter" idx="1"/>
          </p:nvPr>
        </p:nvSpPr>
        <p:spPr>
          <a:xfrm>
            <a:off x="2209800" y="1066800"/>
            <a:ext cx="8001000" cy="5410200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en-US" altLang="zh-CN" dirty="0"/>
              <a:t>Both hormones act on the pancreas, but secretin targets the duct cells, prompting their release of watery bicarbonate-rich pancreatic juice, Whereas CCK stimulates the acini to release enzyme-rich pancreatic juice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Vagal stimulation causes release of pancreatic juice primarily during the cephalic and gastric phases of gastric secretion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2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685800"/>
          </a:xfrm>
        </p:spPr>
        <p:txBody>
          <a:bodyPr wrap="square" lIns="91440" tIns="45720" rIns="91440" bIns="45720" anchor="ctr">
            <a:normAutofit/>
          </a:bodyPr>
          <a:lstStyle/>
          <a:p>
            <a:pPr eaLnBrk="1" hangingPunct="1"/>
            <a:r>
              <a:rPr lang="en-US" altLang="zh-CN" dirty="0"/>
              <a:t>Regulation of Pancreatic Secretion</a:t>
            </a:r>
          </a:p>
        </p:txBody>
      </p:sp>
      <p:sp>
        <p:nvSpPr>
          <p:cNvPr id="331778" name="Rectangle 3"/>
          <p:cNvSpPr>
            <a:spLocks noGrp="1"/>
          </p:cNvSpPr>
          <p:nvPr>
            <p:ph sz="quarter" idx="1"/>
          </p:nvPr>
        </p:nvSpPr>
        <p:spPr>
          <a:xfrm>
            <a:off x="2209800" y="1066800"/>
            <a:ext cx="7772400" cy="5334000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en-US" altLang="zh-CN" dirty="0"/>
              <a:t>Normally, the amount of HCL produced in the stomach is exactly balanced by the amount of bicarbonate (HCO</a:t>
            </a:r>
            <a:r>
              <a:rPr lang="en-US" altLang="zh-CN" baseline="-25000" dirty="0"/>
              <a:t>3</a:t>
            </a:r>
            <a:r>
              <a:rPr lang="en-US" altLang="zh-CN" dirty="0"/>
              <a:t>) actively secreted by the pancreas</a:t>
            </a:r>
          </a:p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HCO</a:t>
            </a:r>
            <a:r>
              <a:rPr lang="en-US" altLang="zh-CN" baseline="-25000" dirty="0"/>
              <a:t>3</a:t>
            </a:r>
            <a:r>
              <a:rPr lang="en-US" altLang="zh-CN" dirty="0"/>
              <a:t> is secreted into the pancreatic juice, and H</a:t>
            </a:r>
            <a:r>
              <a:rPr lang="en-US" altLang="zh-CN" baseline="30000" dirty="0"/>
              <a:t>+</a:t>
            </a:r>
            <a:r>
              <a:rPr lang="en-US" altLang="zh-CN" dirty="0"/>
              <a:t> enters the blood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685800"/>
          </a:xfrm>
        </p:spPr>
        <p:txBody>
          <a:bodyPr wrap="square" lIns="91440" tIns="45720" rIns="91440" bIns="45720" anchor="ctr">
            <a:normAutofit/>
          </a:bodyPr>
          <a:lstStyle/>
          <a:p>
            <a:pPr eaLnBrk="1" hangingPunct="1"/>
            <a:r>
              <a:rPr lang="en-US" altLang="zh-CN" dirty="0"/>
              <a:t>Regulation of Pancreatic Secretion</a:t>
            </a:r>
          </a:p>
        </p:txBody>
      </p:sp>
      <p:sp>
        <p:nvSpPr>
          <p:cNvPr id="332802" name="Rectangle 3"/>
          <p:cNvSpPr>
            <a:spLocks noGrp="1"/>
          </p:cNvSpPr>
          <p:nvPr>
            <p:ph sz="quarter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en-US" altLang="zh-CN" dirty="0"/>
              <a:t>Consequently, the pH of venous blood returning to the heart remains relatively unchanged because alkaline blood draining from the stomach is neutralized by the acidic blood draining the pancreas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Title 37376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t>Regulation of Pancreatic Secretion</a:t>
            </a:r>
          </a:p>
        </p:txBody>
      </p:sp>
      <p:sp>
        <p:nvSpPr>
          <p:cNvPr id="373763" name="Text Placeholder 373762"/>
          <p:cNvSpPr>
            <a:spLocks noGrp="1"/>
          </p:cNvSpPr>
          <p:nvPr>
            <p:ph sz="quarter" idx="1"/>
          </p:nvPr>
        </p:nvSpPr>
        <p:spPr>
          <a:xfrm>
            <a:off x="726440" y="1295400"/>
            <a:ext cx="10627995" cy="5191125"/>
          </a:xfrm>
        </p:spPr>
        <p:txBody>
          <a:bodyPr/>
          <a:lstStyle/>
          <a:p>
            <a:endParaRPr sz="2800" err="1"/>
          </a:p>
          <a:p>
            <a:r>
              <a:rPr sz="2800" err="1"/>
              <a:t>Secretin and CCK are released when fatty or acidic chyme</a:t>
            </a:r>
            <a:r>
              <a:rPr sz="2800"/>
              <a:t> enters the duodenum</a:t>
            </a:r>
          </a:p>
          <a:p>
            <a:r>
              <a:rPr sz="2800" err="1"/>
              <a:t>CCK and secretin</a:t>
            </a:r>
            <a:r>
              <a:rPr sz="2800"/>
              <a:t> enter the bloodstream</a:t>
            </a:r>
          </a:p>
          <a:p>
            <a:r>
              <a:rPr sz="2800"/>
              <a:t>Upon reaching the pancreas:</a:t>
            </a:r>
          </a:p>
          <a:p>
            <a:pPr lvl="1"/>
            <a:r>
              <a:rPr sz="2400" i="1" u="sng">
                <a:solidFill>
                  <a:srgbClr val="FF0000"/>
                </a:solidFill>
              </a:rPr>
              <a:t>CCK induces the secretion of enzyme-rich pancreatic juice</a:t>
            </a:r>
          </a:p>
          <a:p>
            <a:pPr lvl="1"/>
            <a:endParaRPr sz="2400" i="1" u="sng">
              <a:solidFill>
                <a:srgbClr val="FF0000"/>
              </a:solidFill>
            </a:endParaRPr>
          </a:p>
          <a:p>
            <a:pPr lvl="1"/>
            <a:r>
              <a:rPr sz="2400" i="1" u="sng" err="1">
                <a:solidFill>
                  <a:srgbClr val="FF0000"/>
                </a:solidFill>
              </a:rPr>
              <a:t>Secretin</a:t>
            </a:r>
            <a:r>
              <a:rPr sz="2400" i="1" u="sng">
                <a:solidFill>
                  <a:srgbClr val="FF0000"/>
                </a:solidFill>
              </a:rPr>
              <a:t> causes secretion of bicarbonate-rich pancreatic juice </a:t>
            </a:r>
          </a:p>
          <a:p>
            <a:pPr lvl="1"/>
            <a:endParaRPr sz="2400" i="1" u="sng">
              <a:solidFill>
                <a:srgbClr val="FF0000"/>
              </a:solidFill>
            </a:endParaRPr>
          </a:p>
          <a:p>
            <a:r>
              <a:rPr sz="2800" err="1"/>
              <a:t>Vagal</a:t>
            </a:r>
            <a:r>
              <a:rPr sz="2800"/>
              <a:t> stimulation also causes release of pancreatic juice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68275"/>
            <a:ext cx="10908030" cy="904240"/>
          </a:xfrm>
        </p:spPr>
        <p:txBody>
          <a:bodyPr/>
          <a:lstStyle/>
          <a:p>
            <a:r>
              <a:rPr lang="en-US"/>
              <a:t>Neural regulation -Role of Vagus nerve</a:t>
            </a:r>
          </a:p>
        </p:txBody>
      </p:sp>
      <p:pic>
        <p:nvPicPr>
          <p:cNvPr id="21" name="Picture 21" descr="http://www.rci.rutgers.edu/%7Euzwiak/AnatPhys/Digestive_System_files/image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302000" y="2322512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960" y="365125"/>
            <a:ext cx="11165840" cy="1325880"/>
          </a:xfrm>
        </p:spPr>
        <p:txBody>
          <a:bodyPr>
            <a:normAutofit fontScale="90000"/>
          </a:bodyPr>
          <a:lstStyle/>
          <a:p>
            <a:r>
              <a:rPr kumimoji="1" lang="en-US" dirty="0">
                <a:sym typeface="+mn-ea"/>
              </a:rPr>
              <a:t/>
            </a:r>
            <a:br>
              <a:rPr kumimoji="1" lang="en-US" dirty="0">
                <a:sym typeface="+mn-ea"/>
              </a:rPr>
            </a:br>
            <a:r>
              <a:rPr kumimoji="1" lang="en-US" sz="3200" dirty="0">
                <a:sym typeface="+mn-ea"/>
              </a:rPr>
              <a:t>The pancreas is regulated by the </a:t>
            </a:r>
            <a:r>
              <a:rPr kumimoji="1" lang="en-US" sz="3200" dirty="0">
                <a:solidFill>
                  <a:srgbClr val="FF3300"/>
                </a:solidFill>
                <a:sym typeface="+mn-ea"/>
              </a:rPr>
              <a:t>autonomic nervous</a:t>
            </a:r>
            <a:r>
              <a:rPr kumimoji="1" lang="en-US" sz="3200" dirty="0">
                <a:solidFill>
                  <a:srgbClr val="FF3300"/>
                </a:solidFill>
                <a:latin typeface="+mn-lt"/>
                <a:ea typeface="+mn-ea"/>
                <a:cs typeface="+mn-cs"/>
              </a:rPr>
              <a:t/>
            </a:r>
            <a:br>
              <a:rPr kumimoji="1" lang="en-US" sz="3200" dirty="0">
                <a:solidFill>
                  <a:srgbClr val="FF3300"/>
                </a:solidFill>
                <a:latin typeface="+mn-lt"/>
                <a:ea typeface="+mn-ea"/>
                <a:cs typeface="+mn-cs"/>
              </a:rPr>
            </a:br>
            <a:r>
              <a:rPr kumimoji="1" lang="en-US" sz="3200" dirty="0">
                <a:solidFill>
                  <a:srgbClr val="FF3300"/>
                </a:solidFill>
                <a:sym typeface="+mn-ea"/>
              </a:rPr>
              <a:t>system</a:t>
            </a:r>
            <a:r>
              <a:rPr kumimoji="1" lang="en-US" sz="3200" dirty="0">
                <a:sym typeface="+mn-ea"/>
              </a:rPr>
              <a:t>. </a:t>
            </a:r>
            <a:r>
              <a:rPr kumimoji="1" lang="en-US" sz="3200" dirty="0">
                <a:latin typeface="+mn-lt"/>
                <a:ea typeface="+mn-ea"/>
                <a:cs typeface="+mn-cs"/>
              </a:rPr>
              <a:t/>
            </a:r>
            <a:br>
              <a:rPr kumimoji="1" lang="en-US" sz="3200" dirty="0">
                <a:latin typeface="+mn-lt"/>
                <a:ea typeface="+mn-ea"/>
                <a:cs typeface="+mn-cs"/>
              </a:rPr>
            </a:b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78765" y="1825625"/>
            <a:ext cx="5741035" cy="4351655"/>
          </a:xfrm>
        </p:spPr>
        <p:txBody>
          <a:bodyPr/>
          <a:lstStyle/>
          <a:p>
            <a:pPr marL="0" indent="0">
              <a:buClr>
                <a:schemeClr val="accent2"/>
              </a:buClr>
              <a:buFont typeface="Monotype Sorts" charset="2"/>
              <a:buNone/>
            </a:pPr>
            <a:endParaRPr kumimoji="1" lang="en-US" dirty="0">
              <a:sym typeface="+mn-ea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kumimoji="1" lang="en-US" u="sng" dirty="0">
                <a:sym typeface="+mn-ea"/>
              </a:rPr>
              <a:t> Parasympathetic division,                using the </a:t>
            </a:r>
            <a:r>
              <a:rPr kumimoji="1" lang="en-US" u="sng" dirty="0">
                <a:solidFill>
                  <a:srgbClr val="FF3300"/>
                </a:solidFill>
                <a:sym typeface="+mn-ea"/>
              </a:rPr>
              <a:t>vagus </a:t>
            </a:r>
            <a:r>
              <a:rPr kumimoji="1" lang="en-US" u="sng" dirty="0">
                <a:sym typeface="+mn-ea"/>
              </a:rPr>
              <a:t>nerve, is excitatory</a:t>
            </a:r>
            <a:endParaRPr kumimoji="1" lang="en-US" u="sng" dirty="0">
              <a:latin typeface="+mn-lt"/>
              <a:ea typeface="+mn-ea"/>
              <a:cs typeface="+mn-cs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kumimoji="1" lang="en-US" u="sng" dirty="0">
              <a:sym typeface="+mn-ea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kumimoji="1" lang="en-US" u="sng" dirty="0">
              <a:sym typeface="+mn-ea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kumimoji="1" lang="en-US" u="sng" dirty="0">
                <a:sym typeface="+mn-ea"/>
              </a:rPr>
              <a:t> Sympathetic division inhibits the pancreas.</a:t>
            </a:r>
            <a:endParaRPr kumimoji="1" lang="en-US" u="sng" dirty="0">
              <a:latin typeface="+mn-lt"/>
              <a:ea typeface="+mn-ea"/>
              <a:cs typeface="+mn-cs"/>
            </a:endParaRPr>
          </a:p>
          <a:p>
            <a:endParaRPr lang="en-US" u="sng"/>
          </a:p>
        </p:txBody>
      </p:sp>
      <p:pic>
        <p:nvPicPr>
          <p:cNvPr id="81924" name="Picture 5" descr="24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4706"/>
          <a:stretch>
            <a:fillRect/>
          </a:stretch>
        </p:blipFill>
        <p:spPr>
          <a:xfrm>
            <a:off x="6438265" y="1010285"/>
            <a:ext cx="5433695" cy="5817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Clr>
                <a:schemeClr val="accent2"/>
              </a:buClr>
              <a:buFont typeface="Monotype Sorts" charset="2"/>
              <a:buNone/>
            </a:pPr>
            <a:r>
              <a:rPr kumimoji="1" lang="en-US" dirty="0">
                <a:latin typeface="Comic Sans MS" panose="030F0702030302020204" pitchFamily="66" charset="0"/>
                <a:sym typeface="+mn-ea"/>
              </a:rPr>
              <a:t>  </a:t>
            </a:r>
          </a:p>
          <a:p>
            <a:pPr marL="0" indent="0">
              <a:buClr>
                <a:schemeClr val="accent2"/>
              </a:buClr>
              <a:buFont typeface="Monotype Sorts" charset="2"/>
              <a:buNone/>
            </a:pPr>
            <a:endParaRPr kumimoji="1" lang="en-US" dirty="0">
              <a:latin typeface="Comic Sans MS" panose="030F0702030302020204" pitchFamily="66" charset="0"/>
              <a:sym typeface="+mn-ea"/>
            </a:endParaRPr>
          </a:p>
          <a:p>
            <a:pPr marL="0" indent="0">
              <a:buClr>
                <a:schemeClr val="accent2"/>
              </a:buClr>
              <a:buFont typeface="Monotype Sorts" charset="2"/>
              <a:buNone/>
            </a:pPr>
            <a:r>
              <a:rPr kumimoji="1" lang="en-US" dirty="0">
                <a:latin typeface="Comic Sans MS" panose="030F0702030302020204" pitchFamily="66" charset="0"/>
                <a:sym typeface="+mn-ea"/>
              </a:rPr>
              <a:t>The  islets of Langerhan are endocrine and the acinar cells form the exocrine portion.</a:t>
            </a:r>
            <a:endParaRPr kumimoji="1" lang="en-US" dirty="0"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Hormonal regulation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61010" y="1825625"/>
            <a:ext cx="5558790" cy="4805045"/>
          </a:xfrm>
        </p:spPr>
        <p:txBody>
          <a:bodyPr/>
          <a:lstStyle/>
          <a:p>
            <a:pPr marL="0" indent="0" fontAlgn="base">
              <a:buClr>
                <a:schemeClr val="accent2"/>
              </a:buClr>
              <a:buFont typeface="Monotype Sorts" charset="2"/>
              <a:buNone/>
            </a:pP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secretin</a:t>
            </a:r>
            <a:r>
              <a:rPr dirty="0">
                <a:latin typeface="Times New Roman" panose="02020603050405020304" pitchFamily="18" charset="0"/>
                <a:sym typeface="+mn-ea"/>
              </a:rPr>
              <a:t> and </a:t>
            </a:r>
            <a:r>
              <a:rPr dirty="0">
                <a:solidFill>
                  <a:srgbClr val="FF3300"/>
                </a:solidFill>
                <a:latin typeface="Times New Roman" panose="02020603050405020304" pitchFamily="18" charset="0"/>
                <a:sym typeface="+mn-ea"/>
              </a:rPr>
              <a:t>cholecystokinin (CCK).</a:t>
            </a:r>
            <a:r>
              <a:rPr dirty="0">
                <a:latin typeface="Times New Roman" panose="02020603050405020304" pitchFamily="18" charset="0"/>
                <a:sym typeface="+mn-ea"/>
              </a:rPr>
              <a:t>  </a:t>
            </a:r>
            <a:endParaRPr kumimoji="1" strike="noStrike" noProof="1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 fontAlgn="base">
              <a:buClr>
                <a:schemeClr val="accent2"/>
              </a:buClr>
              <a:buFont typeface="Monotype Sorts" charset="2"/>
              <a:buNone/>
            </a:pPr>
            <a:endParaRPr strike="noStrike" noProof="1">
              <a:latin typeface="Times New Roman" panose="02020603050405020304" pitchFamily="18" charset="0"/>
              <a:sym typeface="+mn-ea"/>
            </a:endParaRPr>
          </a:p>
          <a:p>
            <a:pPr fontAlgn="base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dirty="0">
                <a:latin typeface="Times New Roman" panose="02020603050405020304" pitchFamily="18" charset="0"/>
                <a:sym typeface="+mn-ea"/>
              </a:rPr>
              <a:t>CCK induces the acinar cells to </a:t>
            </a:r>
            <a:endParaRPr strike="noStrike" noProof="1">
              <a:latin typeface="Times New Roman" panose="02020603050405020304" pitchFamily="18" charset="0"/>
              <a:sym typeface="+mn-ea"/>
            </a:endParaRPr>
          </a:p>
          <a:p>
            <a:pPr marL="0" indent="0" fontAlgn="base">
              <a:buClr>
                <a:schemeClr val="accent2"/>
              </a:buClr>
              <a:buFont typeface="Monotype Sorts" charset="2"/>
              <a:buNone/>
            </a:pPr>
            <a:r>
              <a:rPr dirty="0">
                <a:latin typeface="Times New Roman" panose="02020603050405020304" pitchFamily="18" charset="0"/>
                <a:sym typeface="+mn-ea"/>
              </a:rPr>
              <a:t>secrete the enzymes found in pancreatic juice.  </a:t>
            </a:r>
            <a:endParaRPr strike="noStrike" noProof="1">
              <a:latin typeface="Times New Roman" panose="02020603050405020304" pitchFamily="18" charset="0"/>
              <a:sym typeface="+mn-ea"/>
            </a:endParaRPr>
          </a:p>
          <a:p>
            <a:pPr marL="0" indent="0" fontAlgn="base">
              <a:buClr>
                <a:schemeClr val="accent2"/>
              </a:buClr>
              <a:buFont typeface="Monotype Sorts" charset="2"/>
              <a:buNone/>
            </a:pPr>
            <a:endParaRPr dirty="0">
              <a:latin typeface="Times New Roman" panose="02020603050405020304" pitchFamily="18" charset="0"/>
              <a:sym typeface="+mn-ea"/>
            </a:endParaRPr>
          </a:p>
          <a:p>
            <a:pPr fontAlgn="base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dirty="0">
                <a:latin typeface="Times New Roman" panose="02020603050405020304" pitchFamily="18" charset="0"/>
                <a:sym typeface="+mn-ea"/>
              </a:rPr>
              <a:t>Secretin causes bicarbonate ions  </a:t>
            </a:r>
            <a:endParaRPr lang="en-US"/>
          </a:p>
        </p:txBody>
      </p:sp>
      <p:pic>
        <p:nvPicPr>
          <p:cNvPr id="82948" name="Picture 5" descr="24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b="4706"/>
          <a:stretch>
            <a:fillRect/>
          </a:stretch>
        </p:blipFill>
        <p:spPr>
          <a:xfrm>
            <a:off x="6438265" y="616585"/>
            <a:ext cx="5554345" cy="5560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4789" name="Content Placeholder 374788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55700" y="365125"/>
            <a:ext cx="10198100" cy="63550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1100" dirty="0" smtClean="0"/>
              <a:t>reference</a:t>
            </a:r>
          </a:p>
          <a:p>
            <a:r>
              <a:rPr lang="en-US" sz="1200" dirty="0" smtClean="0">
                <a:hlinkClick r:id="rId2"/>
              </a:rPr>
              <a:t>https://columbiasurgery.org/pancreas/pancreas-and-its-functions</a:t>
            </a:r>
            <a:endParaRPr lang="en-US" sz="1200" dirty="0" smtClean="0"/>
          </a:p>
          <a:p>
            <a:r>
              <a:rPr lang="en-US" sz="1200" dirty="0" smtClean="0"/>
              <a:t>https://in.pinterest.com/pin/560768591071953546/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</a:t>
            </a:r>
          </a:p>
          <a:p>
            <a:pPr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THANK YOU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pancreas is a soft, tadpole-shaped gland that extends across the abdomen</a:t>
            </a:r>
            <a:endParaRPr lang="en-US" altLang="zh-CN" dirty="0"/>
          </a:p>
          <a:p>
            <a:endParaRPr lang="en-US"/>
          </a:p>
          <a:p>
            <a:r>
              <a:rPr lang="en-US" altLang="zh-CN" dirty="0">
                <a:sym typeface="+mn-ea"/>
              </a:rPr>
              <a:t>Most the pancreas is retroperitoneal and lies deeper to the greater curvature of stomach</a:t>
            </a:r>
          </a:p>
          <a:p>
            <a:endParaRPr lang="en-US" altLang="zh-CN" dirty="0">
              <a:sym typeface="+mn-ea"/>
            </a:endParaRPr>
          </a:p>
          <a:p>
            <a:endParaRPr lang="en-US" altLang="zh-CN" dirty="0">
              <a:sym typeface="+mn-ea"/>
            </a:endParaRPr>
          </a:p>
          <a:p>
            <a:r>
              <a:rPr lang="en-US" altLang="zh-CN" dirty="0">
                <a:sym typeface="+mn-ea"/>
              </a:rPr>
              <a:t>Pancreatic juice drains from the pancreas via the centrally located main pancreatic duct</a:t>
            </a:r>
            <a:endParaRPr lang="en-US" altLang="zh-CN" dirty="0"/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9" name="Content Placeholder 50178" descr="E:\Media\Images\ch24\screen\ha5lf2420_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71236" y="1600200"/>
            <a:ext cx="7033527" cy="4873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Pancreas</a:t>
            </a:r>
          </a:p>
        </p:txBody>
      </p:sp>
      <p:sp>
        <p:nvSpPr>
          <p:cNvPr id="1232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600200"/>
            <a:ext cx="40338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Anatomy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Endocrine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Pancreatic islets produce insulin and glucagon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Exocrine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Acini produce digestive enzymes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Regions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: Head, body, tail</a:t>
            </a:r>
          </a:p>
        </p:txBody>
      </p:sp>
      <p:sp>
        <p:nvSpPr>
          <p:cNvPr id="123290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6176963" y="1600200"/>
            <a:ext cx="4033838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Secretions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Pancreatic juice (exocrine)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Trypsin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Chymotrypsin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Carboxypeptidase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Pancreatic amylase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Pancreatic lipases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Enzymes that reduce DNA and ribonucleic acid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3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3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3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3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3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32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32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32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32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32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32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32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32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32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898" grpId="0"/>
      <p:bldP spid="1232899" grpId="0" build="p"/>
      <p:bldP spid="123290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2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en-US" altLang="zh-CN" dirty="0"/>
              <a:t>Pancreatic Juice</a:t>
            </a:r>
          </a:p>
        </p:txBody>
      </p:sp>
      <p:sp>
        <p:nvSpPr>
          <p:cNvPr id="319490" name="Rectangle 3"/>
          <p:cNvSpPr>
            <a:spLocks noGrp="1"/>
          </p:cNvSpPr>
          <p:nvPr>
            <p:ph sz="quarter" idx="1"/>
          </p:nvPr>
        </p:nvSpPr>
        <p:spPr/>
        <p:txBody>
          <a:bodyPr wrap="square" lIns="91440" tIns="45720" rIns="91440" bIns="45720" anchor="t"/>
          <a:lstStyle/>
          <a:p>
            <a:pPr eaLnBrk="1" hangingPunct="1"/>
            <a:r>
              <a:rPr lang="en-US" altLang="zh-CN" dirty="0"/>
              <a:t>Approximately 1200 to 1500 ml of clear pancreatic juice is produced daily</a:t>
            </a:r>
          </a:p>
          <a:p>
            <a:pPr eaLnBrk="1" hangingPunct="1"/>
            <a:r>
              <a:rPr lang="en-US" altLang="zh-CN" dirty="0"/>
              <a:t>It consists mainly of water and contains enzymes and electrolytes</a:t>
            </a:r>
          </a:p>
          <a:p>
            <a:pPr eaLnBrk="1" hangingPunct="1"/>
            <a:r>
              <a:rPr lang="en-US" altLang="zh-CN" dirty="0"/>
              <a:t>The acinar cells produce the enzyme rich pancreatic juice</a:t>
            </a:r>
          </a:p>
          <a:p>
            <a:pPr eaLnBrk="1" hangingPunct="1"/>
            <a:r>
              <a:rPr lang="en-US" altLang="zh-CN" dirty="0"/>
              <a:t>The epithelial cells lining the smallest pancreatic ducts release the bicarbonate ions that make it alkaline (pH 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2531"/>
          <p:cNvSpPr/>
          <p:nvPr/>
        </p:nvSpPr>
        <p:spPr>
          <a:xfrm>
            <a:off x="1752600" y="76200"/>
            <a:ext cx="8686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</a:lstStyle>
          <a:p>
            <a:pPr lvl="0"/>
            <a:r>
              <a:rPr sz="4000">
                <a:solidFill>
                  <a:srgbClr val="FF0000"/>
                </a:solidFill>
                <a:latin typeface="Arial" panose="020B0604020202020204" pitchFamily="34" charset="0"/>
              </a:rPr>
              <a:t>PANCREAS</a:t>
            </a:r>
          </a:p>
        </p:txBody>
      </p:sp>
      <p:sp>
        <p:nvSpPr>
          <p:cNvPr id="22533" name="Rectangle 22532"/>
          <p:cNvSpPr/>
          <p:nvPr/>
        </p:nvSpPr>
        <p:spPr>
          <a:xfrm>
            <a:off x="209550" y="871855"/>
            <a:ext cx="5729605" cy="54978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</a:lstStyle>
          <a:p>
            <a:pPr marL="0" lvl="0" indent="0">
              <a:buNone/>
            </a:pPr>
            <a:r>
              <a:rPr sz="2400">
                <a:solidFill>
                  <a:schemeClr val="tx1"/>
                </a:solidFill>
                <a:latin typeface="Arial" panose="020B0604020202020204" pitchFamily="34" charset="0"/>
              </a:rPr>
              <a:t>The </a:t>
            </a:r>
            <a:r>
              <a:rPr sz="2400" b="1" i="1">
                <a:solidFill>
                  <a:schemeClr val="tx1"/>
                </a:solidFill>
                <a:latin typeface="Arial" panose="020B0604020202020204" pitchFamily="34" charset="0"/>
              </a:rPr>
              <a:t>pancreas</a:t>
            </a:r>
            <a:r>
              <a:rPr sz="2400">
                <a:solidFill>
                  <a:schemeClr val="tx1"/>
                </a:solidFill>
                <a:latin typeface="Arial" panose="020B0604020202020204" pitchFamily="34" charset="0"/>
              </a:rPr>
              <a:t> is divided into a </a:t>
            </a:r>
            <a:r>
              <a:rPr sz="2400" b="1" i="1">
                <a:solidFill>
                  <a:schemeClr val="tx1"/>
                </a:solidFill>
                <a:latin typeface="Arial" panose="020B0604020202020204" pitchFamily="34" charset="0"/>
              </a:rPr>
              <a:t>head</a:t>
            </a:r>
            <a:r>
              <a:rPr sz="240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  <a:r>
              <a:rPr sz="2400" b="1" i="1">
                <a:solidFill>
                  <a:schemeClr val="tx1"/>
                </a:solidFill>
                <a:latin typeface="Arial" panose="020B0604020202020204" pitchFamily="34" charset="0"/>
              </a:rPr>
              <a:t>body</a:t>
            </a:r>
            <a:r>
              <a:rPr sz="2400">
                <a:solidFill>
                  <a:schemeClr val="tx1"/>
                </a:solidFill>
                <a:latin typeface="Arial" panose="020B0604020202020204" pitchFamily="34" charset="0"/>
              </a:rPr>
              <a:t>, and </a:t>
            </a:r>
            <a:r>
              <a:rPr sz="2400" b="1" i="1">
                <a:solidFill>
                  <a:schemeClr val="tx1"/>
                </a:solidFill>
                <a:latin typeface="Arial" panose="020B0604020202020204" pitchFamily="34" charset="0"/>
              </a:rPr>
              <a:t>tail</a:t>
            </a:r>
            <a:r>
              <a:rPr sz="2400" err="1">
                <a:solidFill>
                  <a:schemeClr val="tx1"/>
                </a:solidFill>
                <a:latin typeface="Arial" panose="020B0604020202020204" pitchFamily="34" charset="0"/>
              </a:rPr>
              <a:t> and is connected to the duodenum via the pancreatic duct (duct of Wirsung) and accessory duct (duct of Santorini</a:t>
            </a:r>
            <a:r>
              <a:rPr sz="240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</a:p>
          <a:p>
            <a:pPr lvl="0"/>
            <a:r>
              <a:rPr sz="2400" b="1" i="1">
                <a:solidFill>
                  <a:schemeClr val="tx1"/>
                </a:solidFill>
                <a:latin typeface="Arial" panose="020B0604020202020204" pitchFamily="34" charset="0"/>
              </a:rPr>
              <a:t>Pancreatic islets</a:t>
            </a:r>
            <a:r>
              <a:rPr sz="2400" i="1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sz="2400" i="1" err="1">
                <a:solidFill>
                  <a:schemeClr val="tx1"/>
                </a:solidFill>
                <a:latin typeface="Arial" panose="020B0604020202020204" pitchFamily="34" charset="0"/>
              </a:rPr>
              <a:t>islets of Langerhans</a:t>
            </a:r>
            <a:r>
              <a:rPr sz="2400" i="1">
                <a:solidFill>
                  <a:schemeClr val="tx1"/>
                </a:solidFill>
                <a:latin typeface="Arial" panose="020B0604020202020204" pitchFamily="34" charset="0"/>
              </a:rPr>
              <a:t>) secrete hormones and </a:t>
            </a:r>
            <a:r>
              <a:rPr sz="2400" b="1" i="1" err="1">
                <a:solidFill>
                  <a:schemeClr val="tx1"/>
                </a:solidFill>
                <a:latin typeface="Arial" panose="020B0604020202020204" pitchFamily="34" charset="0"/>
              </a:rPr>
              <a:t>acini</a:t>
            </a:r>
            <a:r>
              <a:rPr sz="2400" i="1">
                <a:solidFill>
                  <a:schemeClr val="tx1"/>
                </a:solidFill>
                <a:latin typeface="Arial" panose="020B0604020202020204" pitchFamily="34" charset="0"/>
              </a:rPr>
              <a:t> secrete a mixture of fluid and digestive enzymes called pancreatic juice.</a:t>
            </a:r>
          </a:p>
        </p:txBody>
      </p:sp>
      <p:pic>
        <p:nvPicPr>
          <p:cNvPr id="41987" name="Picture 3" descr="24_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2205" y="1083310"/>
            <a:ext cx="5803265" cy="56222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1186</Words>
  <Application>Microsoft Office PowerPoint</Application>
  <PresentationFormat>Custom</PresentationFormat>
  <Paragraphs>221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Oriel</vt:lpstr>
      <vt:lpstr> Anatomy &amp; Physiology of Pancreas</vt:lpstr>
      <vt:lpstr>Duodenum and Pancreas</vt:lpstr>
      <vt:lpstr>The Pancreas</vt:lpstr>
      <vt:lpstr>Slide 4</vt:lpstr>
      <vt:lpstr>Slide 5</vt:lpstr>
      <vt:lpstr>Slide 6</vt:lpstr>
      <vt:lpstr>Pancreas</vt:lpstr>
      <vt:lpstr>Pancreatic Juice</vt:lpstr>
      <vt:lpstr>Slide 9</vt:lpstr>
      <vt:lpstr>                duct system of pancrease</vt:lpstr>
      <vt:lpstr>The Pancreas</vt:lpstr>
      <vt:lpstr>The Pancreas</vt:lpstr>
      <vt:lpstr>Slide 13</vt:lpstr>
      <vt:lpstr>The Pancreas</vt:lpstr>
      <vt:lpstr>The Pancreas</vt:lpstr>
      <vt:lpstr>Pancreatic &amp; bile ducts </vt:lpstr>
      <vt:lpstr>Slide 17</vt:lpstr>
      <vt:lpstr>Slide 18</vt:lpstr>
      <vt:lpstr>Bicarbonate Ion Production</vt:lpstr>
      <vt:lpstr>The Pancreas</vt:lpstr>
      <vt:lpstr>Composition of Pancreatic Juice</vt:lpstr>
      <vt:lpstr>Pancreas</vt:lpstr>
      <vt:lpstr>Proteolytic enzymes of Pancreatic Juice</vt:lpstr>
      <vt:lpstr>The Pancreas </vt:lpstr>
      <vt:lpstr>The Pancreas</vt:lpstr>
      <vt:lpstr>Regulation of Pancreatic Secretion</vt:lpstr>
      <vt:lpstr>PANCREAS</vt:lpstr>
      <vt:lpstr> CHEMICAL DIGESTION</vt:lpstr>
      <vt:lpstr>PANCREAS- Fat digestion</vt:lpstr>
      <vt:lpstr>PANCREAS             -Protein digestion</vt:lpstr>
      <vt:lpstr>Neural and Hormonal Control of the Pancreas</vt:lpstr>
      <vt:lpstr>enzymes of pancreatic juice</vt:lpstr>
      <vt:lpstr>Regulation of Pancreatic Secretion</vt:lpstr>
      <vt:lpstr>Regulation of Pancreas Secretion</vt:lpstr>
      <vt:lpstr>Regulation of Pancreatic Secretion</vt:lpstr>
      <vt:lpstr>Regulation of Pancreatic Secretion</vt:lpstr>
      <vt:lpstr>Regulation of Pancreatic Secretion</vt:lpstr>
      <vt:lpstr>Neural regulation -Role of Vagus nerve</vt:lpstr>
      <vt:lpstr> The pancreas is regulated by the autonomic nervous system.  </vt:lpstr>
      <vt:lpstr>Hormonal regulation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vishn</dc:creator>
  <cp:lastModifiedBy>J.R.Vishnu Shankar</cp:lastModifiedBy>
  <cp:revision>30</cp:revision>
  <dcterms:created xsi:type="dcterms:W3CDTF">2017-12-22T03:44:00Z</dcterms:created>
  <dcterms:modified xsi:type="dcterms:W3CDTF">2020-11-22T12:52:42Z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