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82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7A61-DEA1-4C20-9B39-D10AE464B351}" type="datetimeFigureOut">
              <a:rPr lang="en-GB" smtClean="0"/>
              <a:pPr/>
              <a:t>10/11/2021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D60D-4B0D-4CA3-9044-A5A31375D3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0576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7A61-DEA1-4C20-9B39-D10AE464B351}" type="datetimeFigureOut">
              <a:rPr lang="en-GB" smtClean="0"/>
              <a:pPr/>
              <a:t>10/11/2021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D60D-4B0D-4CA3-9044-A5A31375D3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31714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7A61-DEA1-4C20-9B39-D10AE464B351}" type="datetimeFigureOut">
              <a:rPr lang="en-GB" smtClean="0"/>
              <a:pPr/>
              <a:t>10/11/2021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D60D-4B0D-4CA3-9044-A5A31375D3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05867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7A61-DEA1-4C20-9B39-D10AE464B351}" type="datetimeFigureOut">
              <a:rPr lang="en-GB" smtClean="0"/>
              <a:pPr/>
              <a:t>10/11/2021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D60D-4B0D-4CA3-9044-A5A31375D3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32000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7A61-DEA1-4C20-9B39-D10AE464B351}" type="datetimeFigureOut">
              <a:rPr lang="en-GB" smtClean="0"/>
              <a:pPr/>
              <a:t>10/11/2021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D60D-4B0D-4CA3-9044-A5A31375D3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94664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7A61-DEA1-4C20-9B39-D10AE464B351}" type="datetimeFigureOut">
              <a:rPr lang="en-GB" smtClean="0"/>
              <a:pPr/>
              <a:t>10/11/2021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D60D-4B0D-4CA3-9044-A5A31375D3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75644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7A61-DEA1-4C20-9B39-D10AE464B351}" type="datetimeFigureOut">
              <a:rPr lang="en-GB" smtClean="0"/>
              <a:pPr/>
              <a:t>10/11/2021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D60D-4B0D-4CA3-9044-A5A31375D3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57580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7A61-DEA1-4C20-9B39-D10AE464B351}" type="datetimeFigureOut">
              <a:rPr lang="en-GB" smtClean="0"/>
              <a:pPr/>
              <a:t>10/11/2021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D60D-4B0D-4CA3-9044-A5A31375D3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6382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7A61-DEA1-4C20-9B39-D10AE464B351}" type="datetimeFigureOut">
              <a:rPr lang="en-GB" smtClean="0"/>
              <a:pPr/>
              <a:t>10/11/2021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D60D-4B0D-4CA3-9044-A5A31375D3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75493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7A61-DEA1-4C20-9B39-D10AE464B351}" type="datetimeFigureOut">
              <a:rPr lang="en-GB" smtClean="0"/>
              <a:pPr/>
              <a:t>10/11/2021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D60D-4B0D-4CA3-9044-A5A31375D3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47979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7A61-DEA1-4C20-9B39-D10AE464B351}" type="datetimeFigureOut">
              <a:rPr lang="en-GB" smtClean="0"/>
              <a:pPr/>
              <a:t>10/11/2021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D60D-4B0D-4CA3-9044-A5A31375D3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929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67A61-DEA1-4C20-9B39-D10AE464B351}" type="datetimeFigureOut">
              <a:rPr lang="en-GB" smtClean="0"/>
              <a:pPr/>
              <a:t>10/11/2021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FD60D-4B0D-4CA3-9044-A5A31375D3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33220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115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PETROLEUM</a:t>
            </a:r>
            <a:endParaRPr lang="en-GB" sz="1150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60024" y="4420904"/>
            <a:ext cx="5518245" cy="1655762"/>
          </a:xfrm>
        </p:spPr>
        <p:txBody>
          <a:bodyPr/>
          <a:lstStyle/>
          <a:p>
            <a:r>
              <a:rPr lang="en-GB" b="1" i="1" dirty="0" smtClean="0">
                <a:solidFill>
                  <a:srgbClr val="00B050"/>
                </a:solidFill>
              </a:rPr>
              <a:t>Dr. Saiji .P.R</a:t>
            </a:r>
          </a:p>
          <a:p>
            <a:r>
              <a:rPr lang="en-GB" b="1" i="1" dirty="0" smtClean="0">
                <a:solidFill>
                  <a:srgbClr val="00B050"/>
                </a:solidFill>
              </a:rPr>
              <a:t>Associate professor </a:t>
            </a:r>
          </a:p>
          <a:p>
            <a:r>
              <a:rPr lang="en-GB" b="1" i="1" dirty="0" smtClean="0">
                <a:solidFill>
                  <a:srgbClr val="00B050"/>
                </a:solidFill>
              </a:rPr>
              <a:t>Dept. of </a:t>
            </a:r>
            <a:r>
              <a:rPr lang="en-GB" b="1" i="1" smtClean="0">
                <a:solidFill>
                  <a:srgbClr val="00B050"/>
                </a:solidFill>
              </a:rPr>
              <a:t>Materia Medica</a:t>
            </a:r>
            <a:endParaRPr lang="en-GB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4198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dirty="0" smtClean="0"/>
              <a:t>DOSE …</a:t>
            </a:r>
          </a:p>
          <a:p>
            <a:r>
              <a:rPr lang="en-GB" sz="4800" dirty="0" smtClean="0"/>
              <a:t> - Third to thirtieth and higher potencies. </a:t>
            </a:r>
            <a:endParaRPr lang="en-GB" sz="4800" dirty="0"/>
          </a:p>
        </p:txBody>
      </p:sp>
    </p:spTree>
    <p:extLst>
      <p:ext uri="{BB962C8B-B14F-4D97-AF65-F5344CB8AC3E}">
        <p14:creationId xmlns="" xmlns:p14="http://schemas.microsoft.com/office/powerpoint/2010/main" val="85803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137" y="436728"/>
            <a:ext cx="10971663" cy="6127845"/>
          </a:xfrm>
        </p:spPr>
        <p:txBody>
          <a:bodyPr>
            <a:normAutofit/>
          </a:bodyPr>
          <a:lstStyle/>
          <a:p>
            <a:r>
              <a:rPr lang="en-GB" sz="5400" dirty="0" smtClean="0"/>
              <a:t>SYNONYM - crude rock-oil, Coal or Rock Oil.</a:t>
            </a:r>
          </a:p>
          <a:p>
            <a:r>
              <a:rPr lang="en-GB" sz="5400" dirty="0" smtClean="0"/>
              <a:t>One of a medicine in CARBON GROUP.</a:t>
            </a:r>
          </a:p>
          <a:p>
            <a:r>
              <a:rPr lang="en-GB" sz="5400" dirty="0" smtClean="0"/>
              <a:t>SPHERE OF ACTON – SKIN</a:t>
            </a:r>
            <a:r>
              <a:rPr lang="en-GB" sz="5400" dirty="0"/>
              <a:t> </a:t>
            </a:r>
            <a:r>
              <a:rPr lang="en-GB" sz="5400" dirty="0" smtClean="0"/>
              <a:t>and GIT.</a:t>
            </a:r>
          </a:p>
          <a:p>
            <a:r>
              <a:rPr lang="en-GB" sz="5400" dirty="0" smtClean="0"/>
              <a:t>PREPARATION -  Trituration and tincture of the rectified oil. </a:t>
            </a:r>
          </a:p>
        </p:txBody>
      </p:sp>
    </p:spTree>
    <p:extLst>
      <p:ext uri="{BB962C8B-B14F-4D97-AF65-F5344CB8AC3E}">
        <p14:creationId xmlns="" xmlns:p14="http://schemas.microsoft.com/office/powerpoint/2010/main" val="1165351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081" y="300250"/>
            <a:ext cx="10930719" cy="63462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b="1" i="1" dirty="0" smtClean="0"/>
              <a:t>CONSTITUTION</a:t>
            </a:r>
            <a:r>
              <a:rPr lang="en-GB" sz="4000" dirty="0" smtClean="0"/>
              <a:t> …</a:t>
            </a:r>
          </a:p>
          <a:p>
            <a:r>
              <a:rPr lang="en-GB" sz="4000" dirty="0" smtClean="0"/>
              <a:t>Adapted to persons with light hair and skin; irritable, quarrelsome disposition; easily offended at trifles; vexed at everything.</a:t>
            </a:r>
          </a:p>
          <a:p>
            <a:pPr marL="0" indent="0">
              <a:buNone/>
            </a:pPr>
            <a:r>
              <a:rPr lang="en-GB" sz="4000" b="1" i="1" dirty="0" smtClean="0"/>
              <a:t>AILMENTS</a:t>
            </a:r>
            <a:r>
              <a:rPr lang="en-GB" sz="4000" dirty="0" smtClean="0"/>
              <a:t> :</a:t>
            </a:r>
          </a:p>
          <a:p>
            <a:r>
              <a:rPr lang="en-GB" sz="4000" dirty="0" smtClean="0"/>
              <a:t> from riding in a carriage, railroad car or in a ship.</a:t>
            </a:r>
          </a:p>
          <a:p>
            <a:r>
              <a:rPr lang="en-GB" sz="4000" dirty="0" smtClean="0"/>
              <a:t> Ailments which are worse before and during a thunderstorm.</a:t>
            </a:r>
          </a:p>
          <a:p>
            <a:r>
              <a:rPr lang="en-GB" sz="4000" dirty="0" smtClean="0"/>
              <a:t>Symptoms appear and disappear rapidly  </a:t>
            </a:r>
            <a:endParaRPr lang="en-GB" sz="4000" dirty="0"/>
          </a:p>
        </p:txBody>
      </p:sp>
    </p:spTree>
    <p:extLst>
      <p:ext uri="{BB962C8B-B14F-4D97-AF65-F5344CB8AC3E}">
        <p14:creationId xmlns="" xmlns:p14="http://schemas.microsoft.com/office/powerpoint/2010/main" val="167122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899" y="204716"/>
            <a:ext cx="11039901" cy="64963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400" b="1" i="1" dirty="0" smtClean="0"/>
              <a:t>MIND</a:t>
            </a:r>
            <a:r>
              <a:rPr lang="en-GB" sz="4400" dirty="0" smtClean="0"/>
              <a:t>…</a:t>
            </a:r>
          </a:p>
          <a:p>
            <a:r>
              <a:rPr lang="en-GB" sz="4400" dirty="0" smtClean="0"/>
              <a:t> During sleep or delirium : imagines that one leg is double; that another person lies alongside of him in same bed; that there are two babies in the bed.</a:t>
            </a:r>
          </a:p>
          <a:p>
            <a:pPr marL="0" indent="0">
              <a:buNone/>
            </a:pPr>
            <a:r>
              <a:rPr lang="en-GB" sz="4400" b="1" i="1" dirty="0" smtClean="0"/>
              <a:t>HEAD</a:t>
            </a:r>
            <a:r>
              <a:rPr lang="en-GB" sz="4400" dirty="0" smtClean="0"/>
              <a:t>…</a:t>
            </a:r>
          </a:p>
          <a:p>
            <a:r>
              <a:rPr lang="en-GB" sz="4400" dirty="0" smtClean="0"/>
              <a:t> Headache : in occiput, which is as heavy as lead; pressing, pulsating pain; as if everything in the head were alive; numb, bruised; as if made of wood.</a:t>
            </a:r>
          </a:p>
        </p:txBody>
      </p:sp>
    </p:spTree>
    <p:extLst>
      <p:ext uri="{BB962C8B-B14F-4D97-AF65-F5344CB8AC3E}">
        <p14:creationId xmlns="" xmlns:p14="http://schemas.microsoft.com/office/powerpoint/2010/main" val="381162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847" y="354841"/>
            <a:ext cx="10953465" cy="60050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800" b="1" i="1" dirty="0" smtClean="0"/>
              <a:t>GIT</a:t>
            </a:r>
            <a:r>
              <a:rPr lang="en-GB" sz="4800" dirty="0" smtClean="0"/>
              <a:t>…</a:t>
            </a:r>
          </a:p>
          <a:p>
            <a:r>
              <a:rPr lang="en-GB" sz="4800" dirty="0" smtClean="0"/>
              <a:t> </a:t>
            </a:r>
            <a:r>
              <a:rPr lang="en-GB" sz="4800" dirty="0" err="1" smtClean="0"/>
              <a:t>Gastralgia</a:t>
            </a:r>
            <a:r>
              <a:rPr lang="en-GB" sz="4800" dirty="0" smtClean="0"/>
              <a:t> : of pregnancy; with pressing, drawing pains; whenever stomach is empty; relieved by constant eating.</a:t>
            </a:r>
          </a:p>
          <a:p>
            <a:r>
              <a:rPr lang="en-GB" sz="4800" dirty="0" smtClean="0"/>
              <a:t> - Diarrhoea : yellow, watery,  gushing; after cabbage, sour </a:t>
            </a:r>
            <a:r>
              <a:rPr lang="en-GB" sz="4800" dirty="0" err="1" smtClean="0"/>
              <a:t>krout</a:t>
            </a:r>
            <a:r>
              <a:rPr lang="en-GB" sz="4800" dirty="0" smtClean="0"/>
              <a:t>; during pregnancy, stormy weather; always in the daytime.</a:t>
            </a:r>
            <a:endParaRPr lang="en-GB" sz="4800" dirty="0"/>
          </a:p>
        </p:txBody>
      </p:sp>
    </p:spTree>
    <p:extLst>
      <p:ext uri="{BB962C8B-B14F-4D97-AF65-F5344CB8AC3E}">
        <p14:creationId xmlns="" xmlns:p14="http://schemas.microsoft.com/office/powerpoint/2010/main" val="3943919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46" y="0"/>
            <a:ext cx="11864454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400" b="1" i="1" dirty="0"/>
              <a:t>S</a:t>
            </a:r>
            <a:r>
              <a:rPr lang="en-GB" sz="4400" b="1" i="1" dirty="0" smtClean="0"/>
              <a:t>KIN</a:t>
            </a:r>
            <a:r>
              <a:rPr lang="en-GB" sz="4400" dirty="0" smtClean="0"/>
              <a:t>…</a:t>
            </a:r>
          </a:p>
          <a:p>
            <a:r>
              <a:rPr lang="en-GB" sz="4400" dirty="0" smtClean="0"/>
              <a:t> Painful sensitiveness of skin of whole body; all clothing is painful; slight injury suppurates.</a:t>
            </a:r>
          </a:p>
          <a:p>
            <a:r>
              <a:rPr lang="en-GB" sz="4400" dirty="0" smtClean="0"/>
              <a:t> - Skin of hands rough, cracked; tips of fingers rough, cracked, fissured,  every winter; tenderness of the feet, which are bathed in foul-smelling sweat.</a:t>
            </a:r>
          </a:p>
          <a:p>
            <a:r>
              <a:rPr lang="en-GB" sz="4400" dirty="0" smtClean="0"/>
              <a:t> - Herpes : of genital organs extending to perineum and thighs; itching, redness; skin cracked, rough, bleeding; dry or moist.</a:t>
            </a:r>
          </a:p>
        </p:txBody>
      </p:sp>
    </p:spTree>
    <p:extLst>
      <p:ext uri="{BB962C8B-B14F-4D97-AF65-F5344CB8AC3E}">
        <p14:creationId xmlns="" xmlns:p14="http://schemas.microsoft.com/office/powerpoint/2010/main" val="4117102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842" y="245660"/>
            <a:ext cx="10998958" cy="6414447"/>
          </a:xfrm>
        </p:spPr>
        <p:txBody>
          <a:bodyPr>
            <a:noAutofit/>
          </a:bodyPr>
          <a:lstStyle/>
          <a:p>
            <a:r>
              <a:rPr lang="en-GB" sz="4800" dirty="0" smtClean="0"/>
              <a:t> - Heat and burning of soles of feet and palms of hands.</a:t>
            </a:r>
          </a:p>
          <a:p>
            <a:r>
              <a:rPr lang="en-GB" sz="4800" dirty="0" smtClean="0"/>
              <a:t> - Sweat and moisture of external genitals, both sexes.</a:t>
            </a:r>
          </a:p>
          <a:p>
            <a:r>
              <a:rPr lang="en-GB" sz="4800" dirty="0" smtClean="0"/>
              <a:t> - Painful, itching chilblains and chapped hands &lt; in cold weather; decubitus.</a:t>
            </a:r>
          </a:p>
          <a:p>
            <a:r>
              <a:rPr lang="en-GB" sz="4800" dirty="0" smtClean="0"/>
              <a:t> The skin symptoms are worse in winter, better in summer; if suppressed, causes diarrhoea.</a:t>
            </a:r>
          </a:p>
        </p:txBody>
      </p:sp>
    </p:spTree>
    <p:extLst>
      <p:ext uri="{BB962C8B-B14F-4D97-AF65-F5344CB8AC3E}">
        <p14:creationId xmlns="" xmlns:p14="http://schemas.microsoft.com/office/powerpoint/2010/main" val="114067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528" y="272956"/>
            <a:ext cx="11281012" cy="63462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400" b="1" i="1" dirty="0" smtClean="0"/>
              <a:t>HEART</a:t>
            </a:r>
            <a:r>
              <a:rPr lang="en-GB" sz="4400" dirty="0" smtClean="0"/>
              <a:t>…</a:t>
            </a:r>
          </a:p>
          <a:p>
            <a:r>
              <a:rPr lang="en-GB" sz="4400" dirty="0" smtClean="0"/>
              <a:t>Sensation of coldness about the heart.</a:t>
            </a:r>
          </a:p>
          <a:p>
            <a:pPr marL="0" indent="0">
              <a:buNone/>
            </a:pPr>
            <a:r>
              <a:rPr lang="en-GB" sz="4400" b="1" i="1" dirty="0" smtClean="0"/>
              <a:t>MODALITIES</a:t>
            </a:r>
            <a:r>
              <a:rPr lang="en-GB" sz="4400" dirty="0" smtClean="0"/>
              <a:t>… </a:t>
            </a:r>
          </a:p>
          <a:p>
            <a:r>
              <a:rPr lang="en-GB" sz="4400" dirty="0" smtClean="0"/>
              <a:t> - Worse, dampness, before and during a thunder-storm, from riding in cars, passive motion; in winter, eating, from mental states. </a:t>
            </a:r>
          </a:p>
          <a:p>
            <a:r>
              <a:rPr lang="en-GB" sz="4400" dirty="0" smtClean="0"/>
              <a:t> - Better, warm air; lying with head high; dry weather. </a:t>
            </a:r>
            <a:endParaRPr lang="en-GB" sz="4400" dirty="0"/>
          </a:p>
        </p:txBody>
      </p:sp>
    </p:spTree>
    <p:extLst>
      <p:ext uri="{BB962C8B-B14F-4D97-AF65-F5344CB8AC3E}">
        <p14:creationId xmlns="" xmlns:p14="http://schemas.microsoft.com/office/powerpoint/2010/main" val="4230299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4842"/>
            <a:ext cx="10515600" cy="58221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dirty="0" smtClean="0"/>
              <a:t> </a:t>
            </a:r>
            <a:r>
              <a:rPr lang="en-GB" sz="4800" b="1" i="1" dirty="0" smtClean="0"/>
              <a:t>RELATIONSHIP</a:t>
            </a:r>
            <a:r>
              <a:rPr lang="en-GB" sz="4800" dirty="0" smtClean="0"/>
              <a:t>…</a:t>
            </a:r>
          </a:p>
          <a:p>
            <a:r>
              <a:rPr lang="en-GB" sz="4800" dirty="0" smtClean="0"/>
              <a:t>One of our best antidotes for lead poisoning.</a:t>
            </a:r>
          </a:p>
          <a:p>
            <a:r>
              <a:rPr lang="en-GB" sz="4800" dirty="0" smtClean="0"/>
              <a:t> Compare :  </a:t>
            </a:r>
            <a:r>
              <a:rPr lang="en-GB" sz="4800" dirty="0" err="1" smtClean="0"/>
              <a:t>Carbo</a:t>
            </a:r>
            <a:r>
              <a:rPr lang="en-GB" sz="4800" dirty="0" smtClean="0"/>
              <a:t>; Graph.; </a:t>
            </a:r>
            <a:r>
              <a:rPr lang="en-GB" sz="4800" dirty="0" err="1" smtClean="0"/>
              <a:t>Sulph</a:t>
            </a:r>
            <a:r>
              <a:rPr lang="en-GB" sz="4800" dirty="0" smtClean="0"/>
              <a:t>.; </a:t>
            </a:r>
            <a:r>
              <a:rPr lang="en-GB" sz="4800" dirty="0" err="1" smtClean="0"/>
              <a:t>Phos</a:t>
            </a:r>
            <a:r>
              <a:rPr lang="en-GB" sz="4800" dirty="0" smtClean="0"/>
              <a:t>. </a:t>
            </a:r>
          </a:p>
          <a:p>
            <a:r>
              <a:rPr lang="en-GB" sz="4800" dirty="0" smtClean="0"/>
              <a:t> - Complementary : Sepia. </a:t>
            </a:r>
          </a:p>
          <a:p>
            <a:r>
              <a:rPr lang="en-GB" sz="4800" dirty="0" smtClean="0"/>
              <a:t> - Antidotes : </a:t>
            </a:r>
            <a:r>
              <a:rPr lang="en-GB" sz="4800" dirty="0" err="1" smtClean="0"/>
              <a:t>Nux</a:t>
            </a:r>
            <a:r>
              <a:rPr lang="en-GB" sz="4800" dirty="0" smtClean="0"/>
              <a:t>; </a:t>
            </a:r>
            <a:r>
              <a:rPr lang="en-GB" sz="4800" dirty="0" err="1" smtClean="0"/>
              <a:t>Coccul</a:t>
            </a:r>
            <a:r>
              <a:rPr lang="en-GB" sz="4800" dirty="0" smtClean="0"/>
              <a:t>. </a:t>
            </a:r>
            <a:endParaRPr lang="en-GB" sz="4800" dirty="0"/>
          </a:p>
        </p:txBody>
      </p:sp>
    </p:spTree>
    <p:extLst>
      <p:ext uri="{BB962C8B-B14F-4D97-AF65-F5344CB8AC3E}">
        <p14:creationId xmlns="" xmlns:p14="http://schemas.microsoft.com/office/powerpoint/2010/main" val="3396315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476</Words>
  <Application>Microsoft Office PowerPoint</Application>
  <PresentationFormat>Custom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PETROLEUM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PETROLEUM</dc:title>
  <dc:creator>SASITHARAN</dc:creator>
  <cp:lastModifiedBy>New</cp:lastModifiedBy>
  <cp:revision>15</cp:revision>
  <dcterms:created xsi:type="dcterms:W3CDTF">2016-07-27T04:04:42Z</dcterms:created>
  <dcterms:modified xsi:type="dcterms:W3CDTF">2021-11-10T04:45:52Z</dcterms:modified>
</cp:coreProperties>
</file>