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62" r:id="rId16"/>
    <p:sldId id="263" r:id="rId17"/>
    <p:sldId id="271" r:id="rId18"/>
    <p:sldId id="272" r:id="rId19"/>
    <p:sldId id="273" r:id="rId20"/>
    <p:sldId id="296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90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POLIOMYELITIS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Department of Community medicine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2041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cute flaccid paralysis surveil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39" y="228599"/>
            <a:ext cx="8648261" cy="64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729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Acute flaccid paralysis surveil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4780"/>
            <a:ext cx="8763000" cy="6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24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FP surveillance- Transporting stool samples for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4" y="118630"/>
            <a:ext cx="8749436" cy="65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897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Isolating poliovirus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isolate the virus from the stool samples</a:t>
            </a:r>
          </a:p>
          <a:p>
            <a:r>
              <a:rPr lang="en-US" dirty="0" smtClean="0"/>
              <a:t>Distinguish wild and VRPV, since OPV consist of virus resembling wild virus</a:t>
            </a:r>
          </a:p>
          <a:p>
            <a:r>
              <a:rPr lang="en-US" dirty="0" smtClean="0"/>
              <a:t>If wild poliovirus, Identify the type of the virus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origin of the strain</a:t>
            </a:r>
          </a:p>
          <a:p>
            <a:r>
              <a:rPr lang="en-US" dirty="0" smtClean="0"/>
              <a:t>Genetic make up and geographical area</a:t>
            </a:r>
          </a:p>
          <a:p>
            <a:r>
              <a:rPr lang="en-US" dirty="0" smtClean="0"/>
              <a:t>Identify the source of importation </a:t>
            </a:r>
          </a:p>
          <a:p>
            <a:r>
              <a:rPr lang="en-US" dirty="0" smtClean="0"/>
              <a:t>Appropriate immunization strategies to prevent the spread of the virus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olio surveil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49" y="3493"/>
            <a:ext cx="9156049" cy="685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248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olio surveil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109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accine derived poliovi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1" y="0"/>
            <a:ext cx="91344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Vaccine derived poliovi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VDPVs are divided into 3 categories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cVDPV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Immunodeficiency associated VDPV</a:t>
            </a:r>
          </a:p>
          <a:p>
            <a:pPr marL="514350" indent="-514350">
              <a:buAutoNum type="arabicPeriod"/>
            </a:pPr>
            <a:r>
              <a:rPr lang="en-US" dirty="0" smtClean="0"/>
              <a:t>Ambiguous VDPV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liomyelitis- intro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225" y="3971"/>
            <a:ext cx="9257225" cy="69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32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IN" sz="3600" dirty="0"/>
              <a:t>The prolonged large </a:t>
            </a:r>
            <a:r>
              <a:rPr lang="en-IN" sz="3600" dirty="0" smtClean="0"/>
              <a:t>outbreak </a:t>
            </a:r>
            <a:r>
              <a:rPr lang="en-IN" sz="3600" dirty="0"/>
              <a:t>reaffirm the </a:t>
            </a:r>
            <a:r>
              <a:rPr lang="en-IN" sz="3600" dirty="0" smtClean="0"/>
              <a:t>following points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IN" dirty="0"/>
              <a:t>1. The clinical signs and severity of paralysis </a:t>
            </a:r>
            <a:r>
              <a:rPr lang="en-IN" dirty="0" smtClean="0"/>
              <a:t>associated with </a:t>
            </a:r>
            <a:r>
              <a:rPr lang="en-IN" dirty="0"/>
              <a:t>VDPV and WPV infections are indistinguishable.</a:t>
            </a:r>
          </a:p>
          <a:p>
            <a:pPr marL="0" indent="0" algn="just">
              <a:buNone/>
            </a:pPr>
            <a:r>
              <a:rPr lang="en-IN" dirty="0"/>
              <a:t>2. </a:t>
            </a:r>
            <a:r>
              <a:rPr lang="en-IN" dirty="0" err="1"/>
              <a:t>cVDPVs</a:t>
            </a:r>
            <a:r>
              <a:rPr lang="en-IN" dirty="0"/>
              <a:t> pose the same public health threat as WPVs </a:t>
            </a:r>
            <a:r>
              <a:rPr lang="en-IN" dirty="0" smtClean="0"/>
              <a:t>and require </a:t>
            </a:r>
            <a:r>
              <a:rPr lang="en-IN" dirty="0"/>
              <a:t>the same control measures.</a:t>
            </a:r>
          </a:p>
          <a:p>
            <a:pPr marL="0" indent="0" algn="just">
              <a:buNone/>
            </a:pPr>
            <a:r>
              <a:rPr lang="en-IN" dirty="0"/>
              <a:t>3. Surveillance for WPVs and VDPVs should continue to </a:t>
            </a:r>
            <a:r>
              <a:rPr lang="en-IN" dirty="0" smtClean="0"/>
              <a:t>be strengthened</a:t>
            </a:r>
            <a:r>
              <a:rPr lang="en-IN" dirty="0"/>
              <a:t>.</a:t>
            </a:r>
          </a:p>
          <a:p>
            <a:pPr marL="0" indent="0" algn="just">
              <a:buNone/>
            </a:pPr>
            <a:r>
              <a:rPr lang="en-IN" dirty="0"/>
              <a:t>4. Environmental surveillance to detect VDPVs and </a:t>
            </a:r>
            <a:r>
              <a:rPr lang="en-IN" dirty="0" smtClean="0"/>
              <a:t>WPV infection </a:t>
            </a:r>
            <a:r>
              <a:rPr lang="en-IN" dirty="0"/>
              <a:t>can serve as an important, </a:t>
            </a:r>
            <a:r>
              <a:rPr lang="en-IN" dirty="0" smtClean="0"/>
              <a:t>sensitive supplement </a:t>
            </a:r>
            <a:r>
              <a:rPr lang="en-IN" dirty="0"/>
              <a:t>to AFP surveillance in many settings.</a:t>
            </a:r>
          </a:p>
          <a:p>
            <a:pPr marL="0" indent="0" algn="just">
              <a:buNone/>
            </a:pPr>
            <a:r>
              <a:rPr lang="en-IN" dirty="0"/>
              <a:t>5. Persons with prolonged </a:t>
            </a:r>
            <a:r>
              <a:rPr lang="en-IN" dirty="0" err="1"/>
              <a:t>iVDPV</a:t>
            </a:r>
            <a:r>
              <a:rPr lang="en-IN" dirty="0"/>
              <a:t> infection may </a:t>
            </a:r>
            <a:r>
              <a:rPr lang="en-IN" dirty="0" smtClean="0"/>
              <a:t>transmit poliovirus </a:t>
            </a:r>
            <a:r>
              <a:rPr lang="en-IN" dirty="0"/>
              <a:t>to others, raising the risk of VDPV </a:t>
            </a:r>
            <a:r>
              <a:rPr lang="en-IN" dirty="0" smtClean="0"/>
              <a:t>circulation in </a:t>
            </a:r>
            <a:r>
              <a:rPr lang="en-IN" dirty="0"/>
              <a:t>settings of low population immunity to </a:t>
            </a:r>
            <a:r>
              <a:rPr lang="en-IN" dirty="0" smtClean="0"/>
              <a:t>the corresponding </a:t>
            </a:r>
            <a:r>
              <a:rPr lang="en-IN" dirty="0"/>
              <a:t>poliovirus </a:t>
            </a:r>
            <a:r>
              <a:rPr lang="en-IN" dirty="0" smtClean="0"/>
              <a:t>serotype.</a:t>
            </a:r>
          </a:p>
          <a:p>
            <a:pPr marL="0" indent="0" algn="just">
              <a:buNone/>
            </a:pPr>
            <a:r>
              <a:rPr lang="en-IN" dirty="0" smtClean="0"/>
              <a:t>6</a:t>
            </a:r>
            <a:r>
              <a:rPr lang="en-IN" dirty="0"/>
              <a:t>. Prolonged </a:t>
            </a:r>
            <a:r>
              <a:rPr lang="en-IN" dirty="0" err="1"/>
              <a:t>iVDPV</a:t>
            </a:r>
            <a:r>
              <a:rPr lang="en-IN" dirty="0"/>
              <a:t> excretion is uncommon among </a:t>
            </a:r>
            <a:r>
              <a:rPr lang="en-IN" dirty="0" smtClean="0"/>
              <a:t>persons with </a:t>
            </a:r>
            <a:r>
              <a:rPr lang="en-IN" dirty="0"/>
              <a:t>primary </a:t>
            </a:r>
            <a:r>
              <a:rPr lang="en-IN" dirty="0" err="1"/>
              <a:t>immunodeficiencies</a:t>
            </a:r>
            <a:r>
              <a:rPr lang="en-IN" dirty="0"/>
              <a:t> exposed to OPV.</a:t>
            </a:r>
          </a:p>
          <a:p>
            <a:pPr marL="0" indent="0" algn="just">
              <a:buNone/>
            </a:pPr>
            <a:r>
              <a:rPr lang="en-IN" dirty="0"/>
              <a:t>7. The prevalence of long-term </a:t>
            </a:r>
            <a:r>
              <a:rPr lang="en-IN" dirty="0" err="1"/>
              <a:t>iVDPV</a:t>
            </a:r>
            <a:r>
              <a:rPr lang="en-IN" dirty="0"/>
              <a:t> </a:t>
            </a:r>
            <a:r>
              <a:rPr lang="en-IN" dirty="0" err="1"/>
              <a:t>excretors</a:t>
            </a:r>
            <a:r>
              <a:rPr lang="en-IN" dirty="0"/>
              <a:t> may </a:t>
            </a:r>
            <a:r>
              <a:rPr lang="en-IN" dirty="0" smtClean="0"/>
              <a:t>be higher </a:t>
            </a:r>
            <a:r>
              <a:rPr lang="en-IN" dirty="0"/>
              <a:t>than suggested</a:t>
            </a:r>
          </a:p>
        </p:txBody>
      </p:sp>
    </p:spTree>
    <p:extLst>
      <p:ext uri="{BB962C8B-B14F-4D97-AF65-F5344CB8AC3E}">
        <p14:creationId xmlns:p14="http://schemas.microsoft.com/office/powerpoint/2010/main" xmlns="" val="1462233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Poliomyelitis- agent fac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Poliomyelitis- agent fac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05" y="0"/>
            <a:ext cx="8829973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Poliomyelitis- agent fac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049" y="-1"/>
            <a:ext cx="9156049" cy="6874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Poliomyelitis- agent fac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3445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Poliomyelitis- mode of transmis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13" y="-1"/>
            <a:ext cx="9155413" cy="687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Poliomyelitis- incubation peri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9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Poliomyelitis- clinical spec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Poliomyelitis- clinical spec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343" y="0"/>
            <a:ext cx="9181343" cy="6893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Poliomyelitis- clinical spec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oliomyelitis- intro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9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638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Poliomyelitis- clinical spectrum- paralyt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paralytic pol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paralytic polio- 3 fo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81" y="0"/>
            <a:ext cx="8931466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paralytic polio- 3 fo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05" y="0"/>
            <a:ext cx="905759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paralytic polio- symptoms of bulbar paralytic pol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"/>
            <a:ext cx="9144001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paralytic polio- symptoms of bulbospinal paralytic pol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specific treatment</a:t>
            </a:r>
          </a:p>
          <a:p>
            <a:r>
              <a:rPr lang="en-US" dirty="0" smtClean="0"/>
              <a:t>Good nursing care from the beginning can minimize or prevent crippling</a:t>
            </a:r>
          </a:p>
          <a:p>
            <a:r>
              <a:rPr lang="en-US" dirty="0" smtClean="0"/>
              <a:t>Physiotherapy is important to regain the strength of weakened muscle and the child have to put on metal </a:t>
            </a:r>
            <a:r>
              <a:rPr lang="en-US" smtClean="0"/>
              <a:t>callipers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oliomyelitis- problem stat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026" y="-1"/>
            <a:ext cx="9181025" cy="68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8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Poliomyelitis- agent fac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24" y="0"/>
            <a:ext cx="91344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olio Eradication and Endgame Strategic Plan, 2013-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9" y="0"/>
            <a:ext cx="9128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143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lio Eradication and Endgame Strategic Plan- Detect and interrupt all poliovirus transmission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32" y="-1"/>
            <a:ext cx="9155731" cy="68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04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IN" b="1" dirty="0"/>
              <a:t>Polio Surveillance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Surveillance is the most important part of the whole </a:t>
            </a:r>
            <a:r>
              <a:rPr lang="en-IN" dirty="0" smtClean="0"/>
              <a:t>polio eradication </a:t>
            </a:r>
            <a:r>
              <a:rPr lang="en-IN" dirty="0"/>
              <a:t>initiative. </a:t>
            </a:r>
            <a:endParaRPr lang="en-IN" dirty="0" smtClean="0"/>
          </a:p>
          <a:p>
            <a:pPr algn="just"/>
            <a:r>
              <a:rPr lang="en-IN" dirty="0" smtClean="0"/>
              <a:t>Without </a:t>
            </a:r>
            <a:r>
              <a:rPr lang="en-IN" dirty="0"/>
              <a:t>surveillance, it would </a:t>
            </a:r>
            <a:r>
              <a:rPr lang="en-IN" dirty="0" smtClean="0"/>
              <a:t>be impossible </a:t>
            </a:r>
            <a:r>
              <a:rPr lang="en-IN" dirty="0"/>
              <a:t>to pinpoint where and how wild poliovirus is </a:t>
            </a:r>
            <a:r>
              <a:rPr lang="en-IN" dirty="0" smtClean="0"/>
              <a:t>still circulating</a:t>
            </a:r>
            <a:r>
              <a:rPr lang="en-IN" dirty="0"/>
              <a:t>, or to verify that the virus has been eradicated.</a:t>
            </a:r>
          </a:p>
          <a:p>
            <a:pPr algn="just"/>
            <a:r>
              <a:rPr lang="en-IN" dirty="0"/>
              <a:t>Surveillance identifies new cases and detects importation </a:t>
            </a:r>
            <a:r>
              <a:rPr lang="en-IN" dirty="0" smtClean="0"/>
              <a:t>of wild </a:t>
            </a:r>
            <a:r>
              <a:rPr lang="en-IN" dirty="0"/>
              <a:t>poliovirus.</a:t>
            </a:r>
          </a:p>
        </p:txBody>
      </p:sp>
    </p:spTree>
    <p:extLst>
      <p:ext uri="{BB962C8B-B14F-4D97-AF65-F5344CB8AC3E}">
        <p14:creationId xmlns:p14="http://schemas.microsoft.com/office/powerpoint/2010/main" xmlns="" val="344578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cute flaccid paralysis surveil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59"/>
            <a:ext cx="9154778" cy="687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81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5867590</TotalTime>
  <Words>316</Words>
  <Application>Microsoft Office PowerPoint</Application>
  <PresentationFormat>On-screen Show (4:3)</PresentationFormat>
  <Paragraphs>33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POLIOMYELITIS</vt:lpstr>
      <vt:lpstr>Slide 2</vt:lpstr>
      <vt:lpstr>Slide 3</vt:lpstr>
      <vt:lpstr>Slide 4</vt:lpstr>
      <vt:lpstr>Slide 5</vt:lpstr>
      <vt:lpstr>Slide 6</vt:lpstr>
      <vt:lpstr>Slide 7</vt:lpstr>
      <vt:lpstr>Polio Surveillance</vt:lpstr>
      <vt:lpstr>Slide 9</vt:lpstr>
      <vt:lpstr>Slide 10</vt:lpstr>
      <vt:lpstr>Slide 11</vt:lpstr>
      <vt:lpstr>Slide 12</vt:lpstr>
      <vt:lpstr>Isolating poliovirus</vt:lpstr>
      <vt:lpstr>Mapping the virus</vt:lpstr>
      <vt:lpstr>Slide 15</vt:lpstr>
      <vt:lpstr>Slide 16</vt:lpstr>
      <vt:lpstr>Slide 17</vt:lpstr>
      <vt:lpstr>Slide 18</vt:lpstr>
      <vt:lpstr>Slide 19</vt:lpstr>
      <vt:lpstr>The prolonged large outbreak reaffirm the following points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TREATMENT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POLIOMYELITIS</dc:title>
  <dc:creator>Ajith.V.S.</dc:creator>
  <cp:lastModifiedBy>Dept. Of CM</cp:lastModifiedBy>
  <cp:revision>47</cp:revision>
  <dcterms:created xsi:type="dcterms:W3CDTF">2006-08-16T00:00:00Z</dcterms:created>
  <dcterms:modified xsi:type="dcterms:W3CDTF">2020-11-05T05:16:46Z</dcterms:modified>
</cp:coreProperties>
</file>