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32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97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31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8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89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817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39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403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666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408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A5CD4C-8103-43F3-8394-D24E93E300B5}" type="datetimeFigureOut">
              <a:rPr lang="en-IN" smtClean="0"/>
              <a:t>14-11-2021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5704E2-3C4B-4F65-87E0-0B00D9031757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61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70073"/>
          </a:xfrm>
        </p:spPr>
        <p:txBody>
          <a:bodyPr/>
          <a:lstStyle/>
          <a:p>
            <a:pPr algn="ctr"/>
            <a:r>
              <a:rPr lang="en-IN" dirty="0" smtClean="0"/>
              <a:t>PREGNANCY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2025" y="4455620"/>
            <a:ext cx="6386426" cy="11430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Dr. </a:t>
            </a:r>
            <a:r>
              <a:rPr lang="en-IN" dirty="0" err="1" smtClean="0"/>
              <a:t>Siju</a:t>
            </a:r>
            <a:r>
              <a:rPr lang="en-IN" dirty="0" smtClean="0"/>
              <a:t>. v ; Associate Professor, </a:t>
            </a:r>
          </a:p>
          <a:p>
            <a:r>
              <a:rPr lang="en-IN" dirty="0" smtClean="0"/>
              <a:t>Dept. of Forensic Medicine and</a:t>
            </a:r>
          </a:p>
          <a:p>
            <a:r>
              <a:rPr lang="en-IN" dirty="0" smtClean="0"/>
              <a:t> Toxicology SKHMC, </a:t>
            </a:r>
            <a:r>
              <a:rPr lang="en-IN" dirty="0" err="1" smtClean="0"/>
              <a:t>Kulasekharam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652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IN" sz="1600" dirty="0"/>
              <a:t>Pregnancy is the condition </a:t>
            </a:r>
            <a:r>
              <a:rPr lang="en-IN" sz="1600" dirty="0" smtClean="0"/>
              <a:t>of having </a:t>
            </a:r>
            <a:r>
              <a:rPr lang="en-IN" sz="1600" dirty="0"/>
              <a:t>a </a:t>
            </a:r>
            <a:r>
              <a:rPr lang="en-IN" sz="1600" dirty="0" smtClean="0"/>
              <a:t>developing embryo </a:t>
            </a:r>
            <a:r>
              <a:rPr lang="en-IN" sz="1600" dirty="0"/>
              <a:t>or foetus in the female, when an ovum </a:t>
            </a:r>
            <a:r>
              <a:rPr lang="en-IN" sz="1600" dirty="0" smtClean="0"/>
              <a:t>is fertilized </a:t>
            </a:r>
            <a:r>
              <a:rPr lang="en-IN" sz="1600" dirty="0"/>
              <a:t>by a spermatozoon</a:t>
            </a:r>
            <a:r>
              <a:rPr lang="en-IN" sz="1600" dirty="0" smtClean="0"/>
              <a:t>.</a:t>
            </a:r>
            <a:r>
              <a:rPr lang="en-IN" sz="1600" dirty="0"/>
              <a:t/>
            </a:r>
            <a:br>
              <a:rPr lang="en-IN" sz="1600" dirty="0"/>
            </a:br>
            <a:r>
              <a:rPr lang="en-IN" sz="1600" dirty="0"/>
              <a:t>M.L. importance: The question of </a:t>
            </a:r>
            <a:r>
              <a:rPr lang="en-IN" sz="1600" dirty="0" smtClean="0"/>
              <a:t>pregnancy has </a:t>
            </a:r>
            <a:r>
              <a:rPr lang="en-IN" sz="1600" dirty="0"/>
              <a:t>to be determined in the following conditions. </a:t>
            </a:r>
            <a:endParaRPr lang="en-IN" sz="1600" dirty="0" smtClean="0"/>
          </a:p>
          <a:p>
            <a:pPr>
              <a:lnSpc>
                <a:spcPct val="250000"/>
              </a:lnSpc>
            </a:pPr>
            <a:r>
              <a:rPr lang="en-IN" sz="1600" dirty="0" smtClean="0"/>
              <a:t>(1) When </a:t>
            </a:r>
            <a:r>
              <a:rPr lang="en-IN" sz="1600" dirty="0"/>
              <a:t>a woman pleads pregnancy to avoid </a:t>
            </a:r>
            <a:r>
              <a:rPr lang="en-IN" sz="1600" dirty="0" smtClean="0"/>
              <a:t>attendance in </a:t>
            </a:r>
            <a:r>
              <a:rPr lang="en-IN" sz="1600" dirty="0"/>
              <a:t>Court as a witness. Pregnancy itself is not an</a:t>
            </a:r>
            <a:br>
              <a:rPr lang="en-IN" sz="1600" dirty="0"/>
            </a:br>
            <a:r>
              <a:rPr lang="en-IN" sz="1600" dirty="0"/>
              <a:t>excuse, unless it is so far advanced that delivery </a:t>
            </a:r>
            <a:r>
              <a:rPr lang="en-IN" sz="1600" dirty="0" smtClean="0"/>
              <a:t>is likely </a:t>
            </a:r>
            <a:r>
              <a:rPr lang="en-IN" sz="1600" dirty="0"/>
              <a:t>to occur soon, or when she or the child is </a:t>
            </a:r>
            <a:r>
              <a:rPr lang="en-IN" sz="1600" dirty="0" smtClean="0"/>
              <a:t>likely to </a:t>
            </a:r>
            <a:r>
              <a:rPr lang="en-IN" sz="1600" dirty="0"/>
              <a:t>suffer risk by such attendance. </a:t>
            </a:r>
            <a:endParaRPr lang="en-IN" sz="1600" dirty="0" smtClean="0"/>
          </a:p>
          <a:p>
            <a:pPr>
              <a:lnSpc>
                <a:spcPct val="250000"/>
              </a:lnSpc>
            </a:pPr>
            <a:r>
              <a:rPr lang="en-IN" sz="1600" dirty="0" smtClean="0"/>
              <a:t>(</a:t>
            </a:r>
            <a:r>
              <a:rPr lang="en-IN" sz="1600" dirty="0"/>
              <a:t>2) When a </a:t>
            </a:r>
            <a:r>
              <a:rPr lang="en-IN" sz="1600" dirty="0" smtClean="0"/>
              <a:t>woman sentenced </a:t>
            </a:r>
            <a:r>
              <a:rPr lang="en-IN" sz="1600" dirty="0"/>
              <a:t>to death, pleads that she is pregnant, to </a:t>
            </a:r>
            <a:r>
              <a:rPr lang="en-IN" sz="1600" dirty="0" smtClean="0"/>
              <a:t>avoid execution</a:t>
            </a:r>
            <a:r>
              <a:rPr lang="en-IN" sz="1600" dirty="0"/>
              <a:t>. </a:t>
            </a:r>
            <a:endParaRPr lang="en-IN" sz="1600" dirty="0" smtClean="0"/>
          </a:p>
          <a:p>
            <a:pPr>
              <a:lnSpc>
                <a:spcPct val="250000"/>
              </a:lnSpc>
            </a:pPr>
            <a:r>
              <a:rPr lang="en-IN" sz="1600" dirty="0"/>
              <a:t>(3) </a:t>
            </a:r>
            <a:r>
              <a:rPr lang="en-IN" sz="1600" dirty="0" smtClean="0"/>
              <a:t>When a </a:t>
            </a:r>
            <a:r>
              <a:rPr lang="en-IN" sz="1600" dirty="0"/>
              <a:t>woman feigns pregnancy soon after death of </a:t>
            </a:r>
            <a:r>
              <a:rPr lang="en-IN" sz="1600" dirty="0" smtClean="0"/>
              <a:t>her husband </a:t>
            </a:r>
            <a:r>
              <a:rPr lang="en-IN" sz="1600" dirty="0"/>
              <a:t>to claim succession to property. </a:t>
            </a:r>
            <a:endParaRPr lang="en-IN" sz="1600" dirty="0" smtClean="0"/>
          </a:p>
          <a:p>
            <a:pPr>
              <a:lnSpc>
                <a:spcPct val="250000"/>
              </a:lnSpc>
            </a:pPr>
            <a:r>
              <a:rPr lang="en-IN" sz="1600" dirty="0" smtClean="0"/>
              <a:t>(</a:t>
            </a:r>
            <a:r>
              <a:rPr lang="en-IN" sz="1600" dirty="0"/>
              <a:t>4) </a:t>
            </a:r>
            <a:r>
              <a:rPr lang="en-IN" sz="1600" dirty="0" smtClean="0"/>
              <a:t>When a </a:t>
            </a:r>
            <a:r>
              <a:rPr lang="en-IN" sz="1600" dirty="0"/>
              <a:t>woman alleges that she is pregnant in order </a:t>
            </a:r>
            <a:r>
              <a:rPr lang="en-IN" sz="1600" dirty="0" smtClean="0"/>
              <a:t>to get </a:t>
            </a:r>
            <a:r>
              <a:rPr lang="en-IN" sz="1600" dirty="0"/>
              <a:t>greater compensation when her husband </a:t>
            </a:r>
            <a:r>
              <a:rPr lang="en-IN" sz="1600" dirty="0" smtClean="0"/>
              <a:t>dies through </a:t>
            </a:r>
            <a:r>
              <a:rPr lang="en-IN" sz="1600" dirty="0"/>
              <a:t>the negligence of some person. </a:t>
            </a:r>
            <a:endParaRPr lang="en-IN" sz="1600" dirty="0" smtClean="0"/>
          </a:p>
          <a:p>
            <a:pPr>
              <a:lnSpc>
                <a:spcPct val="100000"/>
              </a:lnSpc>
            </a:pPr>
            <a:r>
              <a:rPr lang="en-IN" sz="1600" dirty="0"/>
              <a:t/>
            </a:r>
            <a:br>
              <a:rPr lang="en-IN" sz="1600" dirty="0"/>
            </a:b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61483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43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IN" dirty="0"/>
              <a:t>(5) In cases  of divorce, the woman may claim to be pregnant to receive more alimony. </a:t>
            </a:r>
          </a:p>
          <a:p>
            <a:pPr>
              <a:lnSpc>
                <a:spcPct val="200000"/>
              </a:lnSpc>
            </a:pPr>
            <a:r>
              <a:rPr lang="en-IN" dirty="0"/>
              <a:t>(6) To assess damages in a seduction or breach of promise of marriage case. </a:t>
            </a:r>
          </a:p>
          <a:p>
            <a:pPr>
              <a:lnSpc>
                <a:spcPct val="200000"/>
              </a:lnSpc>
            </a:pPr>
            <a:r>
              <a:rPr lang="en-IN" dirty="0"/>
              <a:t>(7) When a woman blackmails a man and accuses that she is pregnant by him, to compel marriage. </a:t>
            </a:r>
          </a:p>
          <a:p>
            <a:pPr>
              <a:lnSpc>
                <a:spcPct val="200000"/>
              </a:lnSpc>
            </a:pPr>
            <a:r>
              <a:rPr lang="en-IN" dirty="0"/>
              <a:t>(8) In allegations that an unmarried woman, widow or a</a:t>
            </a:r>
            <a:br>
              <a:rPr lang="en-IN" dirty="0"/>
            </a:br>
            <a:r>
              <a:rPr lang="en-IN" dirty="0"/>
              <a:t>wife living apart from her husband is pregnant. </a:t>
            </a:r>
          </a:p>
          <a:p>
            <a:pPr>
              <a:lnSpc>
                <a:spcPct val="200000"/>
              </a:lnSpc>
            </a:pPr>
            <a:r>
              <a:rPr lang="en-IN" dirty="0"/>
              <a:t>(9) When pregnancy is alleged to be motive for suicide or murder of unmarried woman or widow. </a:t>
            </a:r>
          </a:p>
          <a:p>
            <a:pPr>
              <a:lnSpc>
                <a:spcPct val="200000"/>
              </a:lnSpc>
            </a:pPr>
            <a:r>
              <a:rPr lang="en-IN" dirty="0"/>
              <a:t>(10) In cases of alleged concealment of birth or pregnancy and infanticide.</a:t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44363" cy="6858000"/>
          </a:xfrm>
        </p:spPr>
        <p:txBody>
          <a:bodyPr>
            <a:normAutofit fontScale="32500" lnSpcReduction="20000"/>
          </a:bodyPr>
          <a:lstStyle/>
          <a:p>
            <a:r>
              <a:rPr lang="en-IN" sz="4000" dirty="0"/>
              <a:t>DIAGNOSIS OF PREGNANCY: The signs </a:t>
            </a:r>
            <a:r>
              <a:rPr lang="en-IN" sz="4000" dirty="0" smtClean="0"/>
              <a:t>and symptoms </a:t>
            </a:r>
            <a:r>
              <a:rPr lang="en-IN" sz="4000" dirty="0"/>
              <a:t>are usually classified into three groups: </a:t>
            </a:r>
            <a:endParaRPr lang="en-IN" sz="4000" dirty="0" smtClean="0"/>
          </a:p>
          <a:p>
            <a:r>
              <a:rPr lang="en-IN" sz="4000" dirty="0" smtClean="0"/>
              <a:t>(1) The </a:t>
            </a:r>
            <a:r>
              <a:rPr lang="en-IN" sz="4000" dirty="0"/>
              <a:t>presumptive signs. (2) The probable signs.(3) </a:t>
            </a:r>
            <a:r>
              <a:rPr lang="en-IN" sz="4000" dirty="0" smtClean="0"/>
              <a:t>The positive </a:t>
            </a:r>
            <a:r>
              <a:rPr lang="en-IN" sz="4000" dirty="0"/>
              <a:t>signs.</a:t>
            </a:r>
            <a:br>
              <a:rPr lang="en-IN" sz="4000" dirty="0"/>
            </a:br>
            <a:endParaRPr lang="en-IN" sz="4000" dirty="0" smtClean="0"/>
          </a:p>
          <a:p>
            <a:r>
              <a:rPr lang="en-IN" sz="4000" dirty="0"/>
              <a:t>(I) PRESUMPTIVE SIGN:S: </a:t>
            </a:r>
            <a:endParaRPr lang="en-IN" sz="4000" dirty="0" smtClean="0"/>
          </a:p>
          <a:p>
            <a:pPr lvl="1">
              <a:lnSpc>
                <a:spcPct val="170000"/>
              </a:lnSpc>
            </a:pPr>
            <a:r>
              <a:rPr lang="en-IN" sz="4000" dirty="0" smtClean="0"/>
              <a:t>Amenorrhoea:</a:t>
            </a:r>
          </a:p>
          <a:p>
            <a:pPr lvl="1">
              <a:lnSpc>
                <a:spcPct val="170000"/>
              </a:lnSpc>
            </a:pPr>
            <a:r>
              <a:rPr lang="en-IN" sz="4000" dirty="0" smtClean="0"/>
              <a:t>Changes in breasts</a:t>
            </a:r>
          </a:p>
          <a:p>
            <a:pPr lvl="1">
              <a:lnSpc>
                <a:spcPct val="170000"/>
              </a:lnSpc>
            </a:pPr>
            <a:r>
              <a:rPr lang="en-IN" sz="4000" dirty="0" smtClean="0"/>
              <a:t>Morning sickness</a:t>
            </a:r>
          </a:p>
          <a:p>
            <a:pPr lvl="1">
              <a:lnSpc>
                <a:spcPct val="170000"/>
              </a:lnSpc>
            </a:pPr>
            <a:r>
              <a:rPr lang="en-IN" sz="4000" dirty="0" smtClean="0"/>
              <a:t>QUICKENING</a:t>
            </a:r>
          </a:p>
          <a:p>
            <a:pPr lvl="1">
              <a:lnSpc>
                <a:spcPct val="170000"/>
              </a:lnSpc>
            </a:pPr>
            <a:r>
              <a:rPr lang="en-IN" sz="4000" dirty="0"/>
              <a:t>PIGMENTATION OF THE </a:t>
            </a:r>
            <a:r>
              <a:rPr lang="en-IN" sz="4000" dirty="0" smtClean="0"/>
              <a:t>SKIN</a:t>
            </a:r>
          </a:p>
          <a:p>
            <a:pPr lvl="1">
              <a:lnSpc>
                <a:spcPct val="170000"/>
              </a:lnSpc>
            </a:pPr>
            <a:r>
              <a:rPr lang="en-IN" sz="4000" dirty="0" smtClean="0"/>
              <a:t>CHANGES </a:t>
            </a:r>
            <a:r>
              <a:rPr lang="en-IN" sz="4000" dirty="0"/>
              <a:t>IN THE </a:t>
            </a:r>
            <a:r>
              <a:rPr lang="en-IN" sz="4000" dirty="0" smtClean="0"/>
              <a:t>VAGINA</a:t>
            </a:r>
          </a:p>
          <a:p>
            <a:pPr lvl="1">
              <a:lnSpc>
                <a:spcPct val="170000"/>
              </a:lnSpc>
            </a:pPr>
            <a:r>
              <a:rPr lang="en-IN" sz="4000" dirty="0"/>
              <a:t>URINARY </a:t>
            </a:r>
            <a:r>
              <a:rPr lang="en-IN" sz="4000" dirty="0" smtClean="0"/>
              <a:t>DISTURBANCES</a:t>
            </a:r>
          </a:p>
          <a:p>
            <a:pPr lvl="1">
              <a:lnSpc>
                <a:spcPct val="170000"/>
              </a:lnSpc>
            </a:pPr>
            <a:r>
              <a:rPr lang="en-IN" sz="4000" dirty="0" smtClean="0"/>
              <a:t>FATIGUE</a:t>
            </a:r>
          </a:p>
          <a:p>
            <a:pPr lvl="1">
              <a:lnSpc>
                <a:spcPct val="170000"/>
              </a:lnSpc>
            </a:pPr>
            <a:r>
              <a:rPr lang="en-IN" sz="4000" dirty="0"/>
              <a:t>SYMPATHETIC DISTURBANCES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9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25000" lnSpcReduction="20000"/>
          </a:bodyPr>
          <a:lstStyle/>
          <a:p>
            <a:r>
              <a:rPr lang="en-IN" sz="11200" dirty="0"/>
              <a:t>PROBABLE SIGNS OF </a:t>
            </a:r>
            <a:r>
              <a:rPr lang="en-IN" sz="11200" dirty="0" smtClean="0"/>
              <a:t>PREGNANCY:</a:t>
            </a:r>
          </a:p>
          <a:p>
            <a:pPr marL="0" indent="0">
              <a:buNone/>
            </a:pPr>
            <a:endParaRPr lang="en-IN" dirty="0" smtClean="0"/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 Enlargement of the abdomen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Uterus : </a:t>
            </a:r>
            <a:r>
              <a:rPr lang="en-IN" sz="8000" dirty="0" err="1" smtClean="0"/>
              <a:t>hegar's</a:t>
            </a:r>
            <a:r>
              <a:rPr lang="en-IN" sz="8000" dirty="0" smtClean="0"/>
              <a:t> sign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Cervix: </a:t>
            </a:r>
            <a:r>
              <a:rPr lang="en-IN" sz="8000" dirty="0" err="1" smtClean="0"/>
              <a:t>goodell's</a:t>
            </a:r>
            <a:r>
              <a:rPr lang="en-IN" sz="8000" dirty="0" smtClean="0"/>
              <a:t> sign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Intermittent uterine contractions (</a:t>
            </a:r>
            <a:r>
              <a:rPr lang="en-IN" sz="8000" dirty="0" err="1" smtClean="0"/>
              <a:t>braxton</a:t>
            </a:r>
            <a:r>
              <a:rPr lang="en-IN" sz="8000" dirty="0" smtClean="0"/>
              <a:t>-hick's sign)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Ballottement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Uterine </a:t>
            </a:r>
            <a:r>
              <a:rPr lang="en-IN" sz="8000" dirty="0" err="1" smtClean="0"/>
              <a:t>souffle</a:t>
            </a:r>
            <a:r>
              <a:rPr lang="en-IN" sz="8000" dirty="0" smtClean="0"/>
              <a:t> 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Biological tests :</a:t>
            </a:r>
          </a:p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IN" sz="8000" dirty="0" smtClean="0"/>
              <a:t>Immunological tests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</a:t>
            </a:r>
          </a:p>
          <a:p>
            <a:pPr marL="201168" lvl="1" indent="0"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336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200000"/>
              </a:lnSpc>
            </a:pPr>
            <a:r>
              <a:rPr lang="en-IN" sz="5100" dirty="0"/>
              <a:t>Positive Signs </a:t>
            </a:r>
            <a:r>
              <a:rPr lang="en-IN" sz="5100" dirty="0" smtClean="0"/>
              <a:t>of Pregnancy: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5100" dirty="0"/>
              <a:t>Foetal Parts and Movements </a:t>
            </a:r>
            <a:endParaRPr lang="en-IN" sz="5100" dirty="0" smtClean="0"/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5100" dirty="0"/>
              <a:t>Foetal </a:t>
            </a:r>
            <a:r>
              <a:rPr lang="en-IN" sz="5100" dirty="0" smtClean="0"/>
              <a:t>Heart Sounds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5100" dirty="0"/>
              <a:t>Placental </a:t>
            </a:r>
            <a:r>
              <a:rPr lang="en-IN" sz="5100" dirty="0" err="1" smtClean="0"/>
              <a:t>Souffle</a:t>
            </a:r>
            <a:endParaRPr lang="en-IN" sz="5100" dirty="0" smtClean="0"/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5100" dirty="0" err="1"/>
              <a:t>Funicor</a:t>
            </a:r>
            <a:r>
              <a:rPr lang="en-IN" sz="5100" dirty="0"/>
              <a:t> Umbilical </a:t>
            </a:r>
            <a:r>
              <a:rPr lang="en-IN" sz="5100" dirty="0" err="1" smtClean="0"/>
              <a:t>Souffle</a:t>
            </a:r>
            <a:endParaRPr lang="en-IN" sz="5100" dirty="0" smtClean="0"/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5100" dirty="0"/>
              <a:t>X-ray </a:t>
            </a:r>
            <a:r>
              <a:rPr lang="en-IN" sz="5100" dirty="0" smtClean="0"/>
              <a:t>Diagnosis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5100" dirty="0"/>
              <a:t>Ultrasonography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14745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</TotalTime>
  <Words>207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</dc:title>
  <dc:creator>Dr.SIJU</dc:creator>
  <cp:lastModifiedBy>Dr.SIJU</cp:lastModifiedBy>
  <cp:revision>10</cp:revision>
  <dcterms:created xsi:type="dcterms:W3CDTF">2021-11-14T06:32:08Z</dcterms:created>
  <dcterms:modified xsi:type="dcterms:W3CDTF">2021-11-14T07:59:49Z</dcterms:modified>
</cp:coreProperties>
</file>