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08" r:id="rId2"/>
  </p:sldMasterIdLst>
  <p:sldIdLst>
    <p:sldId id="266" r:id="rId3"/>
    <p:sldId id="257" r:id="rId4"/>
    <p:sldId id="272" r:id="rId5"/>
    <p:sldId id="273" r:id="rId6"/>
    <p:sldId id="275" r:id="rId7"/>
    <p:sldId id="274" r:id="rId8"/>
    <p:sldId id="260" r:id="rId9"/>
    <p:sldId id="267" r:id="rId10"/>
    <p:sldId id="259" r:id="rId11"/>
    <p:sldId id="276" r:id="rId12"/>
    <p:sldId id="277" r:id="rId13"/>
    <p:sldId id="278"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86" d="100"/>
          <a:sy n="86" d="100"/>
        </p:scale>
        <p:origin x="-264" y="-90"/>
      </p:cViewPr>
      <p:guideLst>
        <p:guide orient="horz" pos="2160"/>
        <p:guide pos="3840"/>
      </p:guideLst>
    </p:cSldViewPr>
  </p:slideViewPr>
  <p:notesTextViewPr>
    <p:cViewPr>
      <p:scale>
        <a:sx n="1" d="1"/>
        <a:sy n="1" d="1"/>
      </p:scale>
      <p:origin x="0" y="0"/>
    </p:cViewPr>
  </p:notesTextViewPr>
  <p:sorterViewPr>
    <p:cViewPr>
      <p:scale>
        <a:sx n="100" d="100"/>
        <a:sy n="100" d="100"/>
      </p:scale>
      <p:origin x="0" y="-409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591D07-F4E1-49A5-BFD7-AE97343E52D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xmlns="" id="{B1CAE796-6814-4C1F-B48B-E9234852BC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xmlns="" id="{A716AE32-4FAF-4302-B981-176F4B77ED81}"/>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5" name="Footer Placeholder 4">
            <a:extLst>
              <a:ext uri="{FF2B5EF4-FFF2-40B4-BE49-F238E27FC236}">
                <a16:creationId xmlns:a16="http://schemas.microsoft.com/office/drawing/2014/main" xmlns="" id="{F0BB04F1-8CEB-406C-BE0E-A7347EEEA98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69F3FB7C-EC45-4811-A07F-5663E3B10826}"/>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2929573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FAAF87-90D0-47FC-BB4C-885E48A49651}"/>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A792818F-BC8E-4C6D-AB37-9E77BB6D87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BB810ECB-9BE1-4C62-9516-4EB6911E26D1}"/>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5" name="Footer Placeholder 4">
            <a:extLst>
              <a:ext uri="{FF2B5EF4-FFF2-40B4-BE49-F238E27FC236}">
                <a16:creationId xmlns:a16="http://schemas.microsoft.com/office/drawing/2014/main" xmlns="" id="{EAE7ADE7-3560-4438-BAD7-8A98D6CEDB0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09680540-88F9-4F15-B35B-F2FDB06C3F46}"/>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4105938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D586D57E-13B2-4B0F-AD52-1DB4D8ED2DD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B6C1673A-C11B-4219-B420-511C7379292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DF4DBE8C-3AE8-4531-8381-E53410AE1E36}"/>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5" name="Footer Placeholder 4">
            <a:extLst>
              <a:ext uri="{FF2B5EF4-FFF2-40B4-BE49-F238E27FC236}">
                <a16:creationId xmlns:a16="http://schemas.microsoft.com/office/drawing/2014/main" xmlns="" id="{33F68BFE-608C-49BC-84C6-D057EB33152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1EB5068F-0510-441B-83A3-F86DCEFB485B}"/>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33263814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25-01-2022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25-01-2022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25-01-2022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25-01-2022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25-01-2022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25-01-2022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25-01-2022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25-01-2022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B3B361-2C1F-43C4-A6D1-0043599843C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0BE1E329-9627-4FF7-B040-FDD6D1D17D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5A859C7D-7910-44F6-BD77-7D2FE03119F4}"/>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5" name="Footer Placeholder 4">
            <a:extLst>
              <a:ext uri="{FF2B5EF4-FFF2-40B4-BE49-F238E27FC236}">
                <a16:creationId xmlns:a16="http://schemas.microsoft.com/office/drawing/2014/main" xmlns="" id="{2B795102-041D-4F21-9E1F-6DD4F8DAE38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5D49910A-90C8-4AF6-9C4F-8B1C2681099D}"/>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15336970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25-01-2022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25-01-2022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25-01-2022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54C10D-6037-4499-BE72-C2FF3DD0F1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1CD1EB4C-54F5-48A5-953B-9561B5827D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2ADF9D84-7617-4FD0-8496-445A27D924C7}"/>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5" name="Footer Placeholder 4">
            <a:extLst>
              <a:ext uri="{FF2B5EF4-FFF2-40B4-BE49-F238E27FC236}">
                <a16:creationId xmlns:a16="http://schemas.microsoft.com/office/drawing/2014/main" xmlns="" id="{2C41B5F7-FFAF-4881-A55A-8292A5DC81F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F1F038BB-1723-4BF9-BE7E-BD4EDC1DBEAE}"/>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2642284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C5D4B8-4591-4076-875C-D99727F8FD3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57CF3CAC-A010-49CC-91BB-D6F3393BD06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B615221B-5C40-4828-A9C3-991D81719E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992A4775-9B83-4EA4-8ECB-BBE208925378}"/>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6" name="Footer Placeholder 5">
            <a:extLst>
              <a:ext uri="{FF2B5EF4-FFF2-40B4-BE49-F238E27FC236}">
                <a16:creationId xmlns:a16="http://schemas.microsoft.com/office/drawing/2014/main" xmlns="" id="{B4BCEF89-A06B-45D4-A4FA-5AC9788497D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1C2E8333-8161-4A0C-B1EA-6E42796106A5}"/>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2763228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952504-2A58-40CA-BFBB-0D277DD4C85F}"/>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0FA7808F-FBF6-4DB8-B67B-708C8EBDA4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5950F6F7-9AA0-474D-A621-8DA0F96E1F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04001665-6ED3-4D63-93F2-C4C9DBFFE0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E2D2CB52-591C-4550-A7E3-9E663FCE59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53907B2E-9E69-4065-B827-79280F99798C}"/>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8" name="Footer Placeholder 7">
            <a:extLst>
              <a:ext uri="{FF2B5EF4-FFF2-40B4-BE49-F238E27FC236}">
                <a16:creationId xmlns:a16="http://schemas.microsoft.com/office/drawing/2014/main" xmlns="" id="{7207DB64-69AC-4FA2-9806-A7E8666C596F}"/>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xmlns="" id="{7FB934BF-9D40-45D6-9066-2CC72D87902A}"/>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2358983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86E2F5-CDD6-4EBB-83C4-776AE9F0F6B6}"/>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F225356F-5A4B-4D2F-95EB-E8FD68E1E440}"/>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4" name="Footer Placeholder 3">
            <a:extLst>
              <a:ext uri="{FF2B5EF4-FFF2-40B4-BE49-F238E27FC236}">
                <a16:creationId xmlns:a16="http://schemas.microsoft.com/office/drawing/2014/main" xmlns="" id="{F198E3CF-3657-44BC-A211-8A305F2C2E6D}"/>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xmlns="" id="{B399E6A2-D44F-4260-9B6A-B3763DDD7BF9}"/>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3160402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5220527D-4854-4ABE-BC27-6672FBCF9326}"/>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3" name="Footer Placeholder 2">
            <a:extLst>
              <a:ext uri="{FF2B5EF4-FFF2-40B4-BE49-F238E27FC236}">
                <a16:creationId xmlns:a16="http://schemas.microsoft.com/office/drawing/2014/main" xmlns="" id="{4B7794FF-176E-4FAA-82BC-E1EC4F2A0FF4}"/>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xmlns="" id="{2FDDB779-1001-4C6C-9737-071A7B6AFFC4}"/>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2425252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CB7215-3FEC-4C2A-AC3E-041327E00A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08931A72-F338-4EE1-8765-F3A4E91BC7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33DD7D2A-E1DF-4FB9-B763-EB68DF9E9E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5D5A39C-9744-4E2D-9BF0-3129046B80B8}"/>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6" name="Footer Placeholder 5">
            <a:extLst>
              <a:ext uri="{FF2B5EF4-FFF2-40B4-BE49-F238E27FC236}">
                <a16:creationId xmlns:a16="http://schemas.microsoft.com/office/drawing/2014/main" xmlns="" id="{E9A96A75-E86D-42E2-A8D0-84ED0D304B6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422ECFFB-9E1C-4B80-AD86-24EB70A250F2}"/>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2384589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93F010-3B76-41EA-9C82-DB26745F17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C7CE74C4-A765-4CBD-AF4A-898CA5A60C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xmlns="" id="{B5BAA355-D49C-4D11-B042-3E9947C877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0E0D957-3217-4F52-8BC4-4617862D39C6}"/>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6" name="Footer Placeholder 5">
            <a:extLst>
              <a:ext uri="{FF2B5EF4-FFF2-40B4-BE49-F238E27FC236}">
                <a16:creationId xmlns:a16="http://schemas.microsoft.com/office/drawing/2014/main" xmlns="" id="{7C4D947C-FC5B-4BB9-9E57-1A054BF01CA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B44CEF2B-DC8B-4641-ADC2-C530D5ABE91D}"/>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4117310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40E0D22-B1CA-441F-BB1D-44E33694A2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FBE8E57E-596F-4FE5-9726-F7CAA48567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1FC6B6E9-275B-4732-8489-D69DB416EB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777AA3-21A2-4327-9824-588DE38F5393}" type="datetimeFigureOut">
              <a:rPr lang="en-IN" smtClean="0"/>
              <a:pPr/>
              <a:t>25-01-2022</a:t>
            </a:fld>
            <a:endParaRPr lang="en-IN"/>
          </a:p>
        </p:txBody>
      </p:sp>
      <p:sp>
        <p:nvSpPr>
          <p:cNvPr id="5" name="Footer Placeholder 4">
            <a:extLst>
              <a:ext uri="{FF2B5EF4-FFF2-40B4-BE49-F238E27FC236}">
                <a16:creationId xmlns:a16="http://schemas.microsoft.com/office/drawing/2014/main" xmlns="" id="{A7E88DB5-CC2C-4747-81EE-C8D2E9C0CB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xmlns="" id="{213B53C7-F972-4D8E-9799-85A828DBCC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156932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A777AA3-21A2-4327-9824-588DE38F5393}" type="datetimeFigureOut">
              <a:rPr lang="en-IN" smtClean="0"/>
              <a:pPr/>
              <a:t>25-01-2022</a:t>
            </a:fld>
            <a:endParaRPr lang="en-IN"/>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9772924-5291-48CC-AB3B-0D6F126AD7DC}" type="slidenum">
              <a:rPr lang="en-IN" smtClean="0"/>
              <a:pPr/>
              <a:t>‹#›</a:t>
            </a:fld>
            <a:endParaRPr lang="en-IN"/>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391920"/>
            <a:ext cx="7772400" cy="1696720"/>
          </a:xfrm>
        </p:spPr>
        <p:txBody>
          <a:bodyPr/>
          <a:lstStyle/>
          <a:p>
            <a:r>
              <a:rPr lang="en-IN" dirty="0">
                <a:latin typeface="Times New Roman" pitchFamily="18" charset="0"/>
                <a:cs typeface="Times New Roman" pitchFamily="18" charset="0"/>
              </a:rPr>
              <a:t>PROSTATE </a:t>
            </a:r>
            <a:endParaRPr lang="en-US" dirty="0"/>
          </a:p>
        </p:txBody>
      </p:sp>
      <p:sp>
        <p:nvSpPr>
          <p:cNvPr id="3" name="Subtitle 2"/>
          <p:cNvSpPr>
            <a:spLocks noGrp="1"/>
          </p:cNvSpPr>
          <p:nvPr>
            <p:ph type="subTitle" idx="1"/>
          </p:nvPr>
        </p:nvSpPr>
        <p:spPr>
          <a:xfrm>
            <a:off x="5867400" y="3886200"/>
            <a:ext cx="4724400" cy="2819400"/>
          </a:xfrm>
        </p:spPr>
        <p:txBody>
          <a:bodyPr>
            <a:normAutofit/>
          </a:bodyPr>
          <a:lstStyle/>
          <a:p>
            <a:pPr algn="l"/>
            <a:r>
              <a:rPr lang="en-US" dirty="0">
                <a:solidFill>
                  <a:schemeClr val="tx1"/>
                </a:solidFill>
              </a:rPr>
              <a:t>By</a:t>
            </a:r>
            <a:r>
              <a:rPr lang="en-US" dirty="0"/>
              <a:t> </a:t>
            </a:r>
          </a:p>
          <a:p>
            <a:pPr algn="r"/>
            <a:r>
              <a:rPr lang="en-US" sz="2800" dirty="0">
                <a:solidFill>
                  <a:schemeClr val="tx1"/>
                </a:solidFill>
                <a:latin typeface="Times New Roman" panose="02020603050405020304" pitchFamily="18" charset="0"/>
                <a:cs typeface="Times New Roman" panose="02020603050405020304" pitchFamily="18" charset="0"/>
              </a:rPr>
              <a:t>Dr. Berlina Terrence Mary. D</a:t>
            </a:r>
          </a:p>
          <a:p>
            <a:pPr algn="r"/>
            <a:r>
              <a:rPr lang="en-US" sz="2800" dirty="0">
                <a:solidFill>
                  <a:schemeClr val="tx1"/>
                </a:solidFill>
                <a:latin typeface="Times New Roman" panose="02020603050405020304" pitchFamily="18" charset="0"/>
                <a:cs typeface="Times New Roman" panose="02020603050405020304" pitchFamily="18" charset="0"/>
              </a:rPr>
              <a:t>Assistant professor </a:t>
            </a:r>
          </a:p>
          <a:p>
            <a:pPr algn="r"/>
            <a:r>
              <a:rPr lang="en-US" sz="2800" dirty="0">
                <a:solidFill>
                  <a:schemeClr val="tx1"/>
                </a:solidFill>
                <a:latin typeface="Times New Roman" panose="02020603050405020304" pitchFamily="18" charset="0"/>
                <a:cs typeface="Times New Roman" panose="02020603050405020304" pitchFamily="18" charset="0"/>
              </a:rPr>
              <a:t>	Dept of Anatomy</a:t>
            </a:r>
          </a:p>
          <a:p>
            <a:pPr algn="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CE7DDC5-2D3F-4FEB-A8E7-9D9198389DF8}"/>
              </a:ext>
            </a:extLst>
          </p:cNvPr>
          <p:cNvSpPr>
            <a:spLocks noGrp="1"/>
          </p:cNvSpPr>
          <p:nvPr>
            <p:ph idx="1"/>
          </p:nvPr>
        </p:nvSpPr>
        <p:spPr>
          <a:xfrm>
            <a:off x="396240" y="71120"/>
            <a:ext cx="11480800" cy="6786880"/>
          </a:xfrm>
        </p:spPr>
        <p:txBody>
          <a:bodyPr>
            <a:normAutofit/>
          </a:bodyPr>
          <a:lstStyle/>
          <a:p>
            <a:pPr marL="0" indent="0" algn="just" eaLnBrk="1" fontAlgn="auto" hangingPunct="1">
              <a:lnSpc>
                <a:spcPct val="150000"/>
              </a:lnSpc>
              <a:spcBef>
                <a:spcPts val="0"/>
              </a:spcBef>
              <a:spcAft>
                <a:spcPts val="600"/>
              </a:spcAft>
              <a:buNone/>
              <a:defRPr/>
            </a:pPr>
            <a:r>
              <a:rPr lang="en-US" sz="2800" b="1" dirty="0">
                <a:latin typeface="Arial Narrow" panose="020B0606020202030204" pitchFamily="34" charset="0"/>
              </a:rPr>
              <a:t>Age Changes in Prostate:</a:t>
            </a:r>
          </a:p>
          <a:p>
            <a:pPr lvl="1" algn="just">
              <a:lnSpc>
                <a:spcPct val="150000"/>
              </a:lnSpc>
              <a:spcBef>
                <a:spcPts val="0"/>
              </a:spcBef>
              <a:spcAft>
                <a:spcPts val="600"/>
              </a:spcAft>
              <a:buFont typeface="Wingdings" panose="05000000000000000000" pitchFamily="2" charset="2"/>
              <a:buChar char="Ø"/>
              <a:defRPr/>
            </a:pPr>
            <a:r>
              <a:rPr lang="en-US" sz="3000" dirty="0">
                <a:latin typeface="Arial Narrow" panose="020B0606020202030204" pitchFamily="34" charset="0"/>
              </a:rPr>
              <a:t>	</a:t>
            </a:r>
            <a:r>
              <a:rPr lang="en-US" sz="2800" dirty="0">
                <a:latin typeface="Arial Narrow" panose="020B0606020202030204" pitchFamily="34" charset="0"/>
              </a:rPr>
              <a:t>At birth, the prostate is small in size, and is made up mainly of stroma in which a simple duct system is embedded. During the first 6 weeks after birth the epithelium of the ducts and of the prostatic utricle undergoes hyperplasia and squamous metaplasia, under the stimulation of maternal </a:t>
            </a:r>
            <a:r>
              <a:rPr lang="en-US" sz="2800" dirty="0" err="1">
                <a:latin typeface="Arial Narrow" panose="020B0606020202030204" pitchFamily="34" charset="0"/>
              </a:rPr>
              <a:t>oestrogens</a:t>
            </a:r>
            <a:r>
              <a:rPr lang="en-US" sz="2800" dirty="0">
                <a:latin typeface="Arial Narrow" panose="020B0606020202030204" pitchFamily="34" charset="0"/>
              </a:rPr>
              <a:t>. Between 9 and 14 years, the duct system becomes more elaborate by formation of side buds, and the gland slowly increases in size.</a:t>
            </a:r>
          </a:p>
          <a:p>
            <a:pPr lvl="1" algn="just">
              <a:lnSpc>
                <a:spcPct val="150000"/>
              </a:lnSpc>
              <a:spcBef>
                <a:spcPts val="0"/>
              </a:spcBef>
              <a:spcAft>
                <a:spcPts val="600"/>
              </a:spcAft>
              <a:buFont typeface="Wingdings" panose="05000000000000000000" pitchFamily="2" charset="2"/>
              <a:buChar char="Ø"/>
              <a:defRPr/>
            </a:pPr>
            <a:r>
              <a:rPr lang="en-US" sz="2800" dirty="0">
                <a:latin typeface="Arial Narrow" panose="020B0606020202030204" pitchFamily="34" charset="0"/>
              </a:rPr>
              <a:t> 	At puberty, the male hormones bring about rapid changes in the gland. In about one year, it becomes double its prepubertal size due to rapid growth of the follicles and condensation and reduction of the stroma.</a:t>
            </a:r>
          </a:p>
          <a:p>
            <a:endParaRPr lang="en-IN" dirty="0"/>
          </a:p>
        </p:txBody>
      </p:sp>
    </p:spTree>
    <p:extLst>
      <p:ext uri="{BB962C8B-B14F-4D97-AF65-F5344CB8AC3E}">
        <p14:creationId xmlns:p14="http://schemas.microsoft.com/office/powerpoint/2010/main" xmlns="" val="392833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38FB64F-4F7E-4F5F-898B-C40D76C4B3CE}"/>
              </a:ext>
            </a:extLst>
          </p:cNvPr>
          <p:cNvSpPr>
            <a:spLocks noGrp="1"/>
          </p:cNvSpPr>
          <p:nvPr>
            <p:ph idx="1"/>
          </p:nvPr>
        </p:nvSpPr>
        <p:spPr>
          <a:xfrm>
            <a:off x="294640" y="0"/>
            <a:ext cx="11633200" cy="6776720"/>
          </a:xfrm>
        </p:spPr>
        <p:txBody>
          <a:bodyPr>
            <a:normAutofit/>
          </a:bodyPr>
          <a:lstStyle/>
          <a:p>
            <a:pPr lvl="1" algn="just">
              <a:lnSpc>
                <a:spcPct val="150000"/>
              </a:lnSpc>
              <a:spcBef>
                <a:spcPts val="0"/>
              </a:spcBef>
              <a:spcAft>
                <a:spcPts val="600"/>
              </a:spcAft>
              <a:buFont typeface="Wingdings" panose="05000000000000000000" pitchFamily="2" charset="2"/>
              <a:buChar char="Ø"/>
              <a:defRPr/>
            </a:pPr>
            <a:r>
              <a:rPr lang="en-US" sz="2800" dirty="0">
                <a:latin typeface="Arial Narrow" panose="020B0606020202030204" pitchFamily="34" charset="0"/>
              </a:rPr>
              <a:t>	From 20 to 30 years, there is marked proliferation of the glandular elements</a:t>
            </a:r>
          </a:p>
          <a:p>
            <a:pPr lvl="1" algn="just">
              <a:lnSpc>
                <a:spcPct val="150000"/>
              </a:lnSpc>
              <a:spcBef>
                <a:spcPts val="0"/>
              </a:spcBef>
              <a:spcAft>
                <a:spcPts val="600"/>
              </a:spcAft>
              <a:buFont typeface="Wingdings" panose="05000000000000000000" pitchFamily="2" charset="2"/>
              <a:buChar char="Ø"/>
              <a:defRPr/>
            </a:pPr>
            <a:r>
              <a:rPr lang="en-US" sz="2800" dirty="0">
                <a:latin typeface="Arial Narrow" panose="020B0606020202030204" pitchFamily="34" charset="0"/>
              </a:rPr>
              <a:t> 	From 30 to 45 years, the size of the prostate remains constant, and involution  	starts. </a:t>
            </a:r>
          </a:p>
          <a:p>
            <a:pPr lvl="1" algn="just">
              <a:lnSpc>
                <a:spcPct val="150000"/>
              </a:lnSpc>
              <a:spcBef>
                <a:spcPts val="0"/>
              </a:spcBef>
              <a:spcAft>
                <a:spcPts val="600"/>
              </a:spcAft>
              <a:buFont typeface="Wingdings" panose="05000000000000000000" pitchFamily="2" charset="2"/>
              <a:buChar char="Ø"/>
              <a:defRPr/>
            </a:pPr>
            <a:r>
              <a:rPr lang="en-US" sz="2800" dirty="0">
                <a:latin typeface="Arial Narrow" panose="020B0606020202030204" pitchFamily="34" charset="0"/>
              </a:rPr>
              <a:t> 	After 45 to 50 years, the prostate is either enlarged or may undergo malignant  	changes.</a:t>
            </a:r>
          </a:p>
          <a:p>
            <a:pPr marL="457200" lvl="1" indent="0" algn="just">
              <a:lnSpc>
                <a:spcPct val="150000"/>
              </a:lnSpc>
              <a:spcBef>
                <a:spcPts val="0"/>
              </a:spcBef>
              <a:spcAft>
                <a:spcPts val="600"/>
              </a:spcAft>
              <a:buNone/>
              <a:defRPr/>
            </a:pPr>
            <a:r>
              <a:rPr lang="en-US" sz="2800" b="1" dirty="0">
                <a:latin typeface="Arial Narrow" panose="020B0606020202030204" pitchFamily="34" charset="0"/>
              </a:rPr>
              <a:t>  Development:</a:t>
            </a:r>
          </a:p>
          <a:p>
            <a:pPr lvl="1" algn="just">
              <a:lnSpc>
                <a:spcPct val="150000"/>
              </a:lnSpc>
              <a:spcBef>
                <a:spcPts val="0"/>
              </a:spcBef>
              <a:spcAft>
                <a:spcPts val="600"/>
              </a:spcAft>
              <a:buFont typeface="Wingdings" panose="05000000000000000000" pitchFamily="2" charset="2"/>
              <a:buChar char="Ø"/>
              <a:defRPr/>
            </a:pPr>
            <a:r>
              <a:rPr lang="en-US" sz="2800" dirty="0">
                <a:latin typeface="Arial Narrow" panose="020B0606020202030204" pitchFamily="34" charset="0"/>
              </a:rPr>
              <a:t>	Prostate develops from a series of endodermal buds from the lining of primitive  	urethra and the adjacent portion of urogenital sinus, surrounding mesenchyme  	condenses to form the stroma of the gland.</a:t>
            </a:r>
          </a:p>
          <a:p>
            <a:endParaRPr lang="en-IN" dirty="0"/>
          </a:p>
        </p:txBody>
      </p:sp>
    </p:spTree>
    <p:extLst>
      <p:ext uri="{BB962C8B-B14F-4D97-AF65-F5344CB8AC3E}">
        <p14:creationId xmlns:p14="http://schemas.microsoft.com/office/powerpoint/2010/main" xmlns="" val="347429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542302E-A9CE-4081-8BD7-7806F7F9B591}"/>
              </a:ext>
            </a:extLst>
          </p:cNvPr>
          <p:cNvSpPr>
            <a:spLocks noGrp="1"/>
          </p:cNvSpPr>
          <p:nvPr>
            <p:ph idx="1"/>
          </p:nvPr>
        </p:nvSpPr>
        <p:spPr>
          <a:xfrm>
            <a:off x="838200" y="579120"/>
            <a:ext cx="10515600" cy="6085840"/>
          </a:xfrm>
        </p:spPr>
        <p:txBody>
          <a:bodyPr/>
          <a:lstStyle/>
          <a:p>
            <a:pPr marL="0" indent="0" algn="just" eaLnBrk="1" fontAlgn="auto" hangingPunct="1">
              <a:lnSpc>
                <a:spcPct val="150000"/>
              </a:lnSpc>
              <a:spcBef>
                <a:spcPts val="0"/>
              </a:spcBef>
              <a:spcAft>
                <a:spcPts val="600"/>
              </a:spcAft>
              <a:buNone/>
              <a:defRPr/>
            </a:pPr>
            <a:r>
              <a:rPr lang="en-US" sz="2800" b="1" dirty="0">
                <a:latin typeface="Arial Narrow" panose="020B0606020202030204" pitchFamily="34" charset="0"/>
              </a:rPr>
              <a:t>Clinical Anatomy:</a:t>
            </a:r>
          </a:p>
          <a:p>
            <a:pPr lvl="1" algn="just">
              <a:lnSpc>
                <a:spcPct val="150000"/>
              </a:lnSpc>
              <a:spcBef>
                <a:spcPts val="0"/>
              </a:spcBef>
              <a:spcAft>
                <a:spcPts val="600"/>
              </a:spcAft>
              <a:buFont typeface="Wingdings" panose="05000000000000000000" pitchFamily="2" charset="2"/>
              <a:buChar char="Ø"/>
              <a:defRPr/>
            </a:pPr>
            <a:r>
              <a:rPr lang="en-US" sz="2800" dirty="0">
                <a:latin typeface="Arial Narrow" panose="020B0606020202030204" pitchFamily="34" charset="0"/>
              </a:rPr>
              <a:t> 	Senile enlargement of prostate: Digital examination of the rectum is very  	helpful in the diagnosis of an enlarged prostate.</a:t>
            </a:r>
          </a:p>
          <a:p>
            <a:pPr lvl="1" algn="just">
              <a:lnSpc>
                <a:spcPct val="150000"/>
              </a:lnSpc>
              <a:spcBef>
                <a:spcPts val="0"/>
              </a:spcBef>
              <a:spcAft>
                <a:spcPts val="600"/>
              </a:spcAft>
              <a:buFont typeface="Wingdings" panose="05000000000000000000" pitchFamily="2" charset="2"/>
              <a:buChar char="Ø"/>
              <a:defRPr/>
            </a:pPr>
            <a:r>
              <a:rPr lang="en-US" sz="2800" dirty="0">
                <a:latin typeface="Arial Narrow" panose="020B0606020202030204" pitchFamily="34" charset="0"/>
              </a:rPr>
              <a:t> 	Inflammation of prostate - Prostatitis</a:t>
            </a:r>
          </a:p>
          <a:p>
            <a:pPr lvl="1" algn="just">
              <a:lnSpc>
                <a:spcPct val="150000"/>
              </a:lnSpc>
              <a:spcBef>
                <a:spcPts val="0"/>
              </a:spcBef>
              <a:spcAft>
                <a:spcPts val="600"/>
              </a:spcAft>
              <a:buFont typeface="Wingdings" panose="05000000000000000000" pitchFamily="2" charset="2"/>
              <a:buChar char="Ø"/>
              <a:defRPr/>
            </a:pPr>
            <a:r>
              <a:rPr lang="en-US" sz="2800" dirty="0">
                <a:latin typeface="Arial Narrow" panose="020B0606020202030204" pitchFamily="34" charset="0"/>
              </a:rPr>
              <a:t> 	Benign prostatic hyperplasia occurs in periurethral zone.</a:t>
            </a:r>
          </a:p>
          <a:p>
            <a:pPr lvl="1" algn="just">
              <a:lnSpc>
                <a:spcPct val="150000"/>
              </a:lnSpc>
              <a:spcBef>
                <a:spcPts val="0"/>
              </a:spcBef>
              <a:spcAft>
                <a:spcPts val="600"/>
              </a:spcAft>
              <a:buFont typeface="Wingdings" panose="05000000000000000000" pitchFamily="2" charset="2"/>
              <a:buChar char="Ø"/>
              <a:defRPr/>
            </a:pPr>
            <a:r>
              <a:rPr lang="en-US" sz="2800" dirty="0">
                <a:latin typeface="Arial Narrow" panose="020B0606020202030204" pitchFamily="34" charset="0"/>
              </a:rPr>
              <a:t> 	Carcinoma of prostate occurs in peripheral zone.</a:t>
            </a:r>
          </a:p>
          <a:p>
            <a:pPr lvl="1" algn="just">
              <a:lnSpc>
                <a:spcPct val="150000"/>
              </a:lnSpc>
              <a:spcBef>
                <a:spcPts val="0"/>
              </a:spcBef>
              <a:spcAft>
                <a:spcPts val="600"/>
              </a:spcAft>
              <a:buFont typeface="Wingdings" panose="05000000000000000000" pitchFamily="2" charset="2"/>
              <a:buChar char="Ø"/>
              <a:defRPr/>
            </a:pPr>
            <a:r>
              <a:rPr lang="en-US" sz="2800" dirty="0">
                <a:latin typeface="Arial Narrow" panose="020B0606020202030204" pitchFamily="34" charset="0"/>
              </a:rPr>
              <a:t> 	The prostate is a common site of carcinoma. </a:t>
            </a:r>
          </a:p>
          <a:p>
            <a:pPr lvl="1" algn="just">
              <a:lnSpc>
                <a:spcPct val="150000"/>
              </a:lnSpc>
              <a:spcBef>
                <a:spcPts val="0"/>
              </a:spcBef>
              <a:spcAft>
                <a:spcPts val="600"/>
              </a:spcAft>
              <a:buFont typeface="Wingdings" panose="05000000000000000000" pitchFamily="2" charset="2"/>
              <a:buChar char="Ø"/>
              <a:defRPr/>
            </a:pPr>
            <a:r>
              <a:rPr lang="en-US" sz="2800" dirty="0">
                <a:latin typeface="Arial Narrow" panose="020B0606020202030204" pitchFamily="34" charset="0"/>
              </a:rPr>
              <a:t> 	Removal of prostate - Prostatectomy</a:t>
            </a:r>
            <a:endParaRPr lang="en-US" sz="2400" dirty="0">
              <a:latin typeface="Arial Narrow" panose="020B0606020202030204" pitchFamily="34" charset="0"/>
            </a:endParaRPr>
          </a:p>
          <a:p>
            <a:endParaRPr lang="en-IN" dirty="0"/>
          </a:p>
        </p:txBody>
      </p:sp>
    </p:spTree>
    <p:extLst>
      <p:ext uri="{BB962C8B-B14F-4D97-AF65-F5344CB8AC3E}">
        <p14:creationId xmlns:p14="http://schemas.microsoft.com/office/powerpoint/2010/main" xmlns="" val="26512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8E6DD72-F8E7-43E7-89B1-1FEFBCB58CB0}"/>
              </a:ext>
            </a:extLst>
          </p:cNvPr>
          <p:cNvSpPr>
            <a:spLocks noGrp="1"/>
          </p:cNvSpPr>
          <p:nvPr>
            <p:ph idx="1"/>
          </p:nvPr>
        </p:nvSpPr>
        <p:spPr/>
        <p:txBody>
          <a:bodyPr>
            <a:normAutofit/>
          </a:bodyPr>
          <a:lstStyle/>
          <a:p>
            <a:pPr marL="0" indent="0">
              <a:buNone/>
            </a:pPr>
            <a:endParaRPr lang="en-US" sz="4800" dirty="0"/>
          </a:p>
          <a:p>
            <a:pPr marL="0" indent="0">
              <a:buNone/>
            </a:pPr>
            <a:endParaRPr lang="en-US" sz="4800" dirty="0"/>
          </a:p>
          <a:p>
            <a:pPr marL="0" indent="0">
              <a:buNone/>
            </a:pPr>
            <a:r>
              <a:rPr lang="en-US" sz="4800" dirty="0"/>
              <a:t>				Thank you</a:t>
            </a:r>
            <a:endParaRPr lang="en-IN" sz="4800" dirty="0"/>
          </a:p>
        </p:txBody>
      </p:sp>
    </p:spTree>
    <p:extLst>
      <p:ext uri="{BB962C8B-B14F-4D97-AF65-F5344CB8AC3E}">
        <p14:creationId xmlns:p14="http://schemas.microsoft.com/office/powerpoint/2010/main" xmlns="" val="388756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2EA6A3A-4C5E-400B-9DE5-A73F18E5368B}"/>
              </a:ext>
            </a:extLst>
          </p:cNvPr>
          <p:cNvSpPr>
            <a:spLocks noGrp="1"/>
          </p:cNvSpPr>
          <p:nvPr>
            <p:ph idx="1"/>
          </p:nvPr>
        </p:nvSpPr>
        <p:spPr>
          <a:xfrm>
            <a:off x="838200" y="426720"/>
            <a:ext cx="10515600" cy="6167120"/>
          </a:xfrm>
        </p:spPr>
        <p:txBody>
          <a:bodyPr>
            <a:normAutofit/>
          </a:bodyPr>
          <a:lstStyle/>
          <a:p>
            <a:pPr marL="0" indent="0" algn="just" eaLnBrk="1" fontAlgn="auto" hangingPunct="1">
              <a:lnSpc>
                <a:spcPct val="150000"/>
              </a:lnSpc>
              <a:spcBef>
                <a:spcPts val="0"/>
              </a:spcBef>
              <a:spcAft>
                <a:spcPts val="600"/>
              </a:spcAft>
              <a:buNone/>
              <a:defRPr/>
            </a:pPr>
            <a:r>
              <a:rPr lang="en-US" sz="2800" dirty="0">
                <a:latin typeface="Helvetica Narrow" pitchFamily="34" charset="0"/>
              </a:rPr>
              <a:t>	</a:t>
            </a:r>
            <a:r>
              <a:rPr lang="en-US" sz="2800" dirty="0">
                <a:latin typeface="Arial Narrow" panose="020B0606020202030204" pitchFamily="34" charset="0"/>
              </a:rPr>
              <a:t>The prostate is an accessory gland of the male reproductive system. The prostate is firm in consistency. Its firmness is due to the presence of a dense fibromuscular stroma in which the glandular elements are embedded. In the female the prostate is represented by the paraurethral glands of Skene.</a:t>
            </a:r>
          </a:p>
          <a:p>
            <a:pPr marL="0" indent="0" algn="just" eaLnBrk="1" fontAlgn="auto" hangingPunct="1">
              <a:lnSpc>
                <a:spcPct val="150000"/>
              </a:lnSpc>
              <a:spcBef>
                <a:spcPts val="0"/>
              </a:spcBef>
              <a:spcAft>
                <a:spcPts val="600"/>
              </a:spcAft>
              <a:buNone/>
              <a:defRPr/>
            </a:pPr>
            <a:r>
              <a:rPr lang="en-US" sz="2800" b="1" dirty="0">
                <a:latin typeface="Arial Narrow" panose="020B0606020202030204" pitchFamily="34" charset="0"/>
              </a:rPr>
              <a:t>Situation:</a:t>
            </a:r>
          </a:p>
          <a:p>
            <a:pPr marL="0" indent="0" algn="just">
              <a:lnSpc>
                <a:spcPct val="150000"/>
              </a:lnSpc>
              <a:spcBef>
                <a:spcPts val="0"/>
              </a:spcBef>
              <a:spcAft>
                <a:spcPts val="600"/>
              </a:spcAft>
              <a:buNone/>
              <a:defRPr/>
            </a:pPr>
            <a:r>
              <a:rPr lang="en-US" sz="2800" dirty="0">
                <a:latin typeface="Arial Narrow" panose="020B0606020202030204" pitchFamily="34" charset="0"/>
              </a:rPr>
              <a:t>	The prostate lies in the lesser pelvis, below the neck of the urinary bladder, behind the lower part of the pubic symphysis and the upper part of the pubic arch. </a:t>
            </a:r>
            <a:r>
              <a:rPr lang="en-US" altLang="en-US" sz="2800" dirty="0">
                <a:latin typeface="Arial Narrow" panose="020B0606020202030204" pitchFamily="34" charset="0"/>
              </a:rPr>
              <a:t>It measures about 4 cm transversely at the base (width); 3 cm vertically (length); and 2 cm </a:t>
            </a:r>
            <a:r>
              <a:rPr lang="en-US" altLang="en-US" sz="2800" dirty="0" err="1">
                <a:latin typeface="Arial Narrow" panose="020B0606020202030204" pitchFamily="34" charset="0"/>
              </a:rPr>
              <a:t>anteroposteriorly</a:t>
            </a:r>
            <a:r>
              <a:rPr lang="en-US" altLang="en-US" sz="2800" dirty="0">
                <a:latin typeface="Arial Narrow" panose="020B0606020202030204" pitchFamily="34" charset="0"/>
              </a:rPr>
              <a:t> (thickness). It weighs about 8 g.</a:t>
            </a:r>
          </a:p>
          <a:p>
            <a:pPr marL="0" indent="0" algn="just" eaLnBrk="1" fontAlgn="auto" hangingPunct="1">
              <a:lnSpc>
                <a:spcPct val="150000"/>
              </a:lnSpc>
              <a:spcBef>
                <a:spcPts val="0"/>
              </a:spcBef>
              <a:spcAft>
                <a:spcPts val="600"/>
              </a:spcAft>
              <a:buNone/>
              <a:defRPr/>
            </a:pPr>
            <a:endParaRPr lang="en-US" sz="2800" dirty="0">
              <a:latin typeface="Arial Narrow" panose="020B0606020202030204" pitchFamily="34" charset="0"/>
            </a:endParaRPr>
          </a:p>
          <a:p>
            <a:pPr marL="0" indent="0" algn="just">
              <a:lnSpc>
                <a:spcPct val="150000"/>
              </a:lnSpc>
              <a:buNone/>
            </a:pPr>
            <a:endParaRPr lang="en-US" dirty="0">
              <a:latin typeface="Arial Narrow" panose="020B0606020202030204" pitchFamily="34" charset="0"/>
            </a:endParaRPr>
          </a:p>
          <a:p>
            <a:pPr marL="0" indent="0" algn="just" fontAlgn="auto">
              <a:spcBef>
                <a:spcPts val="0"/>
              </a:spcBef>
              <a:spcAft>
                <a:spcPts val="600"/>
              </a:spcAft>
              <a:buNone/>
              <a:defRPr/>
            </a:pPr>
            <a:endParaRPr lang="en-US" dirty="0">
              <a:latin typeface="Arial Narrow" panose="020B0606020202030204" pitchFamily="34" charset="0"/>
            </a:endParaRPr>
          </a:p>
          <a:p>
            <a:pPr marL="0" indent="0">
              <a:buNone/>
            </a:pPr>
            <a:endParaRPr lang="en-IN" dirty="0">
              <a:latin typeface="Arial Narrow" panose="020B0606020202030204" pitchFamily="34" charset="0"/>
            </a:endParaRPr>
          </a:p>
        </p:txBody>
      </p:sp>
    </p:spTree>
    <p:extLst>
      <p:ext uri="{BB962C8B-B14F-4D97-AF65-F5344CB8AC3E}">
        <p14:creationId xmlns:p14="http://schemas.microsoft.com/office/powerpoint/2010/main" xmlns="" val="2087445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C1D94A8-46A1-4ACB-89C7-C944378945C2}"/>
              </a:ext>
            </a:extLst>
          </p:cNvPr>
          <p:cNvSpPr>
            <a:spLocks noGrp="1"/>
          </p:cNvSpPr>
          <p:nvPr>
            <p:ph idx="1"/>
          </p:nvPr>
        </p:nvSpPr>
        <p:spPr>
          <a:xfrm>
            <a:off x="838200" y="193040"/>
            <a:ext cx="10515600" cy="6492240"/>
          </a:xfrm>
        </p:spPr>
        <p:txBody>
          <a:bodyPr>
            <a:normAutofit/>
          </a:bodyPr>
          <a:lstStyle/>
          <a:p>
            <a:pPr marL="0" indent="0" algn="just" eaLnBrk="1" fontAlgn="auto" hangingPunct="1">
              <a:lnSpc>
                <a:spcPct val="150000"/>
              </a:lnSpc>
              <a:spcBef>
                <a:spcPts val="0"/>
              </a:spcBef>
              <a:spcAft>
                <a:spcPts val="600"/>
              </a:spcAft>
              <a:buNone/>
              <a:defRPr/>
            </a:pPr>
            <a:r>
              <a:rPr lang="en-US" b="1" dirty="0">
                <a:latin typeface="Arial Narrow" panose="020B0606020202030204" pitchFamily="34" charset="0"/>
              </a:rPr>
              <a:t>Gross Features:</a:t>
            </a:r>
            <a:r>
              <a:rPr lang="en-US" dirty="0">
                <a:latin typeface="Arial Narrow" panose="020B0606020202030204" pitchFamily="34" charset="0"/>
              </a:rPr>
              <a:t> Apex, base</a:t>
            </a:r>
          </a:p>
          <a:p>
            <a:pPr lvl="1" algn="just">
              <a:lnSpc>
                <a:spcPct val="150000"/>
              </a:lnSpc>
              <a:spcBef>
                <a:spcPts val="0"/>
              </a:spcBef>
              <a:spcAft>
                <a:spcPts val="600"/>
              </a:spcAft>
              <a:buFont typeface="Wingdings" panose="05000000000000000000" pitchFamily="2" charset="2"/>
              <a:buChar char="Ø"/>
              <a:defRPr/>
            </a:pPr>
            <a:r>
              <a:rPr lang="en-US" sz="2800" dirty="0">
                <a:latin typeface="Arial Narrow" panose="020B0606020202030204" pitchFamily="34" charset="0"/>
              </a:rPr>
              <a:t>	An apex directed downwards; surrounds the junction of prostatic and 	membranous parts of posterior urethra.</a:t>
            </a:r>
          </a:p>
          <a:p>
            <a:pPr lvl="1" algn="just">
              <a:lnSpc>
                <a:spcPct val="150000"/>
              </a:lnSpc>
              <a:spcBef>
                <a:spcPts val="0"/>
              </a:spcBef>
              <a:spcAft>
                <a:spcPts val="600"/>
              </a:spcAft>
              <a:buFont typeface="Wingdings" panose="05000000000000000000" pitchFamily="2" charset="2"/>
              <a:buChar char="Ø"/>
              <a:defRPr/>
            </a:pPr>
            <a:r>
              <a:rPr lang="en-US" sz="2800" dirty="0">
                <a:latin typeface="Arial Narrow" panose="020B0606020202030204" pitchFamily="34" charset="0"/>
              </a:rPr>
              <a:t>  Base directed upwards and is structurally continuous with the neck of the 	bladder.</a:t>
            </a:r>
          </a:p>
          <a:p>
            <a:pPr lvl="1" algn="just">
              <a:lnSpc>
                <a:spcPct val="150000"/>
              </a:lnSpc>
              <a:spcBef>
                <a:spcPts val="0"/>
              </a:spcBef>
              <a:spcAft>
                <a:spcPts val="600"/>
              </a:spcAft>
              <a:buFont typeface="Wingdings" panose="05000000000000000000" pitchFamily="2" charset="2"/>
              <a:buChar char="Ø"/>
              <a:defRPr/>
            </a:pPr>
            <a:r>
              <a:rPr lang="en-US" sz="2800">
                <a:latin typeface="Arial Narrow" panose="020B0606020202030204" pitchFamily="34" charset="0"/>
              </a:rPr>
              <a:t>  Four </a:t>
            </a:r>
            <a:r>
              <a:rPr lang="en-US" sz="2800" dirty="0">
                <a:latin typeface="Arial Narrow" panose="020B0606020202030204" pitchFamily="34" charset="0"/>
              </a:rPr>
              <a:t>surfaces: anterior, posterior and two inferolateral.</a:t>
            </a:r>
          </a:p>
          <a:p>
            <a:pPr marL="0" indent="0">
              <a:buNone/>
            </a:pPr>
            <a:endParaRPr lang="en-IN" dirty="0"/>
          </a:p>
        </p:txBody>
      </p:sp>
    </p:spTree>
    <p:extLst>
      <p:ext uri="{BB962C8B-B14F-4D97-AF65-F5344CB8AC3E}">
        <p14:creationId xmlns:p14="http://schemas.microsoft.com/office/powerpoint/2010/main" xmlns="" val="1851487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66E4780-B458-4A3F-B573-6D919DAD0CD6}"/>
              </a:ext>
            </a:extLst>
          </p:cNvPr>
          <p:cNvSpPr>
            <a:spLocks noGrp="1"/>
          </p:cNvSpPr>
          <p:nvPr>
            <p:ph idx="1"/>
          </p:nvPr>
        </p:nvSpPr>
        <p:spPr>
          <a:xfrm>
            <a:off x="838200" y="417095"/>
            <a:ext cx="10515600" cy="6186905"/>
          </a:xfrm>
        </p:spPr>
        <p:txBody>
          <a:bodyPr>
            <a:normAutofit/>
          </a:bodyPr>
          <a:lstStyle/>
          <a:p>
            <a:pPr marL="0" indent="0" algn="just" eaLnBrk="1" fontAlgn="auto" hangingPunct="1">
              <a:lnSpc>
                <a:spcPct val="150000"/>
              </a:lnSpc>
              <a:spcBef>
                <a:spcPts val="0"/>
              </a:spcBef>
              <a:spcAft>
                <a:spcPts val="600"/>
              </a:spcAft>
              <a:buNone/>
              <a:defRPr/>
            </a:pPr>
            <a:r>
              <a:rPr lang="en-US" sz="2800" dirty="0">
                <a:latin typeface="Arial Narrow" panose="020B0606020202030204" pitchFamily="34" charset="0"/>
              </a:rPr>
              <a:t>	The </a:t>
            </a:r>
            <a:r>
              <a:rPr lang="en-US" sz="2800" i="1" dirty="0">
                <a:latin typeface="Arial Narrow" panose="020B0606020202030204" pitchFamily="34" charset="0"/>
              </a:rPr>
              <a:t>anterior surface </a:t>
            </a:r>
            <a:r>
              <a:rPr lang="en-US" sz="2800" dirty="0">
                <a:latin typeface="Arial Narrow" panose="020B0606020202030204" pitchFamily="34" charset="0"/>
              </a:rPr>
              <a:t>lies 2 cm behind the pubic symphysis, with retropubic fat intervening. Its upper part is connected to the pubic bones by the puboprostatic ligaments. The lower end of this surface is pierced by the urethra. The lower end of urethra emerges from this surface.</a:t>
            </a:r>
          </a:p>
          <a:p>
            <a:pPr marL="0" indent="0" algn="just">
              <a:lnSpc>
                <a:spcPct val="150000"/>
              </a:lnSpc>
              <a:spcBef>
                <a:spcPts val="0"/>
              </a:spcBef>
              <a:spcAft>
                <a:spcPts val="600"/>
              </a:spcAft>
              <a:buNone/>
              <a:defRPr/>
            </a:pPr>
            <a:r>
              <a:rPr lang="en-US" sz="2800" dirty="0">
                <a:latin typeface="Arial Narrow" panose="020B0606020202030204" pitchFamily="34" charset="0"/>
              </a:rPr>
              <a:t>	The </a:t>
            </a:r>
            <a:r>
              <a:rPr lang="en-US" sz="2800" i="1" dirty="0">
                <a:latin typeface="Arial Narrow" panose="020B0606020202030204" pitchFamily="34" charset="0"/>
              </a:rPr>
              <a:t>posterior surface </a:t>
            </a:r>
            <a:r>
              <a:rPr lang="en-US" sz="2800" dirty="0">
                <a:latin typeface="Arial Narrow" panose="020B0606020202030204" pitchFamily="34" charset="0"/>
              </a:rPr>
              <a:t>is triangular in shape. It is flattened from side to side and convex from above downwards. Near its upper border it is pierced on each side of the median plane by the ejaculatory duct.</a:t>
            </a:r>
          </a:p>
          <a:p>
            <a:pPr marL="0" indent="0" algn="just">
              <a:lnSpc>
                <a:spcPct val="150000"/>
              </a:lnSpc>
              <a:spcBef>
                <a:spcPts val="0"/>
              </a:spcBef>
              <a:spcAft>
                <a:spcPts val="600"/>
              </a:spcAft>
              <a:buNone/>
              <a:defRPr/>
            </a:pPr>
            <a:r>
              <a:rPr lang="en-US" dirty="0">
                <a:latin typeface="Arial Narrow" panose="020B0606020202030204" pitchFamily="34" charset="0"/>
              </a:rPr>
              <a:t>	</a:t>
            </a:r>
            <a:r>
              <a:rPr lang="en-US" sz="2800" i="1" dirty="0">
                <a:latin typeface="Arial Narrow" panose="020B0606020202030204" pitchFamily="34" charset="0"/>
              </a:rPr>
              <a:t>Inferolateral surface </a:t>
            </a:r>
            <a:r>
              <a:rPr lang="en-US" sz="2800" dirty="0">
                <a:latin typeface="Arial Narrow" panose="020B0606020202030204" pitchFamily="34" charset="0"/>
              </a:rPr>
              <a:t>are related to the side walls of pelvis. The anterior </a:t>
            </a:r>
            <a:r>
              <a:rPr lang="en-US" sz="2800" dirty="0" err="1">
                <a:latin typeface="Arial Narrow" panose="020B0606020202030204" pitchFamily="34" charset="0"/>
              </a:rPr>
              <a:t>fibres</a:t>
            </a:r>
            <a:r>
              <a:rPr lang="en-US" sz="2800" dirty="0">
                <a:latin typeface="Arial Narrow" panose="020B0606020202030204" pitchFamily="34" charset="0"/>
              </a:rPr>
              <a:t> of the </a:t>
            </a:r>
            <a:r>
              <a:rPr lang="en-US" sz="2800" dirty="0" err="1">
                <a:latin typeface="Arial Narrow" panose="020B0606020202030204" pitchFamily="34" charset="0"/>
              </a:rPr>
              <a:t>levator</a:t>
            </a:r>
            <a:r>
              <a:rPr lang="en-US" sz="2800" dirty="0">
                <a:latin typeface="Arial Narrow" panose="020B0606020202030204" pitchFamily="34" charset="0"/>
              </a:rPr>
              <a:t> ani enclose the gland in </a:t>
            </a:r>
            <a:r>
              <a:rPr lang="en-US" sz="2800" dirty="0" err="1">
                <a:latin typeface="Arial Narrow" panose="020B0606020202030204" pitchFamily="34" charset="0"/>
              </a:rPr>
              <a:t>pubourethral</a:t>
            </a:r>
            <a:r>
              <a:rPr lang="en-US" sz="2800" dirty="0">
                <a:latin typeface="Arial Narrow" panose="020B0606020202030204" pitchFamily="34" charset="0"/>
              </a:rPr>
              <a:t> sling. </a:t>
            </a:r>
          </a:p>
          <a:p>
            <a:pPr marL="0" indent="0" algn="just">
              <a:lnSpc>
                <a:spcPct val="150000"/>
              </a:lnSpc>
              <a:spcBef>
                <a:spcPts val="0"/>
              </a:spcBef>
              <a:spcAft>
                <a:spcPts val="600"/>
              </a:spcAft>
              <a:buNone/>
              <a:defRPr/>
            </a:pPr>
            <a:endParaRPr lang="en-US" sz="2800" dirty="0">
              <a:latin typeface="Arial Narrow" panose="020B0606020202030204" pitchFamily="34" charset="0"/>
            </a:endParaRPr>
          </a:p>
          <a:p>
            <a:pPr marL="0" indent="0" algn="just" eaLnBrk="1" fontAlgn="auto" hangingPunct="1">
              <a:lnSpc>
                <a:spcPct val="150000"/>
              </a:lnSpc>
              <a:spcBef>
                <a:spcPts val="0"/>
              </a:spcBef>
              <a:spcAft>
                <a:spcPts val="600"/>
              </a:spcAft>
              <a:buNone/>
              <a:defRPr/>
            </a:pPr>
            <a:endParaRPr lang="en-US" sz="2800" dirty="0">
              <a:latin typeface="Arial Narrow" panose="020B0606020202030204" pitchFamily="34" charset="0"/>
            </a:endParaRPr>
          </a:p>
          <a:p>
            <a:pPr lvl="1">
              <a:lnSpc>
                <a:spcPct val="150000"/>
              </a:lnSpc>
              <a:buFont typeface="Wingdings" panose="05000000000000000000" pitchFamily="2" charset="2"/>
              <a:buChar char="Ø"/>
            </a:pPr>
            <a:endParaRPr lang="en-US" sz="2800" dirty="0">
              <a:latin typeface="Arial Narrow" panose="020B0606020202030204" pitchFamily="34" charset="0"/>
            </a:endParaRPr>
          </a:p>
          <a:p>
            <a:pPr lvl="1">
              <a:buFont typeface="Wingdings" panose="05000000000000000000" pitchFamily="2" charset="2"/>
              <a:buChar char="Ø"/>
            </a:pPr>
            <a:endParaRPr lang="en-IN" dirty="0"/>
          </a:p>
        </p:txBody>
      </p:sp>
    </p:spTree>
    <p:extLst>
      <p:ext uri="{BB962C8B-B14F-4D97-AF65-F5344CB8AC3E}">
        <p14:creationId xmlns:p14="http://schemas.microsoft.com/office/powerpoint/2010/main" xmlns="" val="3474510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655E714-F3A7-465D-8A50-D40936944C73}"/>
              </a:ext>
            </a:extLst>
          </p:cNvPr>
          <p:cNvSpPr>
            <a:spLocks noGrp="1"/>
          </p:cNvSpPr>
          <p:nvPr>
            <p:ph idx="1"/>
          </p:nvPr>
        </p:nvSpPr>
        <p:spPr>
          <a:xfrm>
            <a:off x="838200" y="396240"/>
            <a:ext cx="10515600" cy="6339840"/>
          </a:xfrm>
        </p:spPr>
        <p:txBody>
          <a:bodyPr>
            <a:normAutofit/>
          </a:bodyPr>
          <a:lstStyle/>
          <a:p>
            <a:pPr marL="0" indent="0" algn="just" eaLnBrk="1" fontAlgn="auto" hangingPunct="1">
              <a:lnSpc>
                <a:spcPct val="150000"/>
              </a:lnSpc>
              <a:spcBef>
                <a:spcPts val="0"/>
              </a:spcBef>
              <a:spcAft>
                <a:spcPts val="600"/>
              </a:spcAft>
              <a:buNone/>
              <a:defRPr/>
            </a:pPr>
            <a:r>
              <a:rPr lang="en-US" sz="2800" b="1" dirty="0">
                <a:latin typeface="Arial Narrow" panose="020B0606020202030204" pitchFamily="34" charset="0"/>
              </a:rPr>
              <a:t>Zones of the Prostate:</a:t>
            </a:r>
          </a:p>
          <a:p>
            <a:pPr marL="0" indent="0" algn="just" eaLnBrk="1" fontAlgn="auto" hangingPunct="1">
              <a:lnSpc>
                <a:spcPct val="150000"/>
              </a:lnSpc>
              <a:spcBef>
                <a:spcPts val="0"/>
              </a:spcBef>
              <a:spcAft>
                <a:spcPts val="600"/>
              </a:spcAft>
              <a:buNone/>
              <a:defRPr/>
            </a:pPr>
            <a:r>
              <a:rPr lang="en-US" b="1" dirty="0">
                <a:latin typeface="Arial Narrow" panose="020B0606020202030204" pitchFamily="34" charset="0"/>
              </a:rPr>
              <a:t>	</a:t>
            </a:r>
            <a:r>
              <a:rPr lang="en-US" dirty="0">
                <a:latin typeface="Arial Narrow" panose="020B0606020202030204" pitchFamily="34" charset="0"/>
              </a:rPr>
              <a:t>According to McNeal, the gland is divided into</a:t>
            </a:r>
            <a:endParaRPr lang="en-US" sz="2800" dirty="0">
              <a:latin typeface="Arial Narrow" panose="020B0606020202030204" pitchFamily="34" charset="0"/>
            </a:endParaRPr>
          </a:p>
          <a:p>
            <a:pPr marL="0" indent="0" algn="just" eaLnBrk="1" fontAlgn="auto" hangingPunct="1">
              <a:lnSpc>
                <a:spcPct val="150000"/>
              </a:lnSpc>
              <a:spcBef>
                <a:spcPts val="0"/>
              </a:spcBef>
              <a:spcAft>
                <a:spcPts val="600"/>
              </a:spcAft>
              <a:buNone/>
              <a:defRPr/>
            </a:pPr>
            <a:r>
              <a:rPr lang="en-US" sz="2800" dirty="0">
                <a:latin typeface="Arial Narrow" panose="020B0606020202030204" pitchFamily="34" charset="0"/>
              </a:rPr>
              <a:t>		1.  The peripheral zone forms 70% of glandular tissue.</a:t>
            </a:r>
          </a:p>
          <a:p>
            <a:pPr marL="0" indent="0" algn="just" eaLnBrk="1" fontAlgn="auto" hangingPunct="1">
              <a:lnSpc>
                <a:spcPct val="150000"/>
              </a:lnSpc>
              <a:spcBef>
                <a:spcPts val="0"/>
              </a:spcBef>
              <a:spcAft>
                <a:spcPts val="600"/>
              </a:spcAft>
              <a:buNone/>
              <a:defRPr/>
            </a:pPr>
            <a:r>
              <a:rPr lang="en-US" sz="2800" dirty="0">
                <a:latin typeface="Arial Narrow" panose="020B0606020202030204" pitchFamily="34" charset="0"/>
              </a:rPr>
              <a:t>		2.  Central zone constitutes 25% of glandular tissue</a:t>
            </a:r>
          </a:p>
          <a:p>
            <a:pPr marL="0" indent="0" algn="just" eaLnBrk="1" fontAlgn="auto" hangingPunct="1">
              <a:lnSpc>
                <a:spcPct val="150000"/>
              </a:lnSpc>
              <a:spcBef>
                <a:spcPts val="0"/>
              </a:spcBef>
              <a:spcAft>
                <a:spcPts val="600"/>
              </a:spcAft>
              <a:buNone/>
              <a:defRPr/>
            </a:pPr>
            <a:r>
              <a:rPr lang="en-US" sz="2800" dirty="0">
                <a:latin typeface="Arial Narrow" panose="020B0606020202030204" pitchFamily="34" charset="0"/>
              </a:rPr>
              <a:t>		3.  There is a periurethral transition zone (5%)</a:t>
            </a:r>
          </a:p>
          <a:p>
            <a:pPr marL="0" indent="0" algn="just" eaLnBrk="1" fontAlgn="auto" hangingPunct="1">
              <a:lnSpc>
                <a:spcPct val="150000"/>
              </a:lnSpc>
              <a:spcBef>
                <a:spcPts val="0"/>
              </a:spcBef>
              <a:spcAft>
                <a:spcPts val="600"/>
              </a:spcAft>
              <a:buNone/>
              <a:defRPr/>
            </a:pPr>
            <a:r>
              <a:rPr lang="en-US" sz="2800" b="1" dirty="0">
                <a:latin typeface="Arial Narrow" panose="020B0606020202030204" pitchFamily="34" charset="0"/>
              </a:rPr>
              <a:t>Lobes:</a:t>
            </a:r>
          </a:p>
          <a:p>
            <a:pPr marL="0" indent="0" algn="just" eaLnBrk="1" fontAlgn="auto" hangingPunct="1">
              <a:lnSpc>
                <a:spcPct val="150000"/>
              </a:lnSpc>
              <a:spcBef>
                <a:spcPts val="0"/>
              </a:spcBef>
              <a:spcAft>
                <a:spcPts val="600"/>
              </a:spcAft>
              <a:buNone/>
              <a:defRPr/>
            </a:pPr>
            <a:r>
              <a:rPr lang="en-US" dirty="0">
                <a:latin typeface="Arial Narrow" panose="020B0606020202030204" pitchFamily="34" charset="0"/>
              </a:rPr>
              <a:t>	T</a:t>
            </a:r>
            <a:r>
              <a:rPr lang="en-US" sz="2800" dirty="0">
                <a:latin typeface="Arial Narrow" panose="020B0606020202030204" pitchFamily="34" charset="0"/>
              </a:rPr>
              <a:t>he glandular tissue is divided into three lobes, two lateral and one median.</a:t>
            </a:r>
          </a:p>
          <a:p>
            <a:pPr marL="0" indent="0" algn="just" eaLnBrk="1" fontAlgn="auto" hangingPunct="1">
              <a:lnSpc>
                <a:spcPct val="150000"/>
              </a:lnSpc>
              <a:spcBef>
                <a:spcPts val="0"/>
              </a:spcBef>
              <a:spcAft>
                <a:spcPts val="600"/>
              </a:spcAft>
              <a:buNone/>
              <a:defRPr/>
            </a:pPr>
            <a:endParaRPr lang="en-US" sz="2800" dirty="0">
              <a:latin typeface="Arial Narrow" panose="020B0606020202030204" pitchFamily="34" charset="0"/>
            </a:endParaRPr>
          </a:p>
          <a:p>
            <a:pPr lvl="1">
              <a:buFont typeface="Wingdings" panose="05000000000000000000" pitchFamily="2" charset="2"/>
              <a:buChar char="Ø"/>
            </a:pPr>
            <a:endParaRPr lang="en-IN" dirty="0"/>
          </a:p>
        </p:txBody>
      </p:sp>
    </p:spTree>
    <p:extLst>
      <p:ext uri="{BB962C8B-B14F-4D97-AF65-F5344CB8AC3E}">
        <p14:creationId xmlns:p14="http://schemas.microsoft.com/office/powerpoint/2010/main" xmlns="" val="2921858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843A83C-4062-46E4-BA3B-EF0681925275}"/>
              </a:ext>
            </a:extLst>
          </p:cNvPr>
          <p:cNvSpPr>
            <a:spLocks noGrp="1"/>
          </p:cNvSpPr>
          <p:nvPr>
            <p:ph idx="1"/>
          </p:nvPr>
        </p:nvSpPr>
        <p:spPr>
          <a:xfrm>
            <a:off x="838200" y="182880"/>
            <a:ext cx="10515600" cy="6553200"/>
          </a:xfrm>
        </p:spPr>
        <p:txBody>
          <a:bodyPr>
            <a:normAutofit/>
          </a:bodyPr>
          <a:lstStyle/>
          <a:p>
            <a:pPr marL="0" indent="0" algn="just" eaLnBrk="1" fontAlgn="auto" hangingPunct="1">
              <a:lnSpc>
                <a:spcPct val="150000"/>
              </a:lnSpc>
              <a:spcBef>
                <a:spcPts val="0"/>
              </a:spcBef>
              <a:spcAft>
                <a:spcPts val="600"/>
              </a:spcAft>
              <a:buNone/>
              <a:defRPr/>
            </a:pPr>
            <a:r>
              <a:rPr lang="en-US" sz="2800" b="1" dirty="0">
                <a:latin typeface="Arial Narrow" panose="020B0606020202030204" pitchFamily="34" charset="0"/>
              </a:rPr>
              <a:t>Sphincters Related to Prostate:</a:t>
            </a:r>
          </a:p>
          <a:p>
            <a:pPr lvl="1" algn="just">
              <a:lnSpc>
                <a:spcPct val="150000"/>
              </a:lnSpc>
              <a:spcBef>
                <a:spcPts val="0"/>
              </a:spcBef>
              <a:spcAft>
                <a:spcPts val="600"/>
              </a:spcAft>
              <a:buFont typeface="Wingdings" panose="05000000000000000000" pitchFamily="2" charset="2"/>
              <a:buChar char="Ø"/>
              <a:defRPr/>
            </a:pPr>
            <a:r>
              <a:rPr lang="en-US" sz="2800" dirty="0">
                <a:latin typeface="Arial Narrow" panose="020B0606020202030204" pitchFamily="34" charset="0"/>
              </a:rPr>
              <a:t>	In the </a:t>
            </a:r>
            <a:r>
              <a:rPr lang="en-US" sz="2800" dirty="0" err="1">
                <a:latin typeface="Arial Narrow" panose="020B0606020202030204" pitchFamily="34" charset="0"/>
              </a:rPr>
              <a:t>preprostatic</a:t>
            </a:r>
            <a:r>
              <a:rPr lang="en-US" sz="2800" dirty="0">
                <a:latin typeface="Arial Narrow" panose="020B0606020202030204" pitchFamily="34" charset="0"/>
              </a:rPr>
              <a:t> part of urethra there is external urethral sphincter 	mechanism that subserves sexual function of closing during ejaculation.</a:t>
            </a:r>
          </a:p>
          <a:p>
            <a:pPr lvl="1" algn="just">
              <a:lnSpc>
                <a:spcPct val="150000"/>
              </a:lnSpc>
              <a:spcBef>
                <a:spcPts val="0"/>
              </a:spcBef>
              <a:spcAft>
                <a:spcPts val="600"/>
              </a:spcAft>
              <a:buFont typeface="Wingdings" panose="05000000000000000000" pitchFamily="2" charset="2"/>
              <a:buChar char="Ø"/>
              <a:defRPr/>
            </a:pPr>
            <a:r>
              <a:rPr lang="en-US" sz="2800" dirty="0">
                <a:latin typeface="Arial Narrow" panose="020B0606020202030204" pitchFamily="34" charset="0"/>
              </a:rPr>
              <a:t> 	Distal urethral sphincter mechanism is seen at the junction of prostatic 	and membranous parts of urethra.</a:t>
            </a:r>
          </a:p>
          <a:p>
            <a:pPr marL="0" indent="0" algn="just" eaLnBrk="1" fontAlgn="auto" hangingPunct="1">
              <a:lnSpc>
                <a:spcPct val="150000"/>
              </a:lnSpc>
              <a:spcBef>
                <a:spcPts val="0"/>
              </a:spcBef>
              <a:spcAft>
                <a:spcPts val="600"/>
              </a:spcAft>
              <a:buNone/>
              <a:defRPr/>
            </a:pPr>
            <a:r>
              <a:rPr lang="en-US" sz="2800" b="1" dirty="0">
                <a:latin typeface="Arial Narrow" panose="020B0606020202030204" pitchFamily="34" charset="0"/>
              </a:rPr>
              <a:t>Structures within the Prostate</a:t>
            </a:r>
          </a:p>
          <a:p>
            <a:pPr marL="0" indent="0" algn="just" eaLnBrk="1" fontAlgn="auto" hangingPunct="1">
              <a:lnSpc>
                <a:spcPct val="150000"/>
              </a:lnSpc>
              <a:spcBef>
                <a:spcPts val="0"/>
              </a:spcBef>
              <a:spcAft>
                <a:spcPts val="600"/>
              </a:spcAft>
              <a:buNone/>
              <a:defRPr/>
            </a:pPr>
            <a:r>
              <a:rPr lang="en-US" sz="2800" dirty="0">
                <a:latin typeface="Arial Narrow" panose="020B0606020202030204" pitchFamily="34" charset="0"/>
              </a:rPr>
              <a:t>	Prostatic urethra </a:t>
            </a:r>
          </a:p>
          <a:p>
            <a:pPr marL="0" indent="0" algn="just" eaLnBrk="1" fontAlgn="auto" hangingPunct="1">
              <a:lnSpc>
                <a:spcPct val="150000"/>
              </a:lnSpc>
              <a:spcBef>
                <a:spcPts val="0"/>
              </a:spcBef>
              <a:spcAft>
                <a:spcPts val="600"/>
              </a:spcAft>
              <a:buNone/>
              <a:defRPr/>
            </a:pPr>
            <a:r>
              <a:rPr lang="en-US" sz="2800" dirty="0">
                <a:latin typeface="Arial Narrow" panose="020B0606020202030204" pitchFamily="34" charset="0"/>
              </a:rPr>
              <a:t>	The prostatic utricle </a:t>
            </a:r>
          </a:p>
          <a:p>
            <a:pPr marL="0" indent="0" algn="just" eaLnBrk="1" fontAlgn="auto" hangingPunct="1">
              <a:lnSpc>
                <a:spcPct val="150000"/>
              </a:lnSpc>
              <a:spcBef>
                <a:spcPts val="0"/>
              </a:spcBef>
              <a:spcAft>
                <a:spcPts val="600"/>
              </a:spcAft>
              <a:buNone/>
              <a:defRPr/>
            </a:pPr>
            <a:r>
              <a:rPr lang="en-US" sz="2800" dirty="0">
                <a:latin typeface="Arial Narrow" panose="020B0606020202030204" pitchFamily="34" charset="0"/>
              </a:rPr>
              <a:t>	The ejaculatory ducts</a:t>
            </a:r>
          </a:p>
          <a:p>
            <a:pPr marL="457200" lvl="1" indent="0" algn="just">
              <a:lnSpc>
                <a:spcPct val="150000"/>
              </a:lnSpc>
              <a:spcBef>
                <a:spcPts val="0"/>
              </a:spcBef>
              <a:spcAft>
                <a:spcPts val="600"/>
              </a:spcAft>
              <a:buNone/>
              <a:defRPr/>
            </a:pPr>
            <a:endParaRPr lang="en-US" sz="2800" dirty="0">
              <a:latin typeface="Arial Narrow" panose="020B0606020202030204" pitchFamily="34" charset="0"/>
            </a:endParaRPr>
          </a:p>
        </p:txBody>
      </p:sp>
    </p:spTree>
    <p:extLst>
      <p:ext uri="{BB962C8B-B14F-4D97-AF65-F5344CB8AC3E}">
        <p14:creationId xmlns:p14="http://schemas.microsoft.com/office/powerpoint/2010/main" xmlns="" val="2638730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EA9BED-8E7F-4BB1-BB07-9ED1ECDB6E10}"/>
              </a:ext>
            </a:extLst>
          </p:cNvPr>
          <p:cNvSpPr>
            <a:spLocks noGrp="1"/>
          </p:cNvSpPr>
          <p:nvPr>
            <p:ph type="title"/>
          </p:nvPr>
        </p:nvSpPr>
        <p:spPr>
          <a:xfrm>
            <a:off x="838200" y="365125"/>
            <a:ext cx="10515600" cy="1087755"/>
          </a:xfrm>
        </p:spPr>
        <p:txBody>
          <a:bodyPr>
            <a:normAutofit fontScale="90000"/>
          </a:bodyPr>
          <a:lstStyle/>
          <a:p>
            <a:r>
              <a:rPr lang="en-US" sz="3200" b="1" dirty="0">
                <a:latin typeface="Arial Narrow" panose="020B0606020202030204" pitchFamily="34" charset="0"/>
              </a:rPr>
              <a:t/>
            </a:r>
            <a:br>
              <a:rPr lang="en-US" sz="3200" b="1" dirty="0">
                <a:latin typeface="Arial Narrow" panose="020B0606020202030204" pitchFamily="34" charset="0"/>
              </a:rPr>
            </a:br>
            <a:r>
              <a:rPr lang="en-US" sz="3200" b="1" dirty="0">
                <a:solidFill>
                  <a:srgbClr val="C00000"/>
                </a:solidFill>
                <a:latin typeface="Arial Narrow" panose="020B0606020202030204" pitchFamily="34" charset="0"/>
              </a:rPr>
              <a:t/>
            </a:r>
            <a:br>
              <a:rPr lang="en-US" sz="3200" b="1" dirty="0">
                <a:solidFill>
                  <a:srgbClr val="C00000"/>
                </a:solidFill>
                <a:latin typeface="Arial Narrow" panose="020B0606020202030204" pitchFamily="34" charset="0"/>
              </a:rPr>
            </a:br>
            <a:endParaRPr lang="en-IN" sz="3200" dirty="0">
              <a:latin typeface="Arial Narrow" panose="020B0606020202030204" pitchFamily="34" charset="0"/>
            </a:endParaRPr>
          </a:p>
        </p:txBody>
      </p:sp>
      <p:sp>
        <p:nvSpPr>
          <p:cNvPr id="3" name="Content Placeholder 2">
            <a:extLst>
              <a:ext uri="{FF2B5EF4-FFF2-40B4-BE49-F238E27FC236}">
                <a16:creationId xmlns:a16="http://schemas.microsoft.com/office/drawing/2014/main" xmlns="" id="{49F8AECD-5AA7-42FD-9C1B-2BCE103374C7}"/>
              </a:ext>
            </a:extLst>
          </p:cNvPr>
          <p:cNvSpPr>
            <a:spLocks noGrp="1"/>
          </p:cNvSpPr>
          <p:nvPr>
            <p:ph idx="1"/>
          </p:nvPr>
        </p:nvSpPr>
        <p:spPr>
          <a:xfrm>
            <a:off x="838200" y="447040"/>
            <a:ext cx="10515600" cy="5729923"/>
          </a:xfrm>
        </p:spPr>
        <p:txBody>
          <a:bodyPr>
            <a:normAutofit/>
          </a:bodyPr>
          <a:lstStyle/>
          <a:p>
            <a:pPr marL="0" indent="0" algn="just" eaLnBrk="1" fontAlgn="auto" hangingPunct="1">
              <a:lnSpc>
                <a:spcPct val="150000"/>
              </a:lnSpc>
              <a:spcBef>
                <a:spcPts val="0"/>
              </a:spcBef>
              <a:spcAft>
                <a:spcPts val="600"/>
              </a:spcAft>
              <a:buNone/>
              <a:defRPr/>
            </a:pPr>
            <a:r>
              <a:rPr lang="en-US" sz="2800" b="1" dirty="0">
                <a:latin typeface="Arial Narrow" panose="020B0606020202030204" pitchFamily="34" charset="0"/>
              </a:rPr>
              <a:t>Capsules and Ligaments of Prostate </a:t>
            </a:r>
          </a:p>
          <a:p>
            <a:pPr marL="0" indent="0" algn="just" eaLnBrk="1" fontAlgn="auto" hangingPunct="1">
              <a:lnSpc>
                <a:spcPct val="150000"/>
              </a:lnSpc>
              <a:spcBef>
                <a:spcPts val="0"/>
              </a:spcBef>
              <a:spcAft>
                <a:spcPts val="600"/>
              </a:spcAft>
              <a:buNone/>
              <a:defRPr/>
            </a:pPr>
            <a:r>
              <a:rPr lang="en-US" sz="2800" b="1" i="1" dirty="0">
                <a:latin typeface="Arial Narrow" panose="020B0606020202030204" pitchFamily="34" charset="0"/>
              </a:rPr>
              <a:t>	True Capsule </a:t>
            </a:r>
            <a:r>
              <a:rPr lang="en-US" sz="2800" dirty="0">
                <a:latin typeface="Arial Narrow" panose="020B0606020202030204" pitchFamily="34" charset="0"/>
              </a:rPr>
              <a:t>is formed by condensation of the peripheral part of the gland. The venous plexus  lies between true and false capsules</a:t>
            </a:r>
          </a:p>
          <a:p>
            <a:pPr marL="0" indent="0" algn="just" eaLnBrk="1" fontAlgn="auto" hangingPunct="1">
              <a:lnSpc>
                <a:spcPct val="150000"/>
              </a:lnSpc>
              <a:spcBef>
                <a:spcPts val="0"/>
              </a:spcBef>
              <a:spcAft>
                <a:spcPts val="600"/>
              </a:spcAft>
              <a:buNone/>
              <a:defRPr/>
            </a:pPr>
            <a:r>
              <a:rPr lang="en-US" sz="2800" dirty="0">
                <a:latin typeface="Arial Narrow" panose="020B0606020202030204" pitchFamily="34" charset="0"/>
              </a:rPr>
              <a:t>	</a:t>
            </a:r>
            <a:r>
              <a:rPr lang="en-US" sz="2800" b="1" i="1" dirty="0">
                <a:latin typeface="Arial Narrow" panose="020B0606020202030204" pitchFamily="34" charset="0"/>
              </a:rPr>
              <a:t>The false capsule </a:t>
            </a:r>
            <a:r>
              <a:rPr lang="en-US" sz="2800" dirty="0">
                <a:latin typeface="Arial Narrow" panose="020B0606020202030204" pitchFamily="34" charset="0"/>
              </a:rPr>
              <a:t>is derived from the endopelvic fascia. Anteriorly continuous with puboprostatic ligaments. On each side , the prostatic venous plexus is embedded in between false and true capsules. Posteriorly , it is avascular, and is formed by the rectovesical fascia of </a:t>
            </a:r>
            <a:r>
              <a:rPr lang="en-US" sz="2800" dirty="0" err="1">
                <a:latin typeface="Arial Narrow" panose="020B0606020202030204" pitchFamily="34" charset="0"/>
              </a:rPr>
              <a:t>Denonvillers</a:t>
            </a:r>
            <a:r>
              <a:rPr lang="en-US" sz="2800" dirty="0">
                <a:latin typeface="Arial Narrow" panose="020B0606020202030204" pitchFamily="34" charset="0"/>
              </a:rPr>
              <a:t>.</a:t>
            </a:r>
          </a:p>
          <a:p>
            <a:pPr marL="0" indent="0" algn="just" fontAlgn="auto">
              <a:spcBef>
                <a:spcPts val="0"/>
              </a:spcBef>
              <a:spcAft>
                <a:spcPts val="600"/>
              </a:spcAft>
              <a:buNone/>
              <a:defRPr/>
            </a:pPr>
            <a:endParaRPr lang="en-US" sz="2800" dirty="0">
              <a:latin typeface="Helvetica Narrow" pitchFamily="34" charset="0"/>
            </a:endParaRPr>
          </a:p>
          <a:p>
            <a:pPr marL="0" indent="0">
              <a:buNone/>
            </a:pPr>
            <a:endParaRPr lang="en-IN" dirty="0"/>
          </a:p>
        </p:txBody>
      </p:sp>
    </p:spTree>
    <p:extLst>
      <p:ext uri="{BB962C8B-B14F-4D97-AF65-F5344CB8AC3E}">
        <p14:creationId xmlns:p14="http://schemas.microsoft.com/office/powerpoint/2010/main" xmlns="" val="1059260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A743991-A2F1-469E-8D1A-923A4C92259F}"/>
              </a:ext>
            </a:extLst>
          </p:cNvPr>
          <p:cNvSpPr>
            <a:spLocks noGrp="1"/>
          </p:cNvSpPr>
          <p:nvPr>
            <p:ph idx="1"/>
          </p:nvPr>
        </p:nvSpPr>
        <p:spPr>
          <a:xfrm>
            <a:off x="838200" y="386080"/>
            <a:ext cx="10515600" cy="6238240"/>
          </a:xfrm>
        </p:spPr>
        <p:txBody>
          <a:bodyPr>
            <a:normAutofit fontScale="77500" lnSpcReduction="20000"/>
          </a:bodyPr>
          <a:lstStyle/>
          <a:p>
            <a:pPr marL="0" indent="0" algn="just" eaLnBrk="1" fontAlgn="auto" hangingPunct="1">
              <a:spcBef>
                <a:spcPts val="0"/>
              </a:spcBef>
              <a:spcAft>
                <a:spcPts val="600"/>
              </a:spcAft>
              <a:buNone/>
              <a:defRPr/>
            </a:pPr>
            <a:r>
              <a:rPr lang="en-US" sz="3600" b="1" dirty="0">
                <a:latin typeface="Arial Narrow" panose="020B0606020202030204" pitchFamily="34" charset="0"/>
              </a:rPr>
              <a:t>Blood Supply:</a:t>
            </a:r>
          </a:p>
          <a:p>
            <a:pPr marL="0" indent="0" algn="just" eaLnBrk="1" fontAlgn="auto" hangingPunct="1">
              <a:lnSpc>
                <a:spcPct val="150000"/>
              </a:lnSpc>
              <a:spcBef>
                <a:spcPts val="0"/>
              </a:spcBef>
              <a:spcAft>
                <a:spcPts val="600"/>
              </a:spcAft>
              <a:buNone/>
              <a:defRPr/>
            </a:pPr>
            <a:r>
              <a:rPr lang="en-US" sz="3600" dirty="0">
                <a:latin typeface="Arial Narrow" panose="020B0606020202030204" pitchFamily="34" charset="0"/>
              </a:rPr>
              <a:t>	The prostate is supplied by branches from the inferior vesical, middle rectal and internal pudendal arteries. </a:t>
            </a:r>
          </a:p>
          <a:p>
            <a:pPr marL="0" indent="0" algn="just">
              <a:lnSpc>
                <a:spcPct val="150000"/>
              </a:lnSpc>
              <a:spcBef>
                <a:spcPts val="0"/>
              </a:spcBef>
              <a:spcAft>
                <a:spcPts val="600"/>
              </a:spcAft>
              <a:buNone/>
              <a:defRPr/>
            </a:pPr>
            <a:r>
              <a:rPr lang="en-US" sz="3600" b="1" dirty="0">
                <a:latin typeface="Arial Narrow" panose="020B0606020202030204" pitchFamily="34" charset="0"/>
              </a:rPr>
              <a:t>Venous Drainage:</a:t>
            </a:r>
          </a:p>
          <a:p>
            <a:pPr marL="0" indent="0" algn="just" eaLnBrk="1" fontAlgn="auto" hangingPunct="1">
              <a:lnSpc>
                <a:spcPct val="150000"/>
              </a:lnSpc>
              <a:spcBef>
                <a:spcPts val="0"/>
              </a:spcBef>
              <a:spcAft>
                <a:spcPts val="600"/>
              </a:spcAft>
              <a:buNone/>
              <a:defRPr/>
            </a:pPr>
            <a:r>
              <a:rPr lang="en-US" sz="3600" dirty="0">
                <a:latin typeface="Arial Narrow" panose="020B0606020202030204" pitchFamily="34" charset="0"/>
              </a:rPr>
              <a:t>	The veins form a rich plexus. The plexus communicates with the vesical plexus and with the internal pudendal vein, and drains into the vesical and internal iliac veins.</a:t>
            </a:r>
          </a:p>
          <a:p>
            <a:pPr marL="0" indent="0" algn="just" eaLnBrk="1" fontAlgn="auto" hangingPunct="1">
              <a:lnSpc>
                <a:spcPct val="150000"/>
              </a:lnSpc>
              <a:spcBef>
                <a:spcPts val="0"/>
              </a:spcBef>
              <a:spcAft>
                <a:spcPts val="600"/>
              </a:spcAft>
              <a:buNone/>
              <a:defRPr/>
            </a:pPr>
            <a:r>
              <a:rPr lang="en-US" sz="3600" dirty="0">
                <a:latin typeface="Arial Narrow" panose="020B0606020202030204" pitchFamily="34" charset="0"/>
              </a:rPr>
              <a:t>	Valveless communications exist between the prostatic and vertebral venous plexuses through which prostatic carcinoma can spread to the vertebral column and to the skull.</a:t>
            </a:r>
          </a:p>
          <a:p>
            <a:pPr marL="0" indent="0" algn="just">
              <a:lnSpc>
                <a:spcPct val="200000"/>
              </a:lnSpc>
              <a:buNone/>
            </a:pPr>
            <a:endParaRPr lang="en-IN" dirty="0">
              <a:latin typeface="Arial Narrow" panose="020B0606020202030204" pitchFamily="34" charset="0"/>
            </a:endParaRPr>
          </a:p>
        </p:txBody>
      </p:sp>
    </p:spTree>
    <p:extLst>
      <p:ext uri="{BB962C8B-B14F-4D97-AF65-F5344CB8AC3E}">
        <p14:creationId xmlns:p14="http://schemas.microsoft.com/office/powerpoint/2010/main" xmlns="" val="787983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1B2820-2A4C-4E4A-96CE-D11C3016C4EB}"/>
              </a:ext>
            </a:extLst>
          </p:cNvPr>
          <p:cNvSpPr>
            <a:spLocks noGrp="1"/>
          </p:cNvSpPr>
          <p:nvPr>
            <p:ph type="title"/>
          </p:nvPr>
        </p:nvSpPr>
        <p:spPr>
          <a:xfrm>
            <a:off x="838200" y="365125"/>
            <a:ext cx="10515600" cy="803275"/>
          </a:xfrm>
        </p:spPr>
        <p:txBody>
          <a:bodyPr>
            <a:normAutofit fontScale="90000"/>
          </a:bodyPr>
          <a:lstStyle/>
          <a:p>
            <a:r>
              <a:rPr lang="en-US" sz="4400" b="1" dirty="0">
                <a:latin typeface="Arial Narrow" panose="020B0606020202030204" pitchFamily="34" charset="0"/>
              </a:rPr>
              <a:t/>
            </a:r>
            <a:br>
              <a:rPr lang="en-US" sz="4400" b="1" dirty="0">
                <a:latin typeface="Arial Narrow" panose="020B0606020202030204" pitchFamily="34" charset="0"/>
              </a:rPr>
            </a:br>
            <a:r>
              <a:rPr lang="en-US" sz="4400" b="1" dirty="0">
                <a:solidFill>
                  <a:srgbClr val="C00000"/>
                </a:solidFill>
                <a:latin typeface="Helvetica Narrow" pitchFamily="34" charset="0"/>
              </a:rPr>
              <a:t/>
            </a:r>
            <a:br>
              <a:rPr lang="en-US" sz="4400" b="1" dirty="0">
                <a:solidFill>
                  <a:srgbClr val="C00000"/>
                </a:solidFill>
                <a:latin typeface="Helvetica Narrow" pitchFamily="34" charset="0"/>
              </a:rPr>
            </a:br>
            <a:endParaRPr lang="en-IN" dirty="0"/>
          </a:p>
        </p:txBody>
      </p:sp>
      <p:sp>
        <p:nvSpPr>
          <p:cNvPr id="3" name="Content Placeholder 2">
            <a:extLst>
              <a:ext uri="{FF2B5EF4-FFF2-40B4-BE49-F238E27FC236}">
                <a16:creationId xmlns:a16="http://schemas.microsoft.com/office/drawing/2014/main" xmlns="" id="{B46FA1CB-C676-44B7-B7DE-78880D5306BC}"/>
              </a:ext>
            </a:extLst>
          </p:cNvPr>
          <p:cNvSpPr>
            <a:spLocks noGrp="1"/>
          </p:cNvSpPr>
          <p:nvPr>
            <p:ph idx="1"/>
          </p:nvPr>
        </p:nvSpPr>
        <p:spPr>
          <a:xfrm>
            <a:off x="838200" y="701040"/>
            <a:ext cx="10515600" cy="5791835"/>
          </a:xfrm>
        </p:spPr>
        <p:txBody>
          <a:bodyPr>
            <a:normAutofit fontScale="92500" lnSpcReduction="20000"/>
          </a:bodyPr>
          <a:lstStyle/>
          <a:p>
            <a:pPr algn="just" eaLnBrk="1" fontAlgn="auto" hangingPunct="1">
              <a:lnSpc>
                <a:spcPct val="150000"/>
              </a:lnSpc>
              <a:spcBef>
                <a:spcPts val="0"/>
              </a:spcBef>
              <a:spcAft>
                <a:spcPts val="600"/>
              </a:spcAft>
              <a:buFont typeface="Arial" panose="020B0604020202020204" pitchFamily="34" charset="0"/>
              <a:buNone/>
              <a:defRPr/>
            </a:pPr>
            <a:r>
              <a:rPr lang="en-US" sz="3000" b="1" dirty="0">
                <a:latin typeface="Arial Narrow" panose="020B0606020202030204" pitchFamily="34" charset="0"/>
              </a:rPr>
              <a:t>Lymphatic Drainage:</a:t>
            </a:r>
          </a:p>
          <a:p>
            <a:pPr algn="just" eaLnBrk="1" fontAlgn="auto" hangingPunct="1">
              <a:lnSpc>
                <a:spcPct val="150000"/>
              </a:lnSpc>
              <a:spcBef>
                <a:spcPts val="0"/>
              </a:spcBef>
              <a:spcAft>
                <a:spcPts val="600"/>
              </a:spcAft>
              <a:buFont typeface="Arial" panose="020B0604020202020204" pitchFamily="34" charset="0"/>
              <a:buNone/>
              <a:defRPr/>
            </a:pPr>
            <a:r>
              <a:rPr lang="en-US" sz="3000" dirty="0">
                <a:latin typeface="Arial Narrow" panose="020B0606020202030204" pitchFamily="34" charset="0"/>
              </a:rPr>
              <a:t>		Lymphatics from the prostate drain chiefly into the internal iliac and sacral nodes and partly into the external iliac nodes.</a:t>
            </a:r>
          </a:p>
          <a:p>
            <a:pPr algn="just" eaLnBrk="1" hangingPunct="1">
              <a:lnSpc>
                <a:spcPct val="150000"/>
              </a:lnSpc>
              <a:spcBef>
                <a:spcPct val="0"/>
              </a:spcBef>
              <a:spcAft>
                <a:spcPts val="600"/>
              </a:spcAft>
              <a:buFontTx/>
              <a:buNone/>
              <a:defRPr/>
            </a:pPr>
            <a:r>
              <a:rPr lang="en-US" altLang="en-US" sz="3000" b="1" dirty="0">
                <a:latin typeface="Arial Narrow" panose="020B0606020202030204" pitchFamily="34" charset="0"/>
              </a:rPr>
              <a:t>Nerve Supply:</a:t>
            </a:r>
          </a:p>
          <a:p>
            <a:pPr lvl="1" algn="just">
              <a:lnSpc>
                <a:spcPct val="150000"/>
              </a:lnSpc>
              <a:spcBef>
                <a:spcPct val="0"/>
              </a:spcBef>
              <a:spcAft>
                <a:spcPts val="600"/>
              </a:spcAft>
              <a:buFont typeface="Wingdings" panose="05000000000000000000" pitchFamily="2" charset="2"/>
              <a:buChar char="Ø"/>
              <a:defRPr/>
            </a:pPr>
            <a:r>
              <a:rPr lang="en-US" altLang="en-US" sz="3000" dirty="0">
                <a:latin typeface="Arial Narrow" panose="020B0606020202030204" pitchFamily="34" charset="0"/>
              </a:rPr>
              <a:t> 	The prostatic plexus of nerves is derived from the lower part of the inferior hypogastric plexus.</a:t>
            </a:r>
          </a:p>
          <a:p>
            <a:pPr lvl="1" algn="just">
              <a:lnSpc>
                <a:spcPct val="150000"/>
              </a:lnSpc>
              <a:spcBef>
                <a:spcPct val="0"/>
              </a:spcBef>
              <a:spcAft>
                <a:spcPts val="600"/>
              </a:spcAft>
              <a:buFont typeface="Wingdings" panose="05000000000000000000" pitchFamily="2" charset="2"/>
              <a:buChar char="Ø"/>
              <a:defRPr/>
            </a:pPr>
            <a:r>
              <a:rPr lang="en-US" altLang="en-US" sz="3000" dirty="0">
                <a:latin typeface="Arial Narrow" panose="020B0606020202030204" pitchFamily="34" charset="0"/>
              </a:rPr>
              <a:t> 	The prostate is supplied by both sympathetic and parasympathetic nerves.</a:t>
            </a:r>
          </a:p>
          <a:p>
            <a:pPr marL="0" indent="0" algn="just" fontAlgn="auto">
              <a:lnSpc>
                <a:spcPct val="150000"/>
              </a:lnSpc>
              <a:spcBef>
                <a:spcPts val="0"/>
              </a:spcBef>
              <a:spcAft>
                <a:spcPts val="600"/>
              </a:spcAft>
              <a:buNone/>
              <a:defRPr/>
            </a:pPr>
            <a:r>
              <a:rPr lang="en-US" sz="3000" dirty="0">
                <a:latin typeface="Arial Narrow" panose="020B0606020202030204" pitchFamily="34" charset="0"/>
              </a:rPr>
              <a:t>	</a:t>
            </a:r>
            <a:endParaRPr lang="en-IN" sz="3000" dirty="0">
              <a:latin typeface="Arial Narrow" panose="020B0606020202030204" pitchFamily="34" charset="0"/>
            </a:endParaRPr>
          </a:p>
        </p:txBody>
      </p:sp>
    </p:spTree>
    <p:extLst>
      <p:ext uri="{BB962C8B-B14F-4D97-AF65-F5344CB8AC3E}">
        <p14:creationId xmlns:p14="http://schemas.microsoft.com/office/powerpoint/2010/main" xmlns="" val="1957612142"/>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TotalTime>
  <Words>47</Words>
  <Application>Microsoft Office PowerPoint</Application>
  <PresentationFormat>Custom</PresentationFormat>
  <Paragraphs>67</Paragraphs>
  <Slides>13</Slides>
  <Notes>0</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Flow</vt:lpstr>
      <vt:lpstr>PROSTATE </vt:lpstr>
      <vt:lpstr>Slide 2</vt:lpstr>
      <vt:lpstr>Slide 3</vt:lpstr>
      <vt:lpstr>Slide 4</vt:lpstr>
      <vt:lpstr>Slide 5</vt:lpstr>
      <vt:lpstr>Slide 6</vt:lpstr>
      <vt:lpstr>  </vt:lpstr>
      <vt:lpstr>Slide 8</vt:lpstr>
      <vt:lpstr>  </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Brightwin Xavier</dc:creator>
  <cp:lastModifiedBy>New</cp:lastModifiedBy>
  <cp:revision>111</cp:revision>
  <dcterms:created xsi:type="dcterms:W3CDTF">2022-01-19T08:46:39Z</dcterms:created>
  <dcterms:modified xsi:type="dcterms:W3CDTF">2022-01-25T10:51:53Z</dcterms:modified>
</cp:coreProperties>
</file>