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8A3E"/>
    <a:srgbClr val="003635"/>
    <a:srgbClr val="9EFF29"/>
    <a:srgbClr val="600000"/>
    <a:srgbClr val="719DFF"/>
    <a:srgbClr val="81BDFF"/>
    <a:srgbClr val="5DD5FF"/>
    <a:srgbClr val="FF9933"/>
    <a:srgbClr val="0021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356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194" y="3569108"/>
            <a:ext cx="8155858" cy="744792"/>
          </a:xfr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3" y="4299154"/>
            <a:ext cx="8218945" cy="656302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67" y="939635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718187"/>
            <a:ext cx="8229600" cy="303079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794" y="436033"/>
            <a:ext cx="628925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232" y="1209366"/>
            <a:ext cx="6260693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994316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3249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30489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3249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0489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70" y="174812"/>
            <a:ext cx="7883013" cy="135815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RABIES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3976" y="4402394"/>
            <a:ext cx="3550024" cy="656294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Dr.Gopika.R.S</a:t>
            </a:r>
            <a:endParaRPr lang="en-US" sz="1400" dirty="0" smtClean="0"/>
          </a:p>
          <a:p>
            <a:r>
              <a:rPr lang="en-US" sz="1400" dirty="0" smtClean="0"/>
              <a:t>Prof &amp; Head Dept of Pathology</a:t>
            </a:r>
          </a:p>
          <a:p>
            <a:r>
              <a:rPr lang="en-US" sz="1400" dirty="0" smtClean="0"/>
              <a:t>SKHMC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3243263"/>
          </a:xfrm>
        </p:spPr>
        <p:txBody>
          <a:bodyPr/>
          <a:lstStyle/>
          <a:p>
            <a:r>
              <a:rPr lang="en-US" smtClean="0"/>
              <a:t>https://www.youtube.com/watch?v=TDxU-7gGc34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23682" y="436033"/>
            <a:ext cx="7920318" cy="72534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Viruses that infect the central nervous system </a:t>
            </a:r>
            <a:br>
              <a:rPr lang="en-US" sz="2800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</a:br>
            <a:endParaRPr lang="en-US" sz="2000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88459" y="1209366"/>
            <a:ext cx="7355541" cy="39341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en-US" sz="3200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Neurotropic</a:t>
            </a:r>
            <a:r>
              <a:rPr lang="en-US" sz="32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–     infect neural cells</a:t>
            </a:r>
            <a:br>
              <a:rPr lang="en-US" sz="32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</a:br>
            <a:r>
              <a:rPr lang="en-US" sz="3200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Neuroinvasive</a:t>
            </a:r>
            <a:r>
              <a:rPr lang="en-US" sz="32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– can enter CNS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2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                           (spinal cord or brain)                                         </a:t>
            </a:r>
            <a:br>
              <a:rPr lang="en-US" sz="32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</a:br>
            <a:r>
              <a:rPr lang="en-US" sz="3200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Neurovirulent</a:t>
            </a:r>
            <a:r>
              <a:rPr lang="en-US" sz="32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–  can cause disease of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2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                                  nervous tissue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3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506" y="322729"/>
            <a:ext cx="7113494" cy="482077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Mumps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–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   highly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neuroinvasive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, but low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neurovirulence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; most infection leads to infection of CNS, but neurological disease is mild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Rabies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–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 highly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neuroinvasive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, high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neurovirulence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– readily infects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periferal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NS and spreads to CNS, with 100% lethality.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(Herpes)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–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low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neuroinvasiveness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, high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neurovirulence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– always infects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periferal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NS rarely spreads to CNS, severe consequences.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4" descr="Table 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411" y="0"/>
            <a:ext cx="7150624" cy="4881282"/>
          </a:xfrm>
          <a:noFill/>
        </p:spPr>
      </p:pic>
      <p:sp>
        <p:nvSpPr>
          <p:cNvPr id="4" name="Rounded Rectangle 3"/>
          <p:cNvSpPr/>
          <p:nvPr/>
        </p:nvSpPr>
        <p:spPr>
          <a:xfrm>
            <a:off x="609600" y="571500"/>
            <a:ext cx="15240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Rhabdovirus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-   </a:t>
            </a:r>
            <a:r>
              <a:rPr lang="en-US" b="1" dirty="0" smtClean="0">
                <a:solidFill>
                  <a:srgbClr val="FF3300"/>
                </a:solidFill>
              </a:rPr>
              <a:t>Rabies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genus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Lyssavirus</a:t>
            </a:r>
            <a:endParaRPr lang="en-US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Enveloped, bullet-shaped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virions</a:t>
            </a:r>
            <a:endParaRPr lang="en-US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Slow, progressive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zoonotic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disease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Primary reservoirs are wild mammals; it can be spread by both wild and domestic mammals by bites, scratches, and inhalation of droplets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33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Structure of the rabies virus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070" y="1209675"/>
            <a:ext cx="5765777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2441794" y="161366"/>
            <a:ext cx="6289254" cy="5916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Pathogenesis </a:t>
            </a:r>
            <a:endParaRPr lang="en-IN" b="1" dirty="0" smtClean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448232" y="1209366"/>
            <a:ext cx="6260693" cy="393413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en-US" sz="31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                Virus enters through bite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en-US" sz="31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grows at trauma site ,multiplies in muscles, connective tissue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en-US" sz="31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                     enters nerve endings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en-US" sz="31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advances toward the ganglia, spinal cord and brain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endParaRPr lang="en-US" sz="3100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en-US" sz="3100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Infection cycle completed when virus replicates in the salivary glands</a:t>
            </a:r>
          </a:p>
          <a:p>
            <a:pPr>
              <a:defRPr/>
            </a:pPr>
            <a:endParaRPr lang="en-IN" dirty="0" smtClean="0"/>
          </a:p>
        </p:txBody>
      </p:sp>
      <p:sp>
        <p:nvSpPr>
          <p:cNvPr id="4" name="Down Arrow 3"/>
          <p:cNvSpPr/>
          <p:nvPr/>
        </p:nvSpPr>
        <p:spPr>
          <a:xfrm>
            <a:off x="5235388" y="1502709"/>
            <a:ext cx="152400" cy="17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5284694" y="234315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5257800" y="2914650"/>
            <a:ext cx="762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5248835" y="3936626"/>
            <a:ext cx="762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41794" y="1"/>
            <a:ext cx="6289254" cy="860611"/>
          </a:xfrm>
        </p:spPr>
        <p:txBody>
          <a:bodyPr/>
          <a:lstStyle/>
          <a:p>
            <a:pPr eaLnBrk="1" hangingPunct="1"/>
            <a:r>
              <a:rPr lang="en-US" dirty="0" smtClean="0"/>
              <a:t>Pathologic pictures of rabies</a:t>
            </a:r>
          </a:p>
        </p:txBody>
      </p:sp>
      <p:pic>
        <p:nvPicPr>
          <p:cNvPr id="798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41" y="886981"/>
            <a:ext cx="5284694" cy="4256519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Clinical phases of rabies: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/>
            </a:r>
            <a:b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</a:br>
            <a:endParaRPr lang="en-IN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IP -1-2months /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upto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2 years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Prodromal</a:t>
            </a: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phase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    – fever, nausea, vomiting, headache, fatigue; some experience pain, burning, tingling sensations at site of wound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232" y="161365"/>
            <a:ext cx="6260693" cy="455662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Furious phase 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            – agitation, disorientation, seizures, twitching, hydrophobia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endParaRPr lang="en-US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Dumb phase –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            paralyzed, disoriented,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stuporous</a:t>
            </a:r>
            <a:endParaRPr lang="en-US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Progress to </a:t>
            </a: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coma phase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, resulting in death(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resp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paralysis)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DIAGNOSIS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ea typeface="Arial Unicode MS" pitchFamily="34" charset="-128"/>
                <a:cs typeface="Vani" pitchFamily="34" charset="0"/>
              </a:rPr>
              <a:t>fluorescent antibody tests.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intracellular inclusions (</a:t>
            </a:r>
            <a:r>
              <a:rPr lang="en-US" b="1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Negri</a:t>
            </a: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bodies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) in nervous tissue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756298"/>
            <a:ext cx="4038600" cy="2107406"/>
            <a:chOff x="144" y="2304"/>
            <a:chExt cx="2544" cy="1863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192" y="2545"/>
            <a:ext cx="2400" cy="1622"/>
          </p:xfrm>
          <a:graphic>
            <a:graphicData uri="http://schemas.openxmlformats.org/presentationml/2006/ole">
              <p:oleObj spid="_x0000_s1026" name="PhotoSuite Image" r:id="rId3" imgW="3114720" imgH="2104920" progId="">
                <p:embed/>
              </p:oleObj>
            </a:graphicData>
          </a:graphic>
        </p:graphicFrame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4" y="2304"/>
              <a:ext cx="2544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1600" b="1" dirty="0">
                  <a:solidFill>
                    <a:srgbClr val="FF3300"/>
                  </a:solidFill>
                  <a:latin typeface="Chalkboard" charset="0"/>
                </a:rPr>
                <a:t>Positive Fluorescent Antibody Test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95801" y="2971800"/>
            <a:ext cx="4035425" cy="2032052"/>
            <a:chOff x="3264" y="2544"/>
            <a:chExt cx="2400" cy="1785"/>
          </a:xfrm>
        </p:grpSpPr>
        <p:pic>
          <p:nvPicPr>
            <p:cNvPr id="1031" name="Picture 8" descr="nes18783_2620L"/>
            <p:cNvPicPr>
              <a:picLocks noChangeAspect="1" noChangeArrowheads="1"/>
            </p:cNvPicPr>
            <p:nvPr/>
          </p:nvPicPr>
          <p:blipFill>
            <a:blip r:embed="rId4"/>
            <a:srcRect b="9125"/>
            <a:stretch>
              <a:fillRect/>
            </a:stretch>
          </p:blipFill>
          <p:spPr bwMode="auto">
            <a:xfrm>
              <a:off x="3264" y="2544"/>
              <a:ext cx="2400" cy="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18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b="1" dirty="0">
                  <a:solidFill>
                    <a:srgbClr val="FF3300"/>
                  </a:solidFill>
                  <a:latin typeface="Chalkboard" charset="0"/>
                </a:rPr>
                <a:t>Brain tissue showing  </a:t>
              </a:r>
              <a:r>
                <a:rPr lang="en-US" sz="1600" b="1" dirty="0" err="1">
                  <a:solidFill>
                    <a:srgbClr val="FF3300"/>
                  </a:solidFill>
                  <a:latin typeface="Chalkboard" charset="0"/>
                </a:rPr>
                <a:t>Negri</a:t>
              </a:r>
              <a:r>
                <a:rPr lang="en-US" sz="1600" b="1" dirty="0">
                  <a:solidFill>
                    <a:srgbClr val="FF3300"/>
                  </a:solidFill>
                  <a:latin typeface="Chalkboard" charset="0"/>
                </a:rPr>
                <a:t> bodie</a:t>
              </a:r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Chalkboard" charset="0"/>
                </a:rPr>
                <a:t>s</a:t>
              </a:r>
              <a:r>
                <a:rPr lang="en-US" sz="1600" b="1" dirty="0">
                  <a:latin typeface="Chalkboard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2448232" y="268941"/>
            <a:ext cx="6260693" cy="444905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Preventive therapy 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initiated if signs of rabies appear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Treatment 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–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passive and active </a:t>
            </a:r>
            <a:r>
              <a:rPr lang="en-US" dirty="0" err="1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postexposure</a:t>
            </a:r>
            <a:r>
              <a:rPr lang="en-US" dirty="0" smtClean="0">
                <a:solidFill>
                  <a:srgbClr val="FF3300"/>
                </a:solidFill>
                <a:latin typeface="Vani" pitchFamily="34" charset="0"/>
                <a:cs typeface="Vani" pitchFamily="34" charset="0"/>
              </a:rPr>
              <a:t> immunization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800" dirty="0" smtClean="0">
              <a:solidFill>
                <a:srgbClr val="FF3300"/>
              </a:solidFill>
              <a:latin typeface="Vani" pitchFamily="34" charset="0"/>
              <a:cs typeface="Van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On-screen Show (16:9)</PresentationFormat>
  <Paragraphs>55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PhotoSuite Image</vt:lpstr>
      <vt:lpstr>RABIES </vt:lpstr>
      <vt:lpstr>Rhabdovirus -   Rabies</vt:lpstr>
      <vt:lpstr>Structure of the rabies virus</vt:lpstr>
      <vt:lpstr>Pathogenesis </vt:lpstr>
      <vt:lpstr>Pathologic pictures of rabies</vt:lpstr>
      <vt:lpstr>Clinical phases of rabies: </vt:lpstr>
      <vt:lpstr>Slide 7</vt:lpstr>
      <vt:lpstr>DIAGNOSIS</vt:lpstr>
      <vt:lpstr>Slide 9</vt:lpstr>
      <vt:lpstr>Slide 10</vt:lpstr>
      <vt:lpstr>Viruses that infect the central nervous system  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2021-11-05T04:36:05Z</dcterms:modified>
</cp:coreProperties>
</file>