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312" r:id="rId4"/>
    <p:sldId id="313" r:id="rId5"/>
    <p:sldId id="320" r:id="rId6"/>
    <p:sldId id="318" r:id="rId7"/>
    <p:sldId id="319" r:id="rId8"/>
    <p:sldId id="321" r:id="rId9"/>
    <p:sldId id="325" r:id="rId10"/>
    <p:sldId id="32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6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84"/>
      </p:cViewPr>
      <p:guideLst>
        <p:guide orient="horz" pos="2166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311F-D2DA-4397-8784-4228B44A486B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A968-3786-4DF8-981E-847023137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311F-D2DA-4397-8784-4228B44A486B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A968-3786-4DF8-981E-847023137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311F-D2DA-4397-8784-4228B44A486B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A968-3786-4DF8-981E-847023137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311F-D2DA-4397-8784-4228B44A486B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A968-3786-4DF8-981E-847023137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311F-D2DA-4397-8784-4228B44A486B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A968-3786-4DF8-981E-847023137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311F-D2DA-4397-8784-4228B44A486B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A968-3786-4DF8-981E-847023137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311F-D2DA-4397-8784-4228B44A486B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A968-3786-4DF8-981E-847023137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311F-D2DA-4397-8784-4228B44A486B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A968-3786-4DF8-981E-847023137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311F-D2DA-4397-8784-4228B44A486B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A968-3786-4DF8-981E-847023137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311F-D2DA-4397-8784-4228B44A486B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A968-3786-4DF8-981E-847023137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311F-D2DA-4397-8784-4228B44A486B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A968-3786-4DF8-981E-847023137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A311F-D2DA-4397-8784-4228B44A486B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3A968-3786-4DF8-981E-847023137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Red_nucle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BRAIN </a:t>
            </a:r>
            <a:r>
              <a:rPr lang="en-US" dirty="0" smtClean="0"/>
              <a:t>STEM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REDNUCLEUS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>
                <a:solidFill>
                  <a:srgbClr val="FF0000"/>
                </a:solidFill>
              </a:rPr>
              <a:t>Dr RESHMY K.R</a:t>
            </a:r>
          </a:p>
          <a:p>
            <a:r>
              <a:rPr lang="en-US">
                <a:solidFill>
                  <a:srgbClr val="FF0000"/>
                </a:solidFill>
              </a:rPr>
              <a:t>Professor</a:t>
            </a:r>
          </a:p>
          <a:p>
            <a:r>
              <a:rPr lang="en-US">
                <a:solidFill>
                  <a:srgbClr val="FF0000"/>
                </a:solidFill>
              </a:rPr>
              <a:t>Dept.of Physiology</a:t>
            </a:r>
          </a:p>
          <a:p>
            <a:r>
              <a:rPr lang="en-US">
                <a:solidFill>
                  <a:srgbClr val="FF0000"/>
                </a:solidFill>
              </a:rPr>
              <a:t>SKHMC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900" dirty="0" smtClean="0">
                <a:hlinkClick r:id="rId2"/>
              </a:rPr>
              <a:t>https://en.wikipedia.org/wiki/Red_nucleus</a:t>
            </a:r>
            <a:endParaRPr lang="en-US" sz="900" dirty="0" smtClean="0"/>
          </a:p>
          <a:p>
            <a:pPr>
              <a:buNone/>
            </a:pPr>
            <a:r>
              <a:rPr lang="en-US" sz="900" dirty="0" smtClean="0"/>
              <a:t>http://vanat.cvm.umn.edu/brain18/pages/redNucleus.html</a:t>
            </a:r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ln w="19050">
                  <a:solidFill>
                    <a:srgbClr val="FFFF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THANK YOU</a:t>
            </a:r>
            <a:endParaRPr lang="en-US" b="1" dirty="0">
              <a:ln w="19050">
                <a:solidFill>
                  <a:srgbClr val="FFFF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_FExYNB-ClPc/TSMr3I5GOsI/AAAAAAAAADU/nqB8EJqlASM/s1600/f15-20a_pons_longitudin_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57200"/>
            <a:ext cx="520065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NUCLEUS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>
                <a:latin typeface="Times New Roman" panose="02020603050405020304" charset="0"/>
                <a:cs typeface="Times New Roman" panose="02020603050405020304" charset="0"/>
              </a:rPr>
              <a:t>A large, well defined,  elongated cell mass of reddish-gray hue that is located in the </a:t>
            </a:r>
            <a:r>
              <a:rPr lang="en-US" sz="2800" dirty="0" err="1">
                <a:latin typeface="Times New Roman" panose="02020603050405020304" charset="0"/>
                <a:cs typeface="Times New Roman" panose="02020603050405020304" charset="0"/>
              </a:rPr>
              <a:t>mesencephalic</a:t>
            </a:r>
            <a:r>
              <a:rPr lang="en-US" sz="28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 dirty="0" err="1">
                <a:latin typeface="Times New Roman" panose="02020603050405020304" charset="0"/>
                <a:cs typeface="Times New Roman" panose="02020603050405020304" charset="0"/>
              </a:rPr>
              <a:t>tegmentum</a:t>
            </a:r>
            <a:r>
              <a:rPr lang="en-US" sz="2800" dirty="0">
                <a:latin typeface="Times New Roman" panose="02020603050405020304" charset="0"/>
                <a:cs typeface="Times New Roman" panose="02020603050405020304" charset="0"/>
              </a:rPr>
              <a:t>, </a:t>
            </a:r>
          </a:p>
          <a:p>
            <a:r>
              <a:rPr lang="en-US" sz="2800" dirty="0">
                <a:latin typeface="Times New Roman" panose="02020603050405020304" charset="0"/>
                <a:cs typeface="Times New Roman" panose="02020603050405020304" charset="0"/>
              </a:rPr>
              <a:t>Receives a massive projection from the </a:t>
            </a:r>
            <a:r>
              <a:rPr lang="en-US" sz="2800" dirty="0" err="1">
                <a:latin typeface="Times New Roman" panose="02020603050405020304" charset="0"/>
                <a:cs typeface="Times New Roman" panose="02020603050405020304" charset="0"/>
              </a:rPr>
              <a:t>contralateral</a:t>
            </a:r>
            <a:r>
              <a:rPr lang="en-US" sz="2800" dirty="0">
                <a:latin typeface="Times New Roman" panose="02020603050405020304" charset="0"/>
                <a:cs typeface="Times New Roman" panose="02020603050405020304" charset="0"/>
              </a:rPr>
              <a:t> half of the cerebellum, </a:t>
            </a:r>
          </a:p>
          <a:p>
            <a:r>
              <a:rPr lang="en-US" sz="2800" dirty="0">
                <a:latin typeface="Times New Roman" panose="02020603050405020304" charset="0"/>
                <a:cs typeface="Times New Roman" panose="02020603050405020304" charset="0"/>
              </a:rPr>
              <a:t>Receives an additional projection from the </a:t>
            </a:r>
            <a:r>
              <a:rPr lang="en-US" sz="2800" dirty="0" err="1">
                <a:latin typeface="Times New Roman" panose="02020603050405020304" charset="0"/>
                <a:cs typeface="Times New Roman" panose="02020603050405020304" charset="0"/>
              </a:rPr>
              <a:t>ipsilateral</a:t>
            </a:r>
            <a:r>
              <a:rPr lang="en-US" sz="2800" dirty="0">
                <a:latin typeface="Times New Roman" panose="02020603050405020304" charset="0"/>
                <a:cs typeface="Times New Roman" panose="02020603050405020304" charset="0"/>
              </a:rPr>
              <a:t> motor cortex, </a:t>
            </a:r>
          </a:p>
          <a:p>
            <a:r>
              <a:rPr lang="en-US" sz="2800" dirty="0">
                <a:latin typeface="Times New Roman" panose="02020603050405020304" charset="0"/>
                <a:cs typeface="Times New Roman" panose="02020603050405020304" charset="0"/>
              </a:rPr>
              <a:t> Efferent connections are with the </a:t>
            </a:r>
            <a:r>
              <a:rPr lang="en-US" sz="2800" dirty="0" err="1">
                <a:latin typeface="Times New Roman" panose="02020603050405020304" charset="0"/>
                <a:cs typeface="Times New Roman" panose="02020603050405020304" charset="0"/>
              </a:rPr>
              <a:t>contralateral</a:t>
            </a:r>
            <a:r>
              <a:rPr lang="en-US" sz="2800" dirty="0">
                <a:latin typeface="Times New Roman" panose="02020603050405020304" charset="0"/>
                <a:cs typeface="Times New Roman" panose="02020603050405020304" charset="0"/>
              </a:rPr>
              <a:t> half of the </a:t>
            </a:r>
            <a:r>
              <a:rPr lang="en-US" sz="2800" dirty="0" err="1">
                <a:latin typeface="Times New Roman" panose="02020603050405020304" charset="0"/>
                <a:cs typeface="Times New Roman" panose="02020603050405020304" charset="0"/>
              </a:rPr>
              <a:t>rhombencephalic</a:t>
            </a:r>
            <a:r>
              <a:rPr lang="en-US" sz="2800" dirty="0">
                <a:latin typeface="Times New Roman" panose="02020603050405020304" charset="0"/>
                <a:cs typeface="Times New Roman" panose="02020603050405020304" charset="0"/>
              </a:rPr>
              <a:t> reticular formation and spinal cord.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66970" y="1676400"/>
            <a:ext cx="3719830" cy="3353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http://www.rci.rutgers.edu/~uzwiak/NBSummer12/Movement_files/image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-1"/>
            <a:ext cx="6341409" cy="6638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Nu. </a:t>
            </a:r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</a:rPr>
              <a:t>Magnocellularis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- </a:t>
            </a:r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</a:rPr>
              <a:t>rubrospinal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&amp; </a:t>
            </a:r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</a:rPr>
              <a:t>rubrobulbar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 tract.</a:t>
            </a:r>
          </a:p>
          <a:p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Nu. </a:t>
            </a:r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</a:rPr>
              <a:t>Parvocellularis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- </a:t>
            </a:r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</a:rPr>
              <a:t>reticulospinal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 tract</a:t>
            </a:r>
            <a:endParaRPr lang="en-US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Efferent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0000" lnSpcReduction="20000"/>
          </a:bodyPr>
          <a:lstStyle/>
          <a:p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</a:rPr>
              <a:t>Rubrospinal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&amp; </a:t>
            </a:r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</a:rPr>
              <a:t>rubrobulbar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 tracts from </a:t>
            </a:r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</a:rPr>
              <a:t>magnocellularis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 nu.</a:t>
            </a:r>
          </a:p>
          <a:p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</a:rPr>
              <a:t>Rubroreticular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 tract from  -</a:t>
            </a:r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</a:rPr>
              <a:t>parvocellularis</a:t>
            </a:r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</a:rPr>
              <a:t>Rubrothalamic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 tract to  lat. Ven. nu. Of thalamus</a:t>
            </a:r>
          </a:p>
          <a:p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</a:rPr>
              <a:t>Rubro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- </a:t>
            </a:r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</a:rPr>
              <a:t>olivary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 tract</a:t>
            </a:r>
          </a:p>
          <a:p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</a:rPr>
              <a:t>Rubro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</a:rPr>
              <a:t>striatal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 &amp;</a:t>
            </a:r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</a:rPr>
              <a:t>Rubropallidal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 tract</a:t>
            </a:r>
          </a:p>
          <a:p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</a:rPr>
              <a:t>fibres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 to the nu. Of 3</a:t>
            </a:r>
            <a:r>
              <a:rPr lang="en-US" baseline="30000" dirty="0" smtClean="0">
                <a:latin typeface="Times New Roman" panose="02020603050405020304" charset="0"/>
                <a:cs typeface="Times New Roman" panose="02020603050405020304" charset="0"/>
              </a:rPr>
              <a:t>rd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 ,4</a:t>
            </a:r>
            <a:r>
              <a:rPr lang="en-US" baseline="30000" dirty="0" smtClean="0">
                <a:latin typeface="Times New Roman" panose="02020603050405020304" charset="0"/>
                <a:cs typeface="Times New Roman" panose="02020603050405020304" charset="0"/>
              </a:rPr>
              <a:t>th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 ,6</a:t>
            </a:r>
            <a:r>
              <a:rPr lang="en-US" baseline="30000" dirty="0" smtClean="0">
                <a:latin typeface="Times New Roman" panose="02020603050405020304" charset="0"/>
                <a:cs typeface="Times New Roman" panose="02020603050405020304" charset="0"/>
              </a:rPr>
              <a:t>th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,cranial nerves.</a:t>
            </a:r>
            <a:endParaRPr lang="en-US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37100" y="1600200"/>
            <a:ext cx="3860165" cy="452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Afferent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0000" lnSpcReduction="20000"/>
          </a:bodyPr>
          <a:lstStyle/>
          <a:p>
            <a:r>
              <a:rPr lang="en-US" b="1" dirty="0" err="1" smtClean="0">
                <a:latin typeface="Times New Roman" panose="02020603050405020304" charset="0"/>
                <a:cs typeface="Times New Roman" panose="02020603050405020304" charset="0"/>
              </a:rPr>
              <a:t>Corticorubral</a:t>
            </a:r>
            <a:r>
              <a:rPr lang="en-US" b="1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from –motor cortex- frontal lobe- &amp; from area 6 to the  Nu. </a:t>
            </a:r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</a:rPr>
              <a:t>Parvocellularis</a:t>
            </a:r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b="1" dirty="0" err="1" smtClean="0">
                <a:latin typeface="Times New Roman" panose="02020603050405020304" charset="0"/>
                <a:cs typeface="Times New Roman" panose="02020603050405020304" charset="0"/>
              </a:rPr>
              <a:t>Cerebellorubral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 –from Dentate Nu. of opposite </a:t>
            </a:r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</a:rPr>
              <a:t>cerebellar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 hem. through the sup . </a:t>
            </a:r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</a:rPr>
              <a:t>Cerebeller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 peduncle  to  the </a:t>
            </a:r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</a:rPr>
              <a:t>magnocellularis</a:t>
            </a:r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b="1" dirty="0" err="1" smtClean="0">
                <a:latin typeface="Times New Roman" panose="02020603050405020304" charset="0"/>
                <a:cs typeface="Times New Roman" panose="02020603050405020304" charset="0"/>
              </a:rPr>
              <a:t>Pallidorubral</a:t>
            </a:r>
            <a:r>
              <a:rPr lang="en-US" b="1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-  from other  parts of basal ganglia  - </a:t>
            </a:r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</a:rPr>
              <a:t>globus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</a:rPr>
              <a:t>pallidus &amp; subthalamic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</a:rPr>
              <a:t>nuc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. to </a:t>
            </a:r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</a:rPr>
              <a:t>magnocellularis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734185"/>
            <a:ext cx="4038600" cy="4257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0000" lnSpcReduction="10000"/>
          </a:bodyPr>
          <a:lstStyle/>
          <a:p>
            <a:r>
              <a:rPr lang="en-US" b="1" dirty="0" smtClean="0">
                <a:latin typeface="Times New Roman" panose="02020603050405020304" charset="0"/>
                <a:cs typeface="Times New Roman" panose="02020603050405020304" charset="0"/>
              </a:rPr>
              <a:t>Control of muscle tone-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 cerebellum, vestibular apparatus and skeletal muscle - facilitating the muscle tone</a:t>
            </a:r>
          </a:p>
          <a:p>
            <a:r>
              <a:rPr lang="en-US" b="1" dirty="0" smtClean="0">
                <a:latin typeface="Times New Roman" panose="02020603050405020304" charset="0"/>
                <a:cs typeface="Times New Roman" panose="02020603050405020304" charset="0"/>
              </a:rPr>
              <a:t>Con. of complex muscular </a:t>
            </a:r>
            <a:r>
              <a:rPr lang="en-US" b="1" dirty="0" err="1" smtClean="0">
                <a:latin typeface="Times New Roman" panose="02020603050405020304" charset="0"/>
                <a:cs typeface="Times New Roman" panose="02020603050405020304" charset="0"/>
              </a:rPr>
              <a:t>mov</a:t>
            </a:r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</a:rPr>
              <a:t>-- integration of various impulses received from many important areas of bin</a:t>
            </a:r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b="1" dirty="0" smtClean="0">
                <a:latin typeface="Times New Roman" panose="02020603050405020304" charset="0"/>
                <a:cs typeface="Times New Roman" panose="02020603050405020304" charset="0"/>
              </a:rPr>
              <a:t>Con of righting reflex -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except optical righting reflex</a:t>
            </a:r>
          </a:p>
          <a:p>
            <a:r>
              <a:rPr lang="en-US" b="1" dirty="0" smtClean="0">
                <a:latin typeface="Times New Roman" panose="02020603050405020304" charset="0"/>
                <a:cs typeface="Times New Roman" panose="02020603050405020304" charset="0"/>
              </a:rPr>
              <a:t>Con. of </a:t>
            </a:r>
            <a:r>
              <a:rPr lang="en-US" b="1" dirty="0" err="1" smtClean="0">
                <a:latin typeface="Times New Roman" panose="02020603050405020304" charset="0"/>
                <a:cs typeface="Times New Roman" panose="02020603050405020304" charset="0"/>
              </a:rPr>
              <a:t>mov</a:t>
            </a:r>
            <a:r>
              <a:rPr lang="en-US" b="1" dirty="0" smtClean="0">
                <a:latin typeface="Times New Roman" panose="02020603050405020304" charset="0"/>
                <a:cs typeface="Times New Roman" panose="02020603050405020304" charset="0"/>
              </a:rPr>
              <a:t>. of eye ball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- with the efferent connection with nuclei of 3rd, 4th and 6 th Cranial nerves, red nucleus </a:t>
            </a:r>
          </a:p>
          <a:p>
            <a:r>
              <a:rPr lang="en-US" b="1" dirty="0" smtClean="0">
                <a:latin typeface="Times New Roman" panose="02020603050405020304" charset="0"/>
                <a:cs typeface="Times New Roman" panose="02020603050405020304" charset="0"/>
              </a:rPr>
              <a:t>Con.  of skilled </a:t>
            </a:r>
            <a:r>
              <a:rPr lang="en-US" b="1" dirty="0" err="1" smtClean="0">
                <a:latin typeface="Times New Roman" panose="02020603050405020304" charset="0"/>
                <a:cs typeface="Times New Roman" panose="02020603050405020304" charset="0"/>
              </a:rPr>
              <a:t>mov- </a:t>
            </a:r>
            <a:r>
              <a:rPr lang="en-US" dirty="0" err="1" smtClean="0">
                <a:latin typeface="Times New Roman" panose="02020603050405020304" charset="0"/>
                <a:cs typeface="Times New Roman" panose="02020603050405020304" charset="0"/>
              </a:rPr>
              <a:t>by its connections with spinal cord and cerebral cortex.</a:t>
            </a:r>
            <a:endParaRPr lang="en-US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o.quizlet.com/i/JA2hpqVeSQtwLGYv25o2ew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695" y="525780"/>
            <a:ext cx="4230370" cy="5825490"/>
          </a:xfrm>
          <a:prstGeom prst="rect">
            <a:avLst/>
          </a:prstGeom>
          <a:noFill/>
        </p:spPr>
      </p:pic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81601" y="1417955"/>
            <a:ext cx="3962399" cy="45262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281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BRAIN STEM REDNUCLEUS</vt:lpstr>
      <vt:lpstr>PowerPoint Presentation</vt:lpstr>
      <vt:lpstr>RED NUCLEUS</vt:lpstr>
      <vt:lpstr>PowerPoint Presentation</vt:lpstr>
      <vt:lpstr>parts</vt:lpstr>
      <vt:lpstr>Efferent connections</vt:lpstr>
      <vt:lpstr>Afferent connections</vt:lpstr>
      <vt:lpstr>Functions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stem  </dc:title>
  <dc:creator>sys-2</dc:creator>
  <cp:lastModifiedBy>Lib Lab One</cp:lastModifiedBy>
  <cp:revision>28</cp:revision>
  <dcterms:created xsi:type="dcterms:W3CDTF">2012-11-06T04:21:00Z</dcterms:created>
  <dcterms:modified xsi:type="dcterms:W3CDTF">2020-11-25T06:06:22Z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