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301" r:id="rId6"/>
    <p:sldId id="262" r:id="rId7"/>
    <p:sldId id="302" r:id="rId8"/>
    <p:sldId id="264" r:id="rId9"/>
    <p:sldId id="305" r:id="rId10"/>
    <p:sldId id="275" r:id="rId11"/>
    <p:sldId id="272" r:id="rId12"/>
    <p:sldId id="273" r:id="rId13"/>
    <p:sldId id="290" r:id="rId14"/>
    <p:sldId id="291" r:id="rId15"/>
    <p:sldId id="279" r:id="rId16"/>
    <p:sldId id="283" r:id="rId17"/>
    <p:sldId id="303" r:id="rId1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Receptors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 sz="2800">
                <a:solidFill>
                  <a:srgbClr val="FF0000"/>
                </a:solidFill>
              </a:rPr>
              <a:t>Dr RESHMY K.R</a:t>
            </a:r>
          </a:p>
          <a:p>
            <a:r>
              <a:rPr lang="en-US" sz="2800">
                <a:solidFill>
                  <a:srgbClr val="FF0000"/>
                </a:solidFill>
              </a:rPr>
              <a:t>Professor</a:t>
            </a:r>
          </a:p>
          <a:p>
            <a:r>
              <a:rPr lang="en-US" sz="2800">
                <a:solidFill>
                  <a:srgbClr val="FF0000"/>
                </a:solidFill>
              </a:rPr>
              <a:t>Dept. of Physiology</a:t>
            </a:r>
          </a:p>
          <a:p>
            <a:r>
              <a:rPr lang="en-US" sz="2800">
                <a:solidFill>
                  <a:srgbClr val="FF0000"/>
                </a:solidFill>
              </a:rPr>
              <a:t>SKHMC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9730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Interoceptors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Visceroceptors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Stretch receptors</a:t>
            </a:r>
          </a:p>
          <a:p>
            <a:pPr marL="0" indent="0" algn="l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Baroreceptors</a:t>
            </a:r>
          </a:p>
          <a:p>
            <a:pPr marL="0" indent="0" algn="l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Chemoreceptors</a:t>
            </a:r>
          </a:p>
          <a:p>
            <a:pPr marL="0" indent="0" algn="l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Osmoreceptors   </a:t>
            </a:r>
            <a:r>
              <a:rPr lang="en-US"/>
              <a:t>              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Propriceptors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Muscle spindle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Golgi tendon organ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Pacinian corpuscles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Free nerve endings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Hair cells of Organ of Corti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PROPERTIES OF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Specificity of response- Muller's Law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Adaptation- sensory adaptation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Response to increase in strength of stimulus- Weber -Fechner's Law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4. Sensory Tansduction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5. Receptor Potential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6. Law of Projection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910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 </a:t>
            </a:r>
            <a:r>
              <a:rPr lang="en-US" b="1"/>
              <a:t>Receptor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6285"/>
            <a:ext cx="10515600" cy="5918835"/>
          </a:xfrm>
        </p:spPr>
        <p:txBody>
          <a:bodyPr>
            <a:normAutofit fontScale="97500" lnSpcReduction="10000"/>
          </a:bodyPr>
          <a:lstStyle/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Pressure stimulus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Compression of pacinian corpuscles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Change in shape of pacinian corpuscles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Deformation of center core fiber 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Opening of mechanically gated sodium channel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Entrance of sodium ions into the core fiber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Development  of receptor potential 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Development of local circuit of current flow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Spread of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circuit of current flow to the 1</a:t>
            </a:r>
            <a:r>
              <a:rPr lang="en-US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node</a:t>
            </a:r>
            <a:r>
              <a:rPr lang="en-US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of Ranvier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Opening of voltage gated Na channels  in the 1</a:t>
            </a:r>
            <a:r>
              <a:rPr lang="en-US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node</a:t>
            </a:r>
            <a:r>
              <a:rPr lang="en-US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of Ranvier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Entrance of Na ions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Generation of A.P in the nerve fiber</a:t>
            </a:r>
          </a:p>
          <a:p>
            <a:pPr marL="0" indent="0" algn="ctr">
              <a:buNone/>
            </a:pPr>
            <a:endParaRPr lang="en-US">
              <a:sym typeface="+mn-ea"/>
            </a:endParaRP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906770" y="1035050"/>
            <a:ext cx="75565" cy="25717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891530" y="1518285"/>
            <a:ext cx="75565" cy="302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072505" y="2032000"/>
            <a:ext cx="75565" cy="226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72505" y="2485390"/>
            <a:ext cx="75565" cy="18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223635" y="2954020"/>
            <a:ext cx="75565" cy="19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450330" y="3406775"/>
            <a:ext cx="75565" cy="211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586220" y="3905885"/>
            <a:ext cx="75565" cy="19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783070" y="4404360"/>
            <a:ext cx="75565" cy="19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934200" y="4842510"/>
            <a:ext cx="75565" cy="256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085330" y="5340985"/>
            <a:ext cx="75565" cy="211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175500" y="5824220"/>
            <a:ext cx="75565" cy="166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03425" descr="GUYTON 32-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9937" descr="ss1"/>
          <p:cNvPicPr>
            <a:picLocks noChangeAspect="1"/>
          </p:cNvPicPr>
          <p:nvPr/>
        </p:nvPicPr>
        <p:blipFill>
          <a:blip r:embed="rId2" cstate="print"/>
          <a:srcRect l="18280" b="65663"/>
          <a:stretch>
            <a:fillRect/>
          </a:stretch>
        </p:blipFill>
        <p:spPr>
          <a:xfrm>
            <a:off x="906145" y="1524000"/>
            <a:ext cx="10576560" cy="331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Text Box 39938"/>
          <p:cNvSpPr txBox="1"/>
          <p:nvPr/>
        </p:nvSpPr>
        <p:spPr>
          <a:xfrm>
            <a:off x="2895600" y="5410200"/>
            <a:ext cx="67056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>
                <a:solidFill>
                  <a:schemeClr val="tx1"/>
                </a:solidFill>
                <a:cs typeface="Arial" panose="020B0604020202020204" pitchFamily="34" charset="0"/>
              </a:rPr>
              <a:t>RECEPTOR POTENTIAL &amp; ACTION POTENTIAL</a:t>
            </a:r>
            <a:endParaRPr sz="2000" b="1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35841" descr="TYPES OF RECEPTOR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065" y="429895"/>
            <a:ext cx="11748135" cy="3380740"/>
          </a:xfrm>
          <a:prstGeom prst="rect">
            <a:avLst/>
          </a:prstGeom>
          <a:noFill/>
          <a:ln w="57150" cap="flat" cmpd="sng">
            <a:solidFill>
              <a:srgbClr val="FF711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7898" name="Picture 37897" descr="scan0019"/>
          <p:cNvPicPr>
            <a:picLocks noChangeAspect="1"/>
          </p:cNvPicPr>
          <p:nvPr/>
        </p:nvPicPr>
        <p:blipFill>
          <a:blip r:embed="rId3" cstate="print"/>
          <a:srcRect l="1816" t="24014" r="2654" b="7169"/>
          <a:stretch>
            <a:fillRect/>
          </a:stretch>
        </p:blipFill>
        <p:spPr>
          <a:xfrm>
            <a:off x="272415" y="4034790"/>
            <a:ext cx="11741150" cy="2463800"/>
          </a:xfrm>
          <a:prstGeom prst="rect">
            <a:avLst/>
          </a:prstGeom>
          <a:noFill/>
          <a:ln w="57150" cap="flat" cmpd="sng">
            <a:solidFill>
              <a:srgbClr val="FF711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7889"/>
          <p:cNvGrpSpPr/>
          <p:nvPr/>
        </p:nvGrpSpPr>
        <p:grpSpPr>
          <a:xfrm>
            <a:off x="921385" y="1873885"/>
            <a:ext cx="10259695" cy="3993515"/>
            <a:chOff x="78" y="2976"/>
            <a:chExt cx="5376" cy="1056"/>
          </a:xfrm>
        </p:grpSpPr>
        <p:pic>
          <p:nvPicPr>
            <p:cNvPr id="37891" name="Picture 3789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" y="2988"/>
              <a:ext cx="1362" cy="9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2" name="Picture 3789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4" y="2976"/>
              <a:ext cx="704" cy="9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3" name="Picture 3789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8" y="2976"/>
              <a:ext cx="792" cy="10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4" name="Picture 3789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8" y="2976"/>
              <a:ext cx="806" cy="10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5" name="Picture 3789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5" y="2988"/>
              <a:ext cx="849" cy="10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6" name="Picture 3789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4" y="2976"/>
              <a:ext cx="644" cy="96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900" dirty="0" smtClean="0"/>
              <a:t>https://www.exploringnature.org/db/view/Touch-and-the-Sensory-Receptors-of-the-Skin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             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 </a:t>
            </a:r>
            <a:r>
              <a:rPr lang="en-US" sz="4000" b="1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</a:t>
            </a:r>
            <a:endParaRPr lang="en-US" sz="4000" b="1" cap="all" dirty="0">
              <a:ln w="900" cmpd="sng">
                <a:solidFill>
                  <a:schemeClr val="accent1">
                    <a:lumMod val="75000"/>
                    <a:alpha val="5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Definition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Sensory nerve endings that terminate in periphery  as bare </a:t>
            </a:r>
            <a:r>
              <a:rPr lang="en-US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unmyelinated  ending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Capsulated structures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Biological transducers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Convert various forms of energy into action potentials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classifiation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Exteroceptors         Cutaneous receptors/Mechanoreceptors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                                    Chemoreceptors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                                     Telereceptors  </a:t>
            </a:r>
          </a:p>
          <a:p>
            <a:endParaRPr lang="en-US">
              <a:latin typeface="Times New Roman" panose="02020603050405020304" charset="0"/>
              <a:ea typeface="Arial Unicode MS" panose="020B0604020202020204" charset="-122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ea typeface="Arial Unicode MS" panose="020B0604020202020204" charset="-122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Interoceptors      Visceroceptors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                                 Proprioceptors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17545" y="2061210"/>
            <a:ext cx="3473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58845" y="2061210"/>
            <a:ext cx="377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41980" y="2212340"/>
            <a:ext cx="51371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47390" y="234823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17545" y="4674870"/>
            <a:ext cx="332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2305" y="4705350"/>
            <a:ext cx="362585" cy="45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6570"/>
            <a:ext cx="10515600" cy="568071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                                        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Exteroceptors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87855" y="1245235"/>
            <a:ext cx="8415020" cy="2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87855" y="1260475"/>
            <a:ext cx="15240" cy="438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02875" y="1245235"/>
            <a:ext cx="15240" cy="423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3783965" y="1789430"/>
            <a:ext cx="3021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</a:t>
            </a:r>
            <a:r>
              <a:rPr lang="en-US" b="1"/>
              <a:t> Chemoreceptors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42035" y="1789430"/>
            <a:ext cx="2538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Cutaneous  receptors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9003030" y="1849755"/>
            <a:ext cx="2538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</a:t>
            </a:r>
            <a:r>
              <a:rPr lang="en-US" b="1"/>
              <a:t>Tele receptors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211445" y="1260475"/>
            <a:ext cx="0" cy="332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0"/>
          <p:cNvSpPr txBox="1"/>
          <p:nvPr/>
        </p:nvSpPr>
        <p:spPr>
          <a:xfrm>
            <a:off x="4064000" y="2371090"/>
            <a:ext cx="1645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Taste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6087745" y="2371090"/>
            <a:ext cx="1193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Smell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9547860" y="2371090"/>
            <a:ext cx="2159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</a:t>
            </a:r>
          </a:p>
          <a:p>
            <a:r>
              <a:rPr lang="en-US"/>
              <a:t>                 H</a:t>
            </a:r>
            <a:r>
              <a:rPr lang="en-US" b="1"/>
              <a:t>earing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320540" y="2295525"/>
            <a:ext cx="1948815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9355" y="2295525"/>
            <a:ext cx="0" cy="166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05300" y="2280285"/>
            <a:ext cx="0" cy="135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2"/>
          </p:cNvCxnSpPr>
          <p:nvPr/>
        </p:nvCxnSpPr>
        <p:spPr>
          <a:xfrm flipH="1">
            <a:off x="10257790" y="2218055"/>
            <a:ext cx="14605" cy="137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53170" y="2416175"/>
            <a:ext cx="2220595" cy="3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80810" y="2688590"/>
            <a:ext cx="0" cy="37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2"/>
          </p:cNvCxnSpPr>
          <p:nvPr/>
        </p:nvCxnSpPr>
        <p:spPr>
          <a:xfrm flipH="1">
            <a:off x="10619740" y="3016250"/>
            <a:ext cx="762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35145" y="2658110"/>
            <a:ext cx="0" cy="21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80185" y="4138930"/>
            <a:ext cx="9593580" cy="4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55"/>
          <p:cNvSpPr txBox="1"/>
          <p:nvPr/>
        </p:nvSpPr>
        <p:spPr>
          <a:xfrm>
            <a:off x="3957955" y="3065780"/>
            <a:ext cx="1102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taste buds</a:t>
            </a:r>
          </a:p>
        </p:txBody>
      </p:sp>
      <p:sp>
        <p:nvSpPr>
          <p:cNvPr id="57" name="Text Box 56"/>
          <p:cNvSpPr txBox="1"/>
          <p:nvPr/>
        </p:nvSpPr>
        <p:spPr>
          <a:xfrm>
            <a:off x="5634990" y="3065780"/>
            <a:ext cx="1570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olfactory receptors</a:t>
            </a:r>
          </a:p>
        </p:txBody>
      </p:sp>
      <p:sp>
        <p:nvSpPr>
          <p:cNvPr id="59" name="Text Box 58"/>
          <p:cNvSpPr txBox="1"/>
          <p:nvPr/>
        </p:nvSpPr>
        <p:spPr>
          <a:xfrm>
            <a:off x="10227310" y="3051175"/>
            <a:ext cx="1677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hair cells in organ of corti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4335145" y="2688590"/>
            <a:ext cx="0" cy="332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842770" y="2157730"/>
            <a:ext cx="15240" cy="182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073765" y="4108450"/>
            <a:ext cx="0" cy="49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13715" y="4909185"/>
            <a:ext cx="1978660" cy="1267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Touch-</a:t>
            </a:r>
            <a:endParaRPr lang="en-US"/>
          </a:p>
          <a:p>
            <a:pPr algn="ctr"/>
            <a:r>
              <a:rPr lang="en-US" b="1">
                <a:solidFill>
                  <a:srgbClr val="FF0000"/>
                </a:solidFill>
              </a:rPr>
              <a:t>Meissner's corpuscle,Merkel's disk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945765" y="4969510"/>
            <a:ext cx="1450340" cy="1206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Pressure-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pacinian corpuscle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135880" y="4924425"/>
            <a:ext cx="1586865" cy="1250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Cold  -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Krause end bulb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493000" y="4909185"/>
            <a:ext cx="1465580" cy="12655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Warmth -</a:t>
            </a:r>
            <a:r>
              <a:rPr lang="en-US" b="1">
                <a:solidFill>
                  <a:srgbClr val="FF0000"/>
                </a:solidFill>
              </a:rPr>
              <a:t>Ruffini end organ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772015" y="4969510"/>
            <a:ext cx="2099945" cy="12052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Pain -free nerve endings- </a:t>
            </a:r>
            <a:r>
              <a:rPr lang="en-US" b="1">
                <a:solidFill>
                  <a:srgbClr val="FF0000"/>
                </a:solidFill>
              </a:rPr>
              <a:t>Nociceptors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1464945" y="4063365"/>
            <a:ext cx="0" cy="513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3731260" y="4184015"/>
            <a:ext cx="15240" cy="45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090795" y="2113915"/>
            <a:ext cx="0" cy="1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87"/>
          <p:cNvSpPr txBox="1"/>
          <p:nvPr/>
        </p:nvSpPr>
        <p:spPr>
          <a:xfrm>
            <a:off x="6178550" y="4637405"/>
            <a:ext cx="2674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Thermoreceptors</a:t>
            </a:r>
          </a:p>
        </p:txBody>
      </p:sp>
      <p:sp>
        <p:nvSpPr>
          <p:cNvPr id="123" name="Text Box 122"/>
          <p:cNvSpPr txBox="1"/>
          <p:nvPr/>
        </p:nvSpPr>
        <p:spPr>
          <a:xfrm>
            <a:off x="8593455" y="2688590"/>
            <a:ext cx="1178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Vision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8865235" y="2446655"/>
            <a:ext cx="0" cy="241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0995660" y="2476500"/>
            <a:ext cx="0" cy="18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880475" y="2975610"/>
            <a:ext cx="0" cy="21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Box 127"/>
          <p:cNvSpPr txBox="1"/>
          <p:nvPr/>
        </p:nvSpPr>
        <p:spPr>
          <a:xfrm>
            <a:off x="8427085" y="3352800"/>
            <a:ext cx="1269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rods, cones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7130415" y="4184015"/>
            <a:ext cx="0" cy="45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589270" y="875665"/>
            <a:ext cx="0" cy="24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Text Box 12304"/>
          <p:cNvSpPr txBox="1"/>
          <p:nvPr/>
        </p:nvSpPr>
        <p:spPr>
          <a:xfrm>
            <a:off x="2225675" y="700088"/>
            <a:ext cx="77565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S</a:t>
            </a:r>
            <a:r>
              <a:rPr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ensory 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R</a:t>
            </a:r>
            <a:r>
              <a:rPr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eceptors:</a:t>
            </a:r>
          </a:p>
        </p:txBody>
      </p:sp>
      <p:sp>
        <p:nvSpPr>
          <p:cNvPr id="12306" name="Text Box 12305"/>
          <p:cNvSpPr txBox="1"/>
          <p:nvPr/>
        </p:nvSpPr>
        <p:spPr>
          <a:xfrm>
            <a:off x="1226820" y="1524000"/>
            <a:ext cx="10179050" cy="3815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AutoNum type="arabicPeriod"/>
            </a:pPr>
            <a:r>
              <a:rPr sz="2200" b="1" dirty="0" err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Teleceptors</a:t>
            </a:r>
            <a:r>
              <a:rPr sz="22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sz="22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(distance receivers), detect events at distance e.g. rods &amp; cones </a:t>
            </a:r>
            <a:r>
              <a:rPr sz="22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 light; sound: hair cells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AutoNum type="arabicPeriod"/>
            </a:pPr>
            <a:r>
              <a:rPr sz="2200" b="1" dirty="0" err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Exteroceptors</a:t>
            </a:r>
            <a:r>
              <a:rPr sz="22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:</a:t>
            </a:r>
            <a:r>
              <a:rPr sz="22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concerned with information of the ext. environment e.g. skin: pain, touch, temperature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AutoNum type="arabicPeriod"/>
            </a:pPr>
            <a:r>
              <a:rPr sz="2200" b="1" dirty="0" err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Interoreceptors:</a:t>
            </a:r>
            <a:r>
              <a:rPr sz="2200" dirty="0" err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concerned with internal environment, e.g. chemoreceptors, baroreceptors, osmoreceptors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AutoNum type="arabicPeriod"/>
            </a:pPr>
            <a:r>
              <a:rPr sz="2200" b="1" dirty="0" err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Proprioceptors:</a:t>
            </a:r>
            <a:r>
              <a:rPr sz="2200" dirty="0" err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provide information about body position in space, e.g. receptors in muscle, tendons &amp; joints: muscle spindles, Goli</a:t>
            </a:r>
            <a:r>
              <a:rPr sz="22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tendon organs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AutoNum type="arabicPeriod"/>
            </a:pPr>
            <a:r>
              <a:rPr sz="2200" b="1" dirty="0" err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Nociceptors</a:t>
            </a:r>
            <a:r>
              <a:rPr sz="22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: these are pain receptors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7c3e754784f0c576fe691bc8f03834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480" y="646430"/>
            <a:ext cx="11750040" cy="6136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Mechanoreceptors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Activated by mechanical stimuli or deformation of the receptor.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Chemoreceptors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Respond to changing of the chemical concentrations of the body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Thermoceptors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detect hot &amp; old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Nociceptors-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Any stimuli that can cause tissue damage, sensation of pain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Photoreceptors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Respond to light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835"/>
          </a:xfrm>
        </p:spPr>
        <p:txBody>
          <a:bodyPr>
            <a:normAutofit fontScale="90000"/>
          </a:bodyPr>
          <a:lstStyle/>
          <a:p>
            <a:r>
              <a:rPr lang="en-US"/>
              <a:t>mechanoreceptors/cutaneous receptors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22300" y="949960"/>
            <a:ext cx="6306820" cy="2696210"/>
          </a:xfrm>
          <a:prstGeom prst="rect">
            <a:avLst/>
          </a:prstGeom>
        </p:spPr>
      </p:pic>
      <p:pic>
        <p:nvPicPr>
          <p:cNvPr id="6" name="Content Placeholder 3" descr="image-15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b="9175"/>
          <a:stretch>
            <a:fillRect/>
          </a:stretch>
        </p:blipFill>
        <p:spPr>
          <a:xfrm>
            <a:off x="6929120" y="1101090"/>
            <a:ext cx="4777740" cy="2545715"/>
          </a:xfrm>
          <a:prstGeom prst="rect">
            <a:avLst/>
          </a:prstGeom>
        </p:spPr>
      </p:pic>
      <p:pic>
        <p:nvPicPr>
          <p:cNvPr id="7" name="Content Placeholder 3" descr="29_03aSkinSensReceptors-L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935" y="3827145"/>
            <a:ext cx="5201920" cy="301561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/>
          </p:cNvGraphicFramePr>
          <p:nvPr/>
        </p:nvGraphicFramePr>
        <p:xfrm>
          <a:off x="6929120" y="3854450"/>
          <a:ext cx="5060315" cy="2987675"/>
        </p:xfrm>
        <a:graphic>
          <a:graphicData uri="http://schemas.openxmlformats.org/presentationml/2006/ole">
            <p:oleObj spid="_x0000_s1025" r:id="rId6" imgW="5180952" imgH="2695951" progId="PBrush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Touch and the Sensory Receptors of the S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918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389</Words>
  <Application>Microsoft Office PowerPoint</Application>
  <PresentationFormat>Custom</PresentationFormat>
  <Paragraphs>90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Receptors</vt:lpstr>
      <vt:lpstr>Definition</vt:lpstr>
      <vt:lpstr>classifiation</vt:lpstr>
      <vt:lpstr>Slide 4</vt:lpstr>
      <vt:lpstr>Slide 5</vt:lpstr>
      <vt:lpstr>Slide 6</vt:lpstr>
      <vt:lpstr>Slide 7</vt:lpstr>
      <vt:lpstr>mechanoreceptors/cutaneous receptors</vt:lpstr>
      <vt:lpstr>Slide 9</vt:lpstr>
      <vt:lpstr>Interoceptors</vt:lpstr>
      <vt:lpstr>PROPERTIES OF RECEPTORS</vt:lpstr>
      <vt:lpstr> Receptor potential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Receptors</dc:title>
  <dc:creator>vishn</dc:creator>
  <cp:lastModifiedBy>J.R.Vishnu Shankar</cp:lastModifiedBy>
  <cp:revision>22</cp:revision>
  <dcterms:created xsi:type="dcterms:W3CDTF">2017-08-08T06:30:00Z</dcterms:created>
  <dcterms:modified xsi:type="dcterms:W3CDTF">2020-11-22T12:26:08Z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