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8" r:id="rId18"/>
    <p:sldId id="274" r:id="rId19"/>
    <p:sldId id="275" r:id="rId20"/>
    <p:sldId id="276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 varScale="1">
        <p:scale>
          <a:sx n="78" d="100"/>
          <a:sy n="78" d="100"/>
        </p:scale>
        <p:origin x="-11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                                                                </a:t>
            </a:r>
            <a:r>
              <a:rPr lang="en-IN" sz="2800" dirty="0" smtClean="0"/>
              <a:t>By</a:t>
            </a:r>
          </a:p>
          <a:p>
            <a:pPr>
              <a:buNone/>
            </a:pPr>
            <a:r>
              <a:rPr lang="en-IN" sz="2800" dirty="0" smtClean="0"/>
              <a:t>                                                                  Dr. </a:t>
            </a:r>
            <a:r>
              <a:rPr lang="en-IN" sz="2800" dirty="0" err="1" smtClean="0"/>
              <a:t>Mahadevi</a:t>
            </a:r>
            <a:r>
              <a:rPr lang="en-IN" sz="2800" dirty="0" smtClean="0"/>
              <a:t> A.L</a:t>
            </a:r>
          </a:p>
          <a:p>
            <a:pPr>
              <a:buNone/>
            </a:pPr>
            <a:r>
              <a:rPr lang="en-IN" sz="2800" dirty="0" smtClean="0"/>
              <a:t>                                                              Dept of Physiology</a:t>
            </a:r>
          </a:p>
          <a:p>
            <a:pPr>
              <a:buNone/>
            </a:pPr>
            <a:r>
              <a:rPr lang="en-IN" sz="2800" dirty="0" smtClean="0"/>
              <a:t>                                                                             SKHMC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PROPERIOCEPTORS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362200"/>
          <a:ext cx="8229600" cy="2971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RECEPTORS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SITUATION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Muscle spindle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muscle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Golgi tendon organ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tendon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Pacinian</a:t>
                      </a:r>
                      <a:r>
                        <a:rPr lang="en-US" dirty="0" smtClean="0"/>
                        <a:t> corpuscles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ligament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Free nerve endings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Fascia, joint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Hair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Vestibular apparatus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PROPERTIES OF 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1.SPECIFICITY OF RESPONSE-MULLER LAW</a:t>
            </a:r>
          </a:p>
          <a:p>
            <a:r>
              <a:rPr lang="en-US" dirty="0" smtClean="0"/>
              <a:t>It refers to the response given  by a particular type of receptor to a specific sensation.</a:t>
            </a:r>
          </a:p>
          <a:p>
            <a:r>
              <a:rPr lang="en-US" dirty="0" smtClean="0"/>
              <a:t>For example, pain receptors give response only to pain sensation.</a:t>
            </a:r>
          </a:p>
          <a:p>
            <a:r>
              <a:rPr lang="en-US" dirty="0" smtClean="0"/>
              <a:t>Similarly temperature receptors give response only to temperature sensation.</a:t>
            </a:r>
          </a:p>
          <a:p>
            <a:r>
              <a:rPr lang="en-US" dirty="0" smtClean="0"/>
              <a:t>In addition each type of sensation depends upon the part of the brain in which its </a:t>
            </a:r>
            <a:r>
              <a:rPr lang="en-US" dirty="0" err="1" smtClean="0"/>
              <a:t>fibres</a:t>
            </a:r>
            <a:r>
              <a:rPr lang="en-US" dirty="0" smtClean="0"/>
              <a:t> terminate.</a:t>
            </a:r>
          </a:p>
          <a:p>
            <a:r>
              <a:rPr lang="en-US" dirty="0" smtClean="0"/>
              <a:t>Specificity of response is also called </a:t>
            </a:r>
            <a:r>
              <a:rPr lang="en-US" dirty="0" err="1" smtClean="0"/>
              <a:t>muller’s</a:t>
            </a:r>
            <a:r>
              <a:rPr lang="en-US" dirty="0" smtClean="0"/>
              <a:t> doctrine of specific nerve energies.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2.ADAPTATION-SENSORY ADAPTATION</a:t>
            </a:r>
          </a:p>
          <a:p>
            <a:r>
              <a:rPr lang="en-US" dirty="0" smtClean="0"/>
              <a:t>It is the decline in discharge of sensory impulses when a receptor is stimulated continuously with constant strength. It is also called sensory adaptation or desensitization.</a:t>
            </a:r>
          </a:p>
          <a:p>
            <a:pPr>
              <a:buNone/>
            </a:pPr>
            <a:r>
              <a:rPr lang="en-US" dirty="0" smtClean="0"/>
              <a:t>Depending upon adaptation time, receptors are divided into two types:</a:t>
            </a:r>
          </a:p>
          <a:p>
            <a:pPr>
              <a:buNone/>
            </a:pPr>
            <a:r>
              <a:rPr lang="en-US" dirty="0" smtClean="0"/>
              <a:t>A. </a:t>
            </a:r>
            <a:r>
              <a:rPr lang="en-US" b="1" dirty="0" err="1" smtClean="0"/>
              <a:t>Phasic</a:t>
            </a:r>
            <a:r>
              <a:rPr lang="en-US" b="1" dirty="0" smtClean="0"/>
              <a:t> receptors</a:t>
            </a:r>
            <a:r>
              <a:rPr lang="en-US" dirty="0" smtClean="0"/>
              <a:t>-which get adapted rapidly. Touch and pressure receptors are the </a:t>
            </a:r>
            <a:r>
              <a:rPr lang="en-US" dirty="0" err="1" smtClean="0"/>
              <a:t>phasic</a:t>
            </a:r>
            <a:r>
              <a:rPr lang="en-US" dirty="0" smtClean="0"/>
              <a:t> receptors</a:t>
            </a:r>
          </a:p>
          <a:p>
            <a:pPr>
              <a:buNone/>
            </a:pPr>
            <a:r>
              <a:rPr lang="en-US" dirty="0" smtClean="0"/>
              <a:t>B. </a:t>
            </a:r>
            <a:r>
              <a:rPr lang="en-US" b="1" dirty="0" smtClean="0"/>
              <a:t>Tonic receptors</a:t>
            </a:r>
            <a:r>
              <a:rPr lang="en-US" dirty="0" smtClean="0"/>
              <a:t>-which adapt slowly. Muscle spindle, pain receptors and cold receptors are the tonic receptors.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3.RESPONSE IN INCREASING IN STRENGTH OF STIMULUS-WEBER- FECHNER LAW</a:t>
            </a:r>
          </a:p>
          <a:p>
            <a:r>
              <a:rPr lang="en-US" dirty="0" smtClean="0"/>
              <a:t>During the stimulation of a receptor, if the response given by the receptor is to be </a:t>
            </a:r>
            <a:r>
              <a:rPr lang="en-US" dirty="0" err="1" smtClean="0"/>
              <a:t>duobled</a:t>
            </a:r>
            <a:r>
              <a:rPr lang="en-US" dirty="0" smtClean="0"/>
              <a:t>, the strength of stimulus must be increased 100 times. </a:t>
            </a:r>
          </a:p>
          <a:p>
            <a:r>
              <a:rPr lang="en-US" dirty="0" smtClean="0"/>
              <a:t>This phenomenon is called </a:t>
            </a:r>
            <a:r>
              <a:rPr lang="en-US" dirty="0" err="1" smtClean="0"/>
              <a:t>weber-fechner</a:t>
            </a:r>
            <a:r>
              <a:rPr lang="en-US" dirty="0" smtClean="0"/>
              <a:t> law, which states that intensity of response(sensation)of a receptor is directly </a:t>
            </a:r>
            <a:r>
              <a:rPr lang="en-US" dirty="0" err="1" smtClean="0"/>
              <a:t>propertional</a:t>
            </a:r>
            <a:r>
              <a:rPr lang="en-US" dirty="0" smtClean="0"/>
              <a:t> to logarithmic increase in the intensity of stimulus.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صدق الله العظيم الاسراء اية 58. By Dr. Abdel Aziz M. Hussein ..."/>
          <p:cNvPicPr>
            <a:picLocks noChangeAspect="1" noChangeArrowheads="1"/>
          </p:cNvPicPr>
          <p:nvPr/>
        </p:nvPicPr>
        <p:blipFill>
          <a:blip r:embed="rId2"/>
          <a:srcRect t="13793"/>
          <a:stretch>
            <a:fillRect/>
          </a:stretch>
        </p:blipFill>
        <p:spPr bwMode="auto">
          <a:xfrm>
            <a:off x="155575" y="304800"/>
            <a:ext cx="8836025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4.SENSORY TRANSDUCTION</a:t>
            </a:r>
          </a:p>
          <a:p>
            <a:r>
              <a:rPr lang="en-US" b="1" dirty="0" smtClean="0"/>
              <a:t>Sensory transduction</a:t>
            </a:r>
            <a:r>
              <a:rPr lang="en-US" dirty="0" smtClean="0"/>
              <a:t> systems convert signals from the environment — light, taste, sound, touch, smell — into electric signals.</a:t>
            </a:r>
          </a:p>
          <a:p>
            <a:r>
              <a:rPr lang="en-US" dirty="0" smtClean="0"/>
              <a:t> The </a:t>
            </a:r>
            <a:r>
              <a:rPr lang="en-US" b="1" dirty="0" smtClean="0"/>
              <a:t>receptors</a:t>
            </a:r>
            <a:r>
              <a:rPr lang="en-US" dirty="0" smtClean="0"/>
              <a:t> that detect touch and stretch, heat, and capsaicin are gated </a:t>
            </a:r>
            <a:r>
              <a:rPr lang="en-US" dirty="0" err="1" smtClean="0"/>
              <a:t>cation</a:t>
            </a:r>
            <a:r>
              <a:rPr lang="en-US" dirty="0" smtClean="0"/>
              <a:t> channels that open in response to these stimuli.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IN" dirty="0" smtClean="0"/>
              <a:t>RECEPTOR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 receptor potential, also known as a generator potential, a type of graded potential,.</a:t>
            </a:r>
          </a:p>
          <a:p>
            <a:r>
              <a:rPr lang="en-US" dirty="0" smtClean="0"/>
              <a:t>It is the </a:t>
            </a:r>
            <a:r>
              <a:rPr lang="en-US" dirty="0" err="1" smtClean="0"/>
              <a:t>transmembrane</a:t>
            </a:r>
            <a:r>
              <a:rPr lang="en-US" dirty="0" smtClean="0"/>
              <a:t> potential difference produced by activation of a sensory receptors.</a:t>
            </a:r>
          </a:p>
          <a:p>
            <a:r>
              <a:rPr lang="en-US" dirty="0" smtClean="0"/>
              <a:t>A receptor potential is often produced by sensory transduction </a:t>
            </a:r>
          </a:p>
          <a:p>
            <a:r>
              <a:rPr lang="en-US" dirty="0" smtClean="0"/>
              <a:t>It is generally a depolarizing event resulting from inward current flow. The influx of current will often bring the membrane potential  of the sensory receptor towards the threshold for triggering an action potential.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ssociate Degree Nursing Physiology Re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0"/>
            <a:ext cx="883602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Receptor potential can work to trigger an action potential either within the same neuron or on an adjacent cell. </a:t>
            </a:r>
          </a:p>
          <a:p>
            <a:r>
              <a:rPr lang="en-US" dirty="0" smtClean="0"/>
              <a:t>Within the same neuron, a receptor potential can cause local current to flow to a region capable of generating an action potential by opening voltage gated ion channels</a:t>
            </a:r>
          </a:p>
          <a:p>
            <a:r>
              <a:rPr lang="en-US" dirty="0" smtClean="0"/>
              <a:t> A receptor potential can also cause the release of neurotransmitters from one cell that will act on another cell, generating an action potential in the second cell. 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The magnitude of the receptor potential determines the frequency with which action potentials  are generated, and is controlled by adaption, stimulus strength, and temporal summation of successive receptor potentials.</a:t>
            </a:r>
            <a:r>
              <a:rPr lang="en-US" baseline="30000" dirty="0" smtClean="0"/>
              <a:t> </a:t>
            </a:r>
            <a:r>
              <a:rPr lang="en-US" dirty="0" smtClean="0"/>
              <a:t> </a:t>
            </a:r>
          </a:p>
          <a:p>
            <a:r>
              <a:rPr lang="en-US" dirty="0" smtClean="0"/>
              <a:t>Receptor potential relies on receptor sensitivity which can adapt slowly, resulting in a slowly decaying receptor potential or rapidly, resulting in a quickly generated but shorter lasting receptor potential.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Receptors are sensory nerve ending that terminate in periphery as bare </a:t>
            </a:r>
            <a:r>
              <a:rPr lang="en-US" dirty="0" err="1" smtClean="0"/>
              <a:t>unmyelinated</a:t>
            </a:r>
            <a:r>
              <a:rPr lang="en-US" dirty="0" smtClean="0"/>
              <a:t> endings or in the form of specialized capsulated structures.</a:t>
            </a:r>
          </a:p>
          <a:p>
            <a:r>
              <a:rPr lang="en-US" dirty="0" smtClean="0"/>
              <a:t>Receptors give response to the stimulus.</a:t>
            </a:r>
          </a:p>
          <a:p>
            <a:r>
              <a:rPr lang="en-US" dirty="0" smtClean="0"/>
              <a:t>When stimulated ,receptors produce a series of impulses, which are transmitted through the afferent nerves.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r>
              <a:rPr lang="en-US" dirty="0" smtClean="0"/>
              <a:t>An example of a receptor potential is in a taste bud,  where taste is converted into an electrical signal sent to the brain. </a:t>
            </a:r>
          </a:p>
          <a:p>
            <a:r>
              <a:rPr lang="en-US" dirty="0" smtClean="0"/>
              <a:t>When stimulated, the taste bud triggers the release of neurotransmitter through </a:t>
            </a:r>
            <a:r>
              <a:rPr lang="en-US" dirty="0" err="1" smtClean="0"/>
              <a:t>exocytosis</a:t>
            </a:r>
            <a:r>
              <a:rPr lang="en-US" dirty="0" smtClean="0"/>
              <a:t> of synaptic vesicles  from the </a:t>
            </a:r>
            <a:r>
              <a:rPr lang="en-US" dirty="0" err="1" smtClean="0"/>
              <a:t>presynaptic</a:t>
            </a:r>
            <a:r>
              <a:rPr lang="en-US" dirty="0" smtClean="0"/>
              <a:t> membrane. </a:t>
            </a:r>
          </a:p>
          <a:p>
            <a:r>
              <a:rPr lang="en-US" dirty="0" smtClean="0"/>
              <a:t>The neurotransmitter molecules diffuse across the synaptic cleft to the postsynaptic membrane of the primary sensory neuron, where they elicit an action potential.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b="1" dirty="0" smtClean="0"/>
              <a:t> </a:t>
            </a:r>
            <a:r>
              <a:rPr lang="en-IN" b="1" dirty="0" smtClean="0"/>
              <a:t>                                    Thank u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Receptors</a:t>
            </a:r>
            <a:r>
              <a:rPr lang="en-US" dirty="0" smtClean="0"/>
              <a:t> are </a:t>
            </a:r>
            <a:r>
              <a:rPr lang="en-US" b="1" dirty="0" smtClean="0"/>
              <a:t>biological transducers</a:t>
            </a:r>
            <a:r>
              <a:rPr lang="en-US" dirty="0" smtClean="0"/>
              <a:t> that convert energy from both external and internal environments into electrical impulses. </a:t>
            </a:r>
          </a:p>
          <a:p>
            <a:r>
              <a:rPr lang="en-US" dirty="0" smtClean="0"/>
              <a:t>They may be massed together to form a sense organ, such as the eye or ear, or they may be scattered, as are those of the skin and viscera.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Classification of receptors</a:t>
            </a:r>
          </a:p>
          <a:p>
            <a:r>
              <a:rPr lang="en-US" dirty="0" smtClean="0"/>
              <a:t>Generally receptors are classified into two types</a:t>
            </a:r>
          </a:p>
          <a:p>
            <a:pPr>
              <a:buNone/>
            </a:pPr>
            <a:r>
              <a:rPr lang="en-US" dirty="0" smtClean="0"/>
              <a:t>A. </a:t>
            </a:r>
            <a:r>
              <a:rPr lang="en-US" dirty="0" err="1" smtClean="0"/>
              <a:t>Exteroceptors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B. </a:t>
            </a:r>
            <a:r>
              <a:rPr lang="en-US" dirty="0" err="1" smtClean="0"/>
              <a:t>Interoceptors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EXTEROCEPTORS</a:t>
            </a:r>
          </a:p>
          <a:p>
            <a:r>
              <a:rPr lang="en-US" dirty="0" err="1" smtClean="0"/>
              <a:t>Exteroceptors</a:t>
            </a:r>
            <a:r>
              <a:rPr lang="en-US" dirty="0" smtClean="0"/>
              <a:t> are receptors ,which give response to stimuli arise from outside the body.</a:t>
            </a:r>
          </a:p>
          <a:p>
            <a:pPr>
              <a:buNone/>
            </a:pPr>
            <a:r>
              <a:rPr lang="en-US" dirty="0" smtClean="0"/>
              <a:t>These are divided into three groups</a:t>
            </a:r>
          </a:p>
          <a:p>
            <a:r>
              <a:rPr lang="en-US" dirty="0" smtClean="0"/>
              <a:t>1.cutaneous receptors(mechanoreceptors)</a:t>
            </a:r>
          </a:p>
          <a:p>
            <a:r>
              <a:rPr lang="en-US" dirty="0" smtClean="0"/>
              <a:t>2.chemoreceptors</a:t>
            </a:r>
          </a:p>
          <a:p>
            <a:r>
              <a:rPr lang="en-US" dirty="0" smtClean="0"/>
              <a:t>3.telereceptors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/>
              <a:t>Cutaneous</a:t>
            </a:r>
            <a:r>
              <a:rPr lang="en-US" b="1" dirty="0" smtClean="0"/>
              <a:t> receptors or mechanoreceptors</a:t>
            </a:r>
          </a:p>
          <a:p>
            <a:r>
              <a:rPr lang="en-US" dirty="0" smtClean="0"/>
              <a:t>Receptors situated in the skin are called </a:t>
            </a:r>
            <a:r>
              <a:rPr lang="en-US" dirty="0" err="1" smtClean="0"/>
              <a:t>cutaneous</a:t>
            </a:r>
            <a:r>
              <a:rPr lang="en-US" dirty="0" smtClean="0"/>
              <a:t> receptors</a:t>
            </a:r>
          </a:p>
          <a:p>
            <a:r>
              <a:rPr lang="en-US" dirty="0" smtClean="0"/>
              <a:t>T is also called mechanoreceptors because of their response to mechanical stimuli such as touch, pressure and pain.</a:t>
            </a:r>
          </a:p>
          <a:p>
            <a:r>
              <a:rPr lang="en-US" dirty="0" smtClean="0"/>
              <a:t>Touch and pressure receptors give response to vibration also.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Types of </a:t>
            </a:r>
            <a:r>
              <a:rPr lang="en-US" dirty="0" err="1" smtClean="0"/>
              <a:t>cutaneous</a:t>
            </a:r>
            <a:r>
              <a:rPr lang="en-US" dirty="0" smtClean="0"/>
              <a:t> receptors: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Ruffini's</a:t>
            </a:r>
            <a:r>
              <a:rPr lang="en-US" dirty="0" smtClean="0"/>
              <a:t> end organ -skin stretch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 End-bulbs of Krause- Cold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Meissner's</a:t>
            </a:r>
            <a:r>
              <a:rPr lang="en-US" dirty="0" smtClean="0"/>
              <a:t> corpuscle -changes in texture, slow vibrations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Pacinian</a:t>
            </a:r>
            <a:r>
              <a:rPr lang="en-US" dirty="0" smtClean="0"/>
              <a:t> corpuscle-deep pressure, fast vibrations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 Merkel's disc -sustained touch and pressure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 Free nerve endings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>
                <a:latin typeface="+mj-lt"/>
              </a:rPr>
              <a:t>Chemoreceptors</a:t>
            </a:r>
            <a:r>
              <a:rPr lang="en-US" b="1" dirty="0" smtClean="0">
                <a:latin typeface="+mj-lt"/>
              </a:rPr>
              <a:t>:</a:t>
            </a:r>
          </a:p>
          <a:p>
            <a:r>
              <a:rPr lang="en-US" dirty="0" smtClean="0">
                <a:latin typeface="+mj-lt"/>
              </a:rPr>
              <a:t>Receptors which give response to chemical </a:t>
            </a:r>
            <a:r>
              <a:rPr lang="en-US" dirty="0" err="1" smtClean="0">
                <a:latin typeface="+mj-lt"/>
              </a:rPr>
              <a:t>stimuli,are</a:t>
            </a:r>
            <a:r>
              <a:rPr lang="en-US" dirty="0" smtClean="0">
                <a:latin typeface="+mj-lt"/>
              </a:rPr>
              <a:t> called </a:t>
            </a:r>
            <a:r>
              <a:rPr lang="en-US" dirty="0" err="1" smtClean="0">
                <a:latin typeface="+mj-lt"/>
              </a:rPr>
              <a:t>chemoreceptors</a:t>
            </a:r>
            <a:r>
              <a:rPr lang="en-US" dirty="0" smtClean="0">
                <a:latin typeface="+mj-lt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1.Taste-taste buds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2.Smell-olfactory receptors</a:t>
            </a:r>
          </a:p>
          <a:p>
            <a:pPr>
              <a:buNone/>
            </a:pPr>
            <a:r>
              <a:rPr lang="en-US" b="1" dirty="0" err="1" smtClean="0">
                <a:latin typeface="+mj-lt"/>
              </a:rPr>
              <a:t>Telereceptors</a:t>
            </a:r>
            <a:r>
              <a:rPr lang="en-US" dirty="0" smtClean="0">
                <a:latin typeface="+mj-lt"/>
              </a:rPr>
              <a:t>:</a:t>
            </a:r>
          </a:p>
          <a:p>
            <a:r>
              <a:rPr lang="en-US" dirty="0" smtClean="0">
                <a:latin typeface="+mj-lt"/>
              </a:rPr>
              <a:t>These are the receptors that give response to stimuli arising away from the body.</a:t>
            </a:r>
          </a:p>
          <a:p>
            <a:r>
              <a:rPr lang="en-US" dirty="0" smtClean="0">
                <a:latin typeface="+mj-lt"/>
              </a:rPr>
              <a:t>These receptors are also called distance receptors.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1.Vision-rods and cones in retina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2.Hearing-hair cell in organ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corti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INTEROCEPTORS</a:t>
            </a:r>
          </a:p>
          <a:p>
            <a:r>
              <a:rPr lang="en-US" dirty="0" err="1" smtClean="0"/>
              <a:t>Interoceptors</a:t>
            </a:r>
            <a:r>
              <a:rPr lang="en-US" dirty="0" smtClean="0"/>
              <a:t> are the receptors which give response to stimuli arising from within the body.</a:t>
            </a:r>
          </a:p>
          <a:p>
            <a:pPr>
              <a:buNone/>
            </a:pPr>
            <a:r>
              <a:rPr lang="en-US" dirty="0" err="1" smtClean="0"/>
              <a:t>Interoceptors</a:t>
            </a:r>
            <a:r>
              <a:rPr lang="en-US" dirty="0" smtClean="0"/>
              <a:t> are two types</a:t>
            </a:r>
          </a:p>
          <a:p>
            <a:pPr>
              <a:buNone/>
            </a:pPr>
            <a:r>
              <a:rPr lang="en-US" dirty="0" smtClean="0"/>
              <a:t>1.Visceroceptors</a:t>
            </a:r>
          </a:p>
          <a:p>
            <a:pPr>
              <a:buNone/>
            </a:pPr>
            <a:r>
              <a:rPr lang="en-US" dirty="0" smtClean="0"/>
              <a:t>2.Proprioceptors</a:t>
            </a:r>
          </a:p>
          <a:p>
            <a:pPr>
              <a:buNone/>
            </a:pPr>
            <a:r>
              <a:rPr lang="en-US" b="1" dirty="0" err="1" smtClean="0"/>
              <a:t>Visceroceptors</a:t>
            </a:r>
            <a:endParaRPr lang="en-US" b="1" dirty="0" smtClean="0"/>
          </a:p>
          <a:p>
            <a:r>
              <a:rPr lang="en-US" dirty="0" smtClean="0"/>
              <a:t>Receptors are situated in the viscera are called </a:t>
            </a:r>
            <a:r>
              <a:rPr lang="en-US" dirty="0" err="1" smtClean="0"/>
              <a:t>visceroceptors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Proprioceptors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Receptors which give response to change in the position of different parts of the body.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VISCEROCEPTORS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RECEPTORS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SITUATIION</a:t>
                      </a:r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1.Stretch receptors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heart</a:t>
                      </a:r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2.Baroreceptors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Blood vessels</a:t>
                      </a:r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3.Chemoreceptors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tract</a:t>
                      </a:r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4.osmoreceptors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Urinary tract, brain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565</Words>
  <Application>Microsoft Office PowerPoint</Application>
  <PresentationFormat>On-screen Show (4:3)</PresentationFormat>
  <Paragraphs>118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RECEPTORS</vt:lpstr>
      <vt:lpstr>RECEPTORS</vt:lpstr>
      <vt:lpstr>Slide 3</vt:lpstr>
      <vt:lpstr>Slide 4</vt:lpstr>
      <vt:lpstr>Slide 5</vt:lpstr>
      <vt:lpstr>Slide 6</vt:lpstr>
      <vt:lpstr>Slide 7</vt:lpstr>
      <vt:lpstr>Slide 8</vt:lpstr>
      <vt:lpstr>VISCEROCEPTORS</vt:lpstr>
      <vt:lpstr>PROPERIOCEPTORS</vt:lpstr>
      <vt:lpstr>PROPERTIES OF RECEPTORS</vt:lpstr>
      <vt:lpstr>Slide 12</vt:lpstr>
      <vt:lpstr>Slide 13</vt:lpstr>
      <vt:lpstr>Slide 14</vt:lpstr>
      <vt:lpstr>Slide 15</vt:lpstr>
      <vt:lpstr>RECEPTOR POTENTIAL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Dept of Physiology.</dc:creator>
  <cp:lastModifiedBy>ELCOT</cp:lastModifiedBy>
  <cp:revision>46</cp:revision>
  <dcterms:created xsi:type="dcterms:W3CDTF">2006-08-16T00:00:00Z</dcterms:created>
  <dcterms:modified xsi:type="dcterms:W3CDTF">2020-11-02T07:59:16Z</dcterms:modified>
</cp:coreProperties>
</file>