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358" r:id="rId2"/>
    <p:sldId id="359" r:id="rId3"/>
    <p:sldId id="309" r:id="rId4"/>
    <p:sldId id="285" r:id="rId5"/>
    <p:sldId id="320" r:id="rId6"/>
    <p:sldId id="321" r:id="rId7"/>
    <p:sldId id="311" r:id="rId8"/>
    <p:sldId id="313" r:id="rId9"/>
    <p:sldId id="337" r:id="rId10"/>
    <p:sldId id="340" r:id="rId11"/>
    <p:sldId id="352" r:id="rId12"/>
    <p:sldId id="341" r:id="rId13"/>
    <p:sldId id="342" r:id="rId14"/>
    <p:sldId id="343" r:id="rId15"/>
    <p:sldId id="344" r:id="rId16"/>
    <p:sldId id="345" r:id="rId17"/>
    <p:sldId id="346" r:id="rId18"/>
    <p:sldId id="347" r:id="rId19"/>
    <p:sldId id="348" r:id="rId20"/>
    <p:sldId id="353" r:id="rId21"/>
    <p:sldId id="349" r:id="rId22"/>
    <p:sldId id="350" r:id="rId23"/>
    <p:sldId id="355" r:id="rId24"/>
    <p:sldId id="356" r:id="rId25"/>
    <p:sldId id="351" r:id="rId26"/>
    <p:sldId id="295" r:id="rId27"/>
    <p:sldId id="322" r:id="rId28"/>
    <p:sldId id="323" r:id="rId29"/>
    <p:sldId id="324" r:id="rId30"/>
    <p:sldId id="325" r:id="rId31"/>
    <p:sldId id="326" r:id="rId32"/>
    <p:sldId id="327" r:id="rId33"/>
    <p:sldId id="329" r:id="rId34"/>
    <p:sldId id="330" r:id="rId35"/>
    <p:sldId id="331" r:id="rId36"/>
    <p:sldId id="332" r:id="rId37"/>
    <p:sldId id="333" r:id="rId38"/>
    <p:sldId id="334" r:id="rId39"/>
    <p:sldId id="335" r:id="rId40"/>
    <p:sldId id="336" r:id="rId41"/>
    <p:sldId id="361"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8" d="100"/>
          <a:sy n="78" d="100"/>
        </p:scale>
        <p:origin x="-114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ACDD09-EA9E-4436-9093-659C0065DD04}" type="datetimeFigureOut">
              <a:rPr lang="en-US" smtClean="0"/>
              <a:pPr/>
              <a:t>11/2/2020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529D2-8174-4738-A831-2F44C34F202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2B529D2-8174-4738-A831-2F44C34F2024}"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buNone/>
            </a:pPr>
            <a:r>
              <a:rPr lang="en-IN" b="1" dirty="0" smtClean="0"/>
              <a:t>                                 </a:t>
            </a:r>
          </a:p>
          <a:p>
            <a:pPr>
              <a:buNone/>
            </a:pPr>
            <a:r>
              <a:rPr lang="en-IN" b="1" smtClean="0"/>
              <a:t>                                 REFLEXES</a:t>
            </a:r>
            <a:endParaRPr lang="en-IN" b="1" dirty="0" smtClean="0"/>
          </a:p>
          <a:p>
            <a:pPr>
              <a:buNone/>
            </a:pPr>
            <a:endParaRPr lang="en-IN" dirty="0" smtClean="0"/>
          </a:p>
          <a:p>
            <a:pPr>
              <a:buNone/>
            </a:pPr>
            <a:endParaRPr lang="en-IN" dirty="0" smtClean="0"/>
          </a:p>
          <a:p>
            <a:pPr>
              <a:buNone/>
            </a:pPr>
            <a:r>
              <a:rPr lang="en-IN" dirty="0" smtClean="0"/>
              <a:t>                                                            </a:t>
            </a:r>
          </a:p>
          <a:p>
            <a:pPr>
              <a:buNone/>
            </a:pPr>
            <a:r>
              <a:rPr lang="en-IN" sz="2600" dirty="0" smtClean="0"/>
              <a:t>                                                                                  By</a:t>
            </a:r>
          </a:p>
          <a:p>
            <a:pPr>
              <a:buNone/>
            </a:pPr>
            <a:r>
              <a:rPr lang="en-IN" sz="2600" dirty="0" smtClean="0"/>
              <a:t>                                                                        </a:t>
            </a:r>
            <a:r>
              <a:rPr lang="en-IN" sz="2600" dirty="0" err="1" smtClean="0"/>
              <a:t>Dr.Mahadevi</a:t>
            </a:r>
            <a:r>
              <a:rPr lang="en-IN" sz="2600" dirty="0" smtClean="0"/>
              <a:t> A.L</a:t>
            </a:r>
          </a:p>
          <a:p>
            <a:pPr>
              <a:buNone/>
            </a:pPr>
            <a:r>
              <a:rPr lang="en-IN" sz="2600" dirty="0" smtClean="0"/>
              <a:t>                                                                       Dept of Physiology</a:t>
            </a:r>
          </a:p>
          <a:p>
            <a:pPr>
              <a:buNone/>
            </a:pPr>
            <a:r>
              <a:rPr lang="en-IN" sz="2600" dirty="0" smtClean="0"/>
              <a:t>                                                                             SKHMC</a:t>
            </a:r>
            <a:endParaRPr lang="en-US" sz="2600" dirty="0" smtClean="0"/>
          </a:p>
          <a:p>
            <a:pPr>
              <a:buNone/>
            </a:pPr>
            <a:r>
              <a:rPr lang="en-IN" dirty="0" smtClean="0"/>
              <a:t>            </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a:buNone/>
            </a:pPr>
            <a:r>
              <a:rPr lang="en-IN" b="1" dirty="0" smtClean="0"/>
              <a:t>Depending upon situation of the </a:t>
            </a:r>
            <a:r>
              <a:rPr lang="en-IN" b="1" dirty="0" err="1" smtClean="0"/>
              <a:t>center</a:t>
            </a:r>
            <a:r>
              <a:rPr lang="en-IN" b="1" dirty="0" smtClean="0"/>
              <a:t> –anatomical classification</a:t>
            </a:r>
          </a:p>
          <a:p>
            <a:pPr>
              <a:buNone/>
            </a:pPr>
            <a:r>
              <a:rPr lang="en-IN" dirty="0" smtClean="0"/>
              <a:t>1. </a:t>
            </a:r>
            <a:r>
              <a:rPr lang="en-IN" dirty="0" err="1" smtClean="0"/>
              <a:t>Cerebellar</a:t>
            </a:r>
            <a:r>
              <a:rPr lang="en-IN" dirty="0" smtClean="0"/>
              <a:t> reflexes</a:t>
            </a:r>
          </a:p>
          <a:p>
            <a:r>
              <a:rPr lang="en-IN" dirty="0" smtClean="0"/>
              <a:t>These are the reflexes which have their </a:t>
            </a:r>
            <a:r>
              <a:rPr lang="en-IN" dirty="0" err="1" smtClean="0"/>
              <a:t>center</a:t>
            </a:r>
            <a:r>
              <a:rPr lang="en-IN" dirty="0" smtClean="0"/>
              <a:t> in cerebellum.</a:t>
            </a:r>
          </a:p>
          <a:p>
            <a:pPr>
              <a:buNone/>
            </a:pPr>
            <a:r>
              <a:rPr lang="en-IN" dirty="0" smtClean="0"/>
              <a:t>2. Cortical reflexes</a:t>
            </a:r>
          </a:p>
          <a:p>
            <a:r>
              <a:rPr lang="en-IN" dirty="0" smtClean="0"/>
              <a:t>These are the reflexes which have their </a:t>
            </a:r>
            <a:r>
              <a:rPr lang="en-IN" dirty="0" err="1" smtClean="0"/>
              <a:t>center</a:t>
            </a:r>
            <a:r>
              <a:rPr lang="en-IN" dirty="0" smtClean="0"/>
              <a:t> in cerebral cortex.</a:t>
            </a:r>
          </a:p>
          <a:p>
            <a:pPr>
              <a:buNone/>
            </a:pPr>
            <a:r>
              <a:rPr lang="en-IN" dirty="0" smtClean="0"/>
              <a:t>3. Midbrain reflex</a:t>
            </a:r>
          </a:p>
          <a:p>
            <a:pPr>
              <a:buNone/>
            </a:pPr>
            <a:r>
              <a:rPr lang="en-IN" dirty="0" smtClean="0"/>
              <a:t>      These are the reflexes which have their </a:t>
            </a:r>
            <a:r>
              <a:rPr lang="en-IN" dirty="0" err="1" smtClean="0"/>
              <a:t>center</a:t>
            </a:r>
            <a:r>
              <a:rPr lang="en-IN" dirty="0" smtClean="0"/>
              <a:t> in midbrain.</a:t>
            </a:r>
          </a:p>
          <a:p>
            <a:pPr>
              <a:buNone/>
            </a:pPr>
            <a:r>
              <a:rPr lang="en-IN" dirty="0" smtClean="0"/>
              <a:t>4. Bulbar or </a:t>
            </a:r>
            <a:r>
              <a:rPr lang="en-IN" dirty="0" err="1" smtClean="0"/>
              <a:t>medullary</a:t>
            </a:r>
            <a:r>
              <a:rPr lang="en-IN" dirty="0" smtClean="0"/>
              <a:t> reflex</a:t>
            </a:r>
          </a:p>
          <a:p>
            <a:pPr>
              <a:buNone/>
            </a:pPr>
            <a:r>
              <a:rPr lang="en-IN" dirty="0" smtClean="0"/>
              <a:t>       These are the reflexes which have their </a:t>
            </a:r>
            <a:r>
              <a:rPr lang="en-IN" dirty="0" err="1" smtClean="0"/>
              <a:t>center</a:t>
            </a:r>
            <a:r>
              <a:rPr lang="en-IN" dirty="0" smtClean="0"/>
              <a:t> in medulla oblongata.</a:t>
            </a:r>
          </a:p>
          <a:p>
            <a:pPr>
              <a:buNone/>
            </a:pPr>
            <a:r>
              <a:rPr lang="en-IN" dirty="0" smtClean="0"/>
              <a:t>5. Spinal reflexes</a:t>
            </a:r>
          </a:p>
          <a:p>
            <a:pPr>
              <a:buNone/>
            </a:pPr>
            <a:r>
              <a:rPr lang="en-IN" dirty="0" smtClean="0"/>
              <a:t>       Reflexes having their </a:t>
            </a:r>
            <a:r>
              <a:rPr lang="en-IN" dirty="0" err="1" smtClean="0"/>
              <a:t>center</a:t>
            </a:r>
            <a:r>
              <a:rPr lang="en-IN" dirty="0" smtClean="0"/>
              <a:t> in spinal cord</a:t>
            </a:r>
          </a:p>
          <a:p>
            <a:pPr>
              <a:buNone/>
            </a:pPr>
            <a:r>
              <a:rPr lang="en-IN" dirty="0" smtClean="0"/>
              <a:t>Depending upon the segments involved, spinal reflexes are divided into three groups</a:t>
            </a:r>
          </a:p>
          <a:p>
            <a:pPr>
              <a:buNone/>
            </a:pPr>
            <a:r>
              <a:rPr lang="en-IN" dirty="0" smtClean="0"/>
              <a:t>a. Segmental spinal reflexes</a:t>
            </a:r>
          </a:p>
          <a:p>
            <a:pPr>
              <a:buNone/>
            </a:pPr>
            <a:r>
              <a:rPr lang="en-IN" dirty="0" smtClean="0"/>
              <a:t>b. </a:t>
            </a:r>
            <a:r>
              <a:rPr lang="en-IN" dirty="0" err="1" smtClean="0"/>
              <a:t>Intrasegmental</a:t>
            </a:r>
            <a:r>
              <a:rPr lang="en-IN" dirty="0" smtClean="0"/>
              <a:t> spinal reflexes</a:t>
            </a:r>
          </a:p>
          <a:p>
            <a:pPr>
              <a:buNone/>
            </a:pPr>
            <a:r>
              <a:rPr lang="en-IN" dirty="0" smtClean="0"/>
              <a:t>c. </a:t>
            </a:r>
            <a:r>
              <a:rPr lang="en-IN" dirty="0" err="1" smtClean="0"/>
              <a:t>Suprasegmental</a:t>
            </a:r>
            <a:r>
              <a:rPr lang="en-IN" dirty="0" smtClean="0"/>
              <a:t> reflexes</a:t>
            </a:r>
          </a:p>
          <a:p>
            <a:pPr>
              <a:buNone/>
            </a:pPr>
            <a:endParaRPr lang="en-IN"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85000" lnSpcReduction="20000"/>
          </a:bodyPr>
          <a:lstStyle/>
          <a:p>
            <a:pPr>
              <a:buNone/>
            </a:pPr>
            <a:r>
              <a:rPr lang="en-IN" b="1" dirty="0" smtClean="0"/>
              <a:t>Depending upon whether inborn or acquired reflexes</a:t>
            </a:r>
          </a:p>
          <a:p>
            <a:pPr>
              <a:buNone/>
            </a:pPr>
            <a:r>
              <a:rPr lang="en-IN" u="sng" dirty="0" err="1" smtClean="0"/>
              <a:t>i.Inborn</a:t>
            </a:r>
            <a:r>
              <a:rPr lang="en-IN" u="sng" dirty="0" smtClean="0"/>
              <a:t> or unconditioned reflexes</a:t>
            </a:r>
          </a:p>
          <a:p>
            <a:r>
              <a:rPr lang="en-IN" dirty="0" smtClean="0"/>
              <a:t>Natural reflexes, which are present since the time of birth.</a:t>
            </a:r>
          </a:p>
          <a:p>
            <a:r>
              <a:rPr lang="en-IN" dirty="0" smtClean="0"/>
              <a:t>These reflexes don’t require previous learning, training, or conditioning.</a:t>
            </a:r>
          </a:p>
          <a:p>
            <a:r>
              <a:rPr lang="en-IN" dirty="0" smtClean="0"/>
              <a:t>Best example is </a:t>
            </a:r>
            <a:r>
              <a:rPr lang="en-IN" dirty="0" err="1" smtClean="0"/>
              <a:t>bthe</a:t>
            </a:r>
            <a:r>
              <a:rPr lang="en-IN" dirty="0" smtClean="0"/>
              <a:t> secretion of saliva when a drop of honey kept in the mouth of a newborn baby for the first time .</a:t>
            </a:r>
          </a:p>
          <a:p>
            <a:pPr>
              <a:buNone/>
            </a:pPr>
            <a:r>
              <a:rPr lang="en-IN" dirty="0" smtClean="0"/>
              <a:t>ii. </a:t>
            </a:r>
            <a:r>
              <a:rPr lang="en-IN" u="sng" dirty="0" smtClean="0"/>
              <a:t>Acquired reflex or conditioned reflexes</a:t>
            </a:r>
          </a:p>
          <a:p>
            <a:r>
              <a:rPr lang="en-IN" dirty="0" smtClean="0"/>
              <a:t>These reflexes are the reflexes that are developed after conditioning  or training.</a:t>
            </a:r>
          </a:p>
          <a:p>
            <a:r>
              <a:rPr lang="en-IN" dirty="0" smtClean="0"/>
              <a:t>Reflexes not inborn but acquired after birth</a:t>
            </a:r>
          </a:p>
          <a:p>
            <a:r>
              <a:rPr lang="en-IN" dirty="0" smtClean="0"/>
              <a:t>These reflexes need previous learning, training, or conditioning.</a:t>
            </a:r>
          </a:p>
          <a:p>
            <a:r>
              <a:rPr lang="en-IN" dirty="0" smtClean="0"/>
              <a:t>Example: secretion of saliva by sight, smell, thought or hearing of a known edible substance.</a:t>
            </a:r>
          </a:p>
          <a:p>
            <a:endParaRPr lang="en-IN" dirty="0" smtClean="0"/>
          </a:p>
          <a:p>
            <a:endParaRPr lang="en-IN"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buNone/>
            </a:pPr>
            <a:r>
              <a:rPr lang="en-IN" b="1" dirty="0" smtClean="0"/>
              <a:t>Depending upon purpose-physiological classification</a:t>
            </a:r>
          </a:p>
          <a:p>
            <a:pPr>
              <a:buNone/>
            </a:pPr>
            <a:r>
              <a:rPr lang="en-IN" u="sng" dirty="0" smtClean="0"/>
              <a:t>1.Protective reflexes or flexor reflexes</a:t>
            </a:r>
          </a:p>
          <a:p>
            <a:r>
              <a:rPr lang="en-IN" dirty="0" smtClean="0"/>
              <a:t>These are the reflexes which protect the body from </a:t>
            </a:r>
            <a:r>
              <a:rPr lang="en-IN" dirty="0" err="1" smtClean="0"/>
              <a:t>nociceptic</a:t>
            </a:r>
            <a:r>
              <a:rPr lang="en-IN" dirty="0" smtClean="0"/>
              <a:t> (harmful )stimuli</a:t>
            </a:r>
          </a:p>
          <a:p>
            <a:r>
              <a:rPr lang="en-IN" dirty="0" smtClean="0"/>
              <a:t>These reflexes are also called withdrawal reflexes or flexor reflexes.</a:t>
            </a:r>
          </a:p>
          <a:p>
            <a:r>
              <a:rPr lang="en-IN" dirty="0" smtClean="0"/>
              <a:t>Protective reflexes involve flexion at different joints, hence the name flexor reflexes.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buNone/>
            </a:pPr>
            <a:endParaRPr lang="en-IN" dirty="0" smtClean="0"/>
          </a:p>
          <a:p>
            <a:pPr>
              <a:buNone/>
            </a:pPr>
            <a:r>
              <a:rPr lang="en-IN" dirty="0" smtClean="0"/>
              <a:t>2. </a:t>
            </a:r>
            <a:r>
              <a:rPr lang="en-IN" u="sng" dirty="0" smtClean="0"/>
              <a:t>Antigravity or extensor reflexes</a:t>
            </a:r>
          </a:p>
          <a:p>
            <a:r>
              <a:rPr lang="en-IN" dirty="0" smtClean="0"/>
              <a:t>These are reflexes that protects the body against gravitational force</a:t>
            </a:r>
          </a:p>
          <a:p>
            <a:r>
              <a:rPr lang="en-IN" dirty="0" smtClean="0"/>
              <a:t>These reflexes are also called extensor reflexes because the extensor muscles are contract during these reflexes resulting in extension at joints.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a:buNone/>
            </a:pPr>
            <a:r>
              <a:rPr lang="en-IN" b="1" dirty="0" smtClean="0"/>
              <a:t>Depending upon the number of synapse</a:t>
            </a:r>
          </a:p>
          <a:p>
            <a:pPr>
              <a:buNone/>
            </a:pPr>
            <a:r>
              <a:rPr lang="en-IN" dirty="0" smtClean="0"/>
              <a:t>i. </a:t>
            </a:r>
            <a:r>
              <a:rPr lang="en-IN" u="sng" dirty="0" smtClean="0"/>
              <a:t>Monosynaptic reflexes</a:t>
            </a:r>
          </a:p>
          <a:p>
            <a:r>
              <a:rPr lang="en-IN" dirty="0" smtClean="0"/>
              <a:t>Reflex having only one synapse in the reflex arc </a:t>
            </a:r>
          </a:p>
          <a:p>
            <a:r>
              <a:rPr lang="en-IN" dirty="0" smtClean="0"/>
              <a:t>Stretch reflex is the example and it is elicited due to the stimulation of muscle spindle.</a:t>
            </a:r>
          </a:p>
          <a:p>
            <a:pPr>
              <a:buNone/>
            </a:pPr>
            <a:r>
              <a:rPr lang="en-IN" dirty="0" smtClean="0"/>
              <a:t>ii. </a:t>
            </a:r>
            <a:r>
              <a:rPr lang="en-IN" u="sng" dirty="0" smtClean="0"/>
              <a:t>Polysynaptic reflexes</a:t>
            </a:r>
          </a:p>
          <a:p>
            <a:r>
              <a:rPr lang="en-IN" dirty="0" smtClean="0"/>
              <a:t>Reflexes having more than one synapse in the reflex arc </a:t>
            </a:r>
          </a:p>
          <a:p>
            <a:r>
              <a:rPr lang="en-IN" dirty="0" smtClean="0"/>
              <a:t>Flexor reflexes(withdrawal) are the poly synaptic reflexes.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buNone/>
            </a:pPr>
            <a:r>
              <a:rPr lang="en-IN" b="1" dirty="0" smtClean="0"/>
              <a:t>Depending upon whether somatic or visceral reflexes</a:t>
            </a:r>
          </a:p>
          <a:p>
            <a:pPr>
              <a:buNone/>
            </a:pPr>
            <a:r>
              <a:rPr lang="en-IN" dirty="0" smtClean="0"/>
              <a:t>i. </a:t>
            </a:r>
            <a:r>
              <a:rPr lang="en-IN" u="sng" dirty="0" smtClean="0"/>
              <a:t>Somatic reflexes</a:t>
            </a:r>
          </a:p>
          <a:p>
            <a:r>
              <a:rPr lang="en-IN" dirty="0" smtClean="0"/>
              <a:t>These are the reflexes, for which the reflex arc is formed by somatic nerve fibres.</a:t>
            </a:r>
          </a:p>
          <a:p>
            <a:r>
              <a:rPr lang="en-IN" dirty="0" smtClean="0"/>
              <a:t>These reflexes involve participation of skeletal muscles.</a:t>
            </a:r>
          </a:p>
          <a:p>
            <a:r>
              <a:rPr lang="en-IN" dirty="0" smtClean="0"/>
              <a:t>And there may be flexion or </a:t>
            </a:r>
            <a:r>
              <a:rPr lang="en-IN" dirty="0" err="1" smtClean="0"/>
              <a:t>extention</a:t>
            </a:r>
            <a:r>
              <a:rPr lang="en-IN" dirty="0" smtClean="0"/>
              <a:t> at different joints during these reflexes.</a:t>
            </a:r>
          </a:p>
          <a:p>
            <a:pPr>
              <a:buNone/>
            </a:pPr>
            <a:r>
              <a:rPr lang="en-IN" dirty="0" smtClean="0"/>
              <a:t>ii</a:t>
            </a:r>
            <a:r>
              <a:rPr lang="en-IN" u="sng" dirty="0" smtClean="0"/>
              <a:t>. Visceral or autonomic reflexes </a:t>
            </a:r>
          </a:p>
          <a:p>
            <a:r>
              <a:rPr lang="en-IN" dirty="0" smtClean="0"/>
              <a:t> These are the reflexes, for which the reflex arc is formed by autonomic nerve fibres </a:t>
            </a:r>
          </a:p>
          <a:p>
            <a:r>
              <a:rPr lang="en-IN" dirty="0" smtClean="0"/>
              <a:t>These reflexes involve participation of smooth or cardiac muscles</a:t>
            </a:r>
          </a:p>
          <a:p>
            <a:r>
              <a:rPr lang="en-IN" dirty="0" smtClean="0"/>
              <a:t>It includes </a:t>
            </a:r>
            <a:r>
              <a:rPr lang="en-IN" dirty="0" err="1" smtClean="0"/>
              <a:t>pupillary</a:t>
            </a:r>
            <a:r>
              <a:rPr lang="en-IN" dirty="0" smtClean="0"/>
              <a:t> reflexes, gastrointestinal reflexes, cardiovascular reflexes, respiratory reflexes.</a:t>
            </a:r>
          </a:p>
          <a:p>
            <a:r>
              <a:rPr lang="en-IN" dirty="0" smtClean="0"/>
              <a:t>Some reflexes like swallowing, coughing, or </a:t>
            </a:r>
            <a:r>
              <a:rPr lang="en-IN" dirty="0" err="1" smtClean="0"/>
              <a:t>vomitting</a:t>
            </a:r>
            <a:r>
              <a:rPr lang="en-IN" dirty="0" smtClean="0"/>
              <a:t> are considered as visceral reflexes.</a:t>
            </a:r>
          </a:p>
          <a:p>
            <a:endParaRPr lang="en-IN" dirty="0" smtClean="0"/>
          </a:p>
          <a:p>
            <a:endParaRPr lang="en-IN" dirty="0" smtClean="0"/>
          </a:p>
          <a:p>
            <a:endParaRPr lang="en-IN" dirty="0" smtClean="0"/>
          </a:p>
          <a:p>
            <a:endParaRPr lang="en-IN"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a:buNone/>
            </a:pPr>
            <a:r>
              <a:rPr lang="en-IN" b="1" dirty="0" smtClean="0"/>
              <a:t>Depending upon clinical basis</a:t>
            </a:r>
          </a:p>
          <a:p>
            <a:pPr>
              <a:buNone/>
            </a:pPr>
            <a:r>
              <a:rPr lang="en-IN" dirty="0" smtClean="0"/>
              <a:t>i. Superficial reflexes</a:t>
            </a:r>
          </a:p>
          <a:p>
            <a:pPr>
              <a:buNone/>
            </a:pPr>
            <a:r>
              <a:rPr lang="en-IN" dirty="0" smtClean="0"/>
              <a:t>ii. Deep reflexes</a:t>
            </a:r>
          </a:p>
          <a:p>
            <a:pPr>
              <a:buNone/>
            </a:pPr>
            <a:r>
              <a:rPr lang="en-IN" dirty="0" smtClean="0"/>
              <a:t>iii. Visceral reflexes</a:t>
            </a:r>
          </a:p>
          <a:p>
            <a:pPr>
              <a:buNone/>
            </a:pPr>
            <a:r>
              <a:rPr lang="en-IN" dirty="0" smtClean="0"/>
              <a:t>iv. Pathological reflexes</a:t>
            </a:r>
          </a:p>
          <a:p>
            <a:pPr>
              <a:buNone/>
            </a:pPr>
            <a:r>
              <a:rPr lang="en-IN" u="sng" dirty="0" smtClean="0"/>
              <a:t>Superficial reflexes</a:t>
            </a:r>
          </a:p>
          <a:p>
            <a:r>
              <a:rPr lang="en-IN" dirty="0" smtClean="0"/>
              <a:t>These are the reflexes which are elicited from the surface of the body.</a:t>
            </a:r>
          </a:p>
          <a:p>
            <a:pPr>
              <a:buNone/>
            </a:pPr>
            <a:r>
              <a:rPr lang="en-IN" dirty="0" smtClean="0"/>
              <a:t>2 types</a:t>
            </a:r>
          </a:p>
          <a:p>
            <a:pPr>
              <a:buNone/>
            </a:pPr>
            <a:r>
              <a:rPr lang="en-IN" dirty="0" smtClean="0"/>
              <a:t>i. Mucous membrane reflex-it arise from the  mucous membrane</a:t>
            </a:r>
          </a:p>
          <a:p>
            <a:pPr>
              <a:buNone/>
            </a:pPr>
            <a:r>
              <a:rPr lang="en-IN" dirty="0" smtClean="0"/>
              <a:t>ii. </a:t>
            </a:r>
            <a:r>
              <a:rPr lang="en-IN" dirty="0" err="1" smtClean="0"/>
              <a:t>Cutaneous</a:t>
            </a:r>
            <a:r>
              <a:rPr lang="en-IN" dirty="0" smtClean="0"/>
              <a:t> or skin reflex-these are elicited from skin by the stimulation of </a:t>
            </a:r>
            <a:r>
              <a:rPr lang="en-IN" dirty="0" err="1" smtClean="0"/>
              <a:t>cutaneous</a:t>
            </a:r>
            <a:r>
              <a:rPr lang="en-IN" dirty="0" smtClean="0"/>
              <a:t> receptors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lstStyle/>
          <a:p>
            <a:pPr>
              <a:buNone/>
            </a:pPr>
            <a:r>
              <a:rPr lang="en-IN" u="sng" dirty="0" smtClean="0"/>
              <a:t>Deep reflexes</a:t>
            </a:r>
          </a:p>
          <a:p>
            <a:r>
              <a:rPr lang="en-IN" dirty="0" smtClean="0"/>
              <a:t>These reflexes are elicited from deeper structures beneath the skin like tendon.</a:t>
            </a:r>
          </a:p>
          <a:p>
            <a:r>
              <a:rPr lang="en-IN" dirty="0" smtClean="0"/>
              <a:t>These reflexes are otherwise known as tendon reflexes.</a:t>
            </a:r>
          </a:p>
          <a:p>
            <a:pPr>
              <a:buNone/>
            </a:pPr>
            <a:r>
              <a:rPr lang="en-IN" u="sng" dirty="0" smtClean="0"/>
              <a:t>Visceral reflexes</a:t>
            </a:r>
          </a:p>
          <a:p>
            <a:r>
              <a:rPr lang="en-IN" dirty="0" smtClean="0"/>
              <a:t>These reflexes are arising from pupil and visceral organs.</a:t>
            </a:r>
          </a:p>
          <a:p>
            <a:r>
              <a:rPr lang="en-IN" dirty="0" err="1" smtClean="0"/>
              <a:t>Pupillary</a:t>
            </a:r>
            <a:r>
              <a:rPr lang="en-IN" dirty="0" smtClean="0"/>
              <a:t> reflexes, </a:t>
            </a:r>
            <a:r>
              <a:rPr lang="en-IN" dirty="0" err="1" smtClean="0"/>
              <a:t>occulocardiac</a:t>
            </a:r>
            <a:r>
              <a:rPr lang="en-IN" dirty="0" smtClean="0"/>
              <a:t> reflexes, carotid sinus reflex</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858000"/>
          </a:xfrm>
        </p:spPr>
        <p:txBody>
          <a:bodyPr>
            <a:normAutofit fontScale="85000" lnSpcReduction="20000"/>
          </a:bodyPr>
          <a:lstStyle/>
          <a:p>
            <a:pPr>
              <a:buNone/>
            </a:pPr>
            <a:r>
              <a:rPr lang="en-IN" u="sng" dirty="0" smtClean="0"/>
              <a:t>Pathological reflexes</a:t>
            </a:r>
          </a:p>
          <a:p>
            <a:r>
              <a:rPr lang="en-IN" dirty="0" smtClean="0"/>
              <a:t>These are the reflexes that are elicited only in pathological conditions.</a:t>
            </a:r>
          </a:p>
          <a:p>
            <a:pPr>
              <a:buNone/>
            </a:pPr>
            <a:r>
              <a:rPr lang="en-IN" dirty="0" smtClean="0"/>
              <a:t>Pathological reflexes are</a:t>
            </a:r>
          </a:p>
          <a:p>
            <a:pPr>
              <a:buNone/>
            </a:pPr>
            <a:r>
              <a:rPr lang="en-IN" dirty="0" smtClean="0"/>
              <a:t>i. </a:t>
            </a:r>
            <a:r>
              <a:rPr lang="en-IN" dirty="0" err="1" smtClean="0"/>
              <a:t>Babinski</a:t>
            </a:r>
            <a:r>
              <a:rPr lang="en-IN" dirty="0" smtClean="0"/>
              <a:t> sign</a:t>
            </a:r>
          </a:p>
          <a:p>
            <a:pPr>
              <a:buNone/>
            </a:pPr>
            <a:r>
              <a:rPr lang="en-IN" dirty="0" smtClean="0"/>
              <a:t>ii. </a:t>
            </a:r>
            <a:r>
              <a:rPr lang="en-IN" dirty="0" err="1" smtClean="0"/>
              <a:t>Clonus</a:t>
            </a:r>
            <a:endParaRPr lang="en-IN" dirty="0" smtClean="0"/>
          </a:p>
          <a:p>
            <a:pPr>
              <a:buNone/>
            </a:pPr>
            <a:r>
              <a:rPr lang="en-IN" dirty="0" smtClean="0"/>
              <a:t>iii. </a:t>
            </a:r>
            <a:r>
              <a:rPr lang="en-IN" dirty="0" err="1" smtClean="0"/>
              <a:t>Pendular</a:t>
            </a:r>
            <a:r>
              <a:rPr lang="en-IN" dirty="0" smtClean="0"/>
              <a:t> movements</a:t>
            </a:r>
          </a:p>
          <a:p>
            <a:pPr>
              <a:buNone/>
            </a:pPr>
            <a:r>
              <a:rPr lang="en-IN" dirty="0" err="1" smtClean="0"/>
              <a:t>Babinski</a:t>
            </a:r>
            <a:r>
              <a:rPr lang="en-IN" dirty="0" smtClean="0"/>
              <a:t> sign</a:t>
            </a:r>
          </a:p>
          <a:p>
            <a:r>
              <a:rPr lang="en-IN" dirty="0" smtClean="0"/>
              <a:t>Abnormal plantar reflex </a:t>
            </a:r>
          </a:p>
          <a:p>
            <a:r>
              <a:rPr lang="en-IN" dirty="0" smtClean="0"/>
              <a:t>It is also called </a:t>
            </a:r>
            <a:r>
              <a:rPr lang="en-IN" dirty="0" err="1" smtClean="0"/>
              <a:t>babinski</a:t>
            </a:r>
            <a:r>
              <a:rPr lang="en-IN" dirty="0" smtClean="0"/>
              <a:t> reflex or phenomenon.</a:t>
            </a:r>
          </a:p>
          <a:p>
            <a:r>
              <a:rPr lang="en-IN" dirty="0" smtClean="0"/>
              <a:t>It is named after the discoverer </a:t>
            </a:r>
            <a:r>
              <a:rPr lang="en-IN" dirty="0" err="1" smtClean="0"/>
              <a:t>joseph</a:t>
            </a:r>
            <a:r>
              <a:rPr lang="en-IN" dirty="0" smtClean="0"/>
              <a:t> </a:t>
            </a:r>
            <a:r>
              <a:rPr lang="en-IN" dirty="0" err="1" smtClean="0"/>
              <a:t>babinski</a:t>
            </a:r>
            <a:r>
              <a:rPr lang="en-IN" dirty="0" smtClean="0"/>
              <a:t>.</a:t>
            </a:r>
          </a:p>
          <a:p>
            <a:r>
              <a:rPr lang="en-IN" dirty="0" smtClean="0"/>
              <a:t>In normal plantar reflex, a gentle scratch over the outer edge of the sole of the foot causes plantar flexion, and adduction of all toes.</a:t>
            </a:r>
          </a:p>
          <a:p>
            <a:r>
              <a:rPr lang="en-IN" dirty="0" smtClean="0"/>
              <a:t>But in </a:t>
            </a:r>
            <a:r>
              <a:rPr lang="en-IN" dirty="0" err="1" smtClean="0"/>
              <a:t>babinski</a:t>
            </a:r>
            <a:r>
              <a:rPr lang="en-IN" dirty="0" smtClean="0"/>
              <a:t> sign, there is </a:t>
            </a:r>
            <a:r>
              <a:rPr lang="en-IN" dirty="0" err="1" smtClean="0"/>
              <a:t>dorsi</a:t>
            </a:r>
            <a:r>
              <a:rPr lang="en-IN" dirty="0" smtClean="0"/>
              <a:t> flexion of great toes and fanning of other toes.</a:t>
            </a:r>
          </a:p>
          <a:p>
            <a:endParaRPr lang="en-IN" dirty="0" smtClean="0"/>
          </a:p>
          <a:p>
            <a:endParaRPr lang="en-IN" dirty="0" smtClean="0"/>
          </a:p>
          <a:p>
            <a:endParaRPr lang="en-IN"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5821363"/>
          </a:xfrm>
        </p:spPr>
        <p:txBody>
          <a:bodyPr>
            <a:normAutofit/>
          </a:bodyPr>
          <a:lstStyle/>
          <a:p>
            <a:r>
              <a:rPr lang="en-IN" dirty="0" smtClean="0"/>
              <a:t>When </a:t>
            </a:r>
            <a:r>
              <a:rPr lang="en-IN" dirty="0" err="1" smtClean="0"/>
              <a:t>babinski</a:t>
            </a:r>
            <a:r>
              <a:rPr lang="en-IN" dirty="0" smtClean="0"/>
              <a:t> reflex is present ,the condition is commonly called </a:t>
            </a:r>
            <a:r>
              <a:rPr lang="en-IN" dirty="0" err="1" smtClean="0"/>
              <a:t>babinski</a:t>
            </a:r>
            <a:r>
              <a:rPr lang="en-IN" dirty="0" smtClean="0"/>
              <a:t> positive sign, and when it is negative, the condition is called </a:t>
            </a:r>
            <a:r>
              <a:rPr lang="en-IN" dirty="0" err="1" smtClean="0"/>
              <a:t>babinski</a:t>
            </a:r>
            <a:r>
              <a:rPr lang="en-IN" dirty="0" smtClean="0"/>
              <a:t> positive sign.</a:t>
            </a:r>
          </a:p>
          <a:p>
            <a:r>
              <a:rPr lang="en-IN" dirty="0" err="1" smtClean="0"/>
              <a:t>Babinski</a:t>
            </a:r>
            <a:r>
              <a:rPr lang="en-IN" dirty="0" smtClean="0"/>
              <a:t> is present in UMN lesion</a:t>
            </a:r>
          </a:p>
          <a:p>
            <a:r>
              <a:rPr lang="en-IN" dirty="0" smtClean="0"/>
              <a:t>Physiological conditions when </a:t>
            </a:r>
            <a:r>
              <a:rPr lang="en-IN" dirty="0" err="1" smtClean="0"/>
              <a:t>babinski</a:t>
            </a:r>
            <a:r>
              <a:rPr lang="en-IN" dirty="0" smtClean="0"/>
              <a:t> sign is present are infancy and deep sleep.</a:t>
            </a:r>
          </a:p>
          <a:p>
            <a:r>
              <a:rPr lang="en-IN" dirty="0" smtClean="0"/>
              <a:t>It is present in infants because of non </a:t>
            </a:r>
            <a:r>
              <a:rPr lang="en-IN" dirty="0" err="1" smtClean="0"/>
              <a:t>myelination</a:t>
            </a:r>
            <a:r>
              <a:rPr lang="en-IN" dirty="0" smtClean="0"/>
              <a:t> of pyramidal tract.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mtClean="0"/>
              <a:t>REFLEXES</a:t>
            </a:r>
            <a:endParaRPr lang="en-US" dirty="0"/>
          </a:p>
        </p:txBody>
      </p:sp>
      <p:sp>
        <p:nvSpPr>
          <p:cNvPr id="3" name="Content Placeholder 2"/>
          <p:cNvSpPr>
            <a:spLocks noGrp="1"/>
          </p:cNvSpPr>
          <p:nvPr>
            <p:ph idx="1"/>
          </p:nvPr>
        </p:nvSpPr>
        <p:spPr/>
        <p:txBody>
          <a:bodyPr/>
          <a:lstStyle/>
          <a:p>
            <a:endParaRPr lang="en-US" smtClean="0"/>
          </a:p>
          <a:p>
            <a:r>
              <a:rPr lang="en-US" smtClean="0"/>
              <a:t>A reflex is defined as automatic/involuntary, stereotyped/repetitive, purpose serving or goal oriented response for afferent stimulation which can be internal or external.</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edicine Hack: The plantar reflex - Babinski's sign"/>
          <p:cNvPicPr>
            <a:picLocks noChangeAspect="1" noChangeArrowheads="1"/>
          </p:cNvPicPr>
          <p:nvPr/>
        </p:nvPicPr>
        <p:blipFill>
          <a:blip r:embed="rId2"/>
          <a:srcRect/>
          <a:stretch>
            <a:fillRect/>
          </a:stretch>
        </p:blipFill>
        <p:spPr bwMode="auto">
          <a:xfrm>
            <a:off x="155574" y="0"/>
            <a:ext cx="8759826" cy="68580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IN" u="sng" dirty="0" err="1" smtClean="0"/>
              <a:t>Clonus</a:t>
            </a:r>
            <a:endParaRPr lang="en-IN" u="sng" dirty="0" smtClean="0"/>
          </a:p>
          <a:p>
            <a:r>
              <a:rPr lang="en-IN" dirty="0" smtClean="0"/>
              <a:t>It is the series of rapid and repeated involuntary  jerky movements, which occur while eliciting a deep reflex.</a:t>
            </a:r>
          </a:p>
          <a:p>
            <a:r>
              <a:rPr lang="en-IN" dirty="0" smtClean="0"/>
              <a:t>When a deep reflex is elicited in a normal person, the contraction of muscle or group of muscles are smooth and continuous.</a:t>
            </a:r>
          </a:p>
          <a:p>
            <a:r>
              <a:rPr lang="en-IN" dirty="0" smtClean="0"/>
              <a:t>But </a:t>
            </a:r>
            <a:r>
              <a:rPr lang="en-IN" dirty="0" err="1" smtClean="0"/>
              <a:t>clonus</a:t>
            </a:r>
            <a:r>
              <a:rPr lang="en-IN" dirty="0" smtClean="0"/>
              <a:t> occurs when the deep reflexes are exaggerated due to </a:t>
            </a:r>
            <a:r>
              <a:rPr lang="en-IN" dirty="0" err="1" smtClean="0"/>
              <a:t>hypertonicity</a:t>
            </a:r>
            <a:r>
              <a:rPr lang="en-IN" dirty="0" smtClean="0"/>
              <a:t> of muscles in pyramidal tract lesions.</a:t>
            </a:r>
          </a:p>
          <a:p>
            <a:r>
              <a:rPr lang="en-IN" dirty="0" err="1" smtClean="0"/>
              <a:t>Clonus</a:t>
            </a:r>
            <a:r>
              <a:rPr lang="en-IN" dirty="0" smtClean="0"/>
              <a:t> is well seen in calf muscles producing ankle </a:t>
            </a:r>
            <a:r>
              <a:rPr lang="en-IN" dirty="0" err="1" smtClean="0"/>
              <a:t>clonus</a:t>
            </a:r>
            <a:r>
              <a:rPr lang="en-IN" dirty="0" smtClean="0"/>
              <a:t> and quadriceps producing patella </a:t>
            </a:r>
            <a:r>
              <a:rPr lang="en-IN" dirty="0" err="1" smtClean="0"/>
              <a:t>clonus</a:t>
            </a:r>
            <a:r>
              <a:rPr lang="en-IN" dirty="0" smtClean="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553200"/>
          </a:xfrm>
        </p:spPr>
        <p:txBody>
          <a:bodyPr>
            <a:normAutofit fontScale="92500"/>
          </a:bodyPr>
          <a:lstStyle/>
          <a:p>
            <a:pPr>
              <a:buNone/>
            </a:pPr>
            <a:r>
              <a:rPr lang="en-IN" u="sng" dirty="0" smtClean="0"/>
              <a:t>Ankle </a:t>
            </a:r>
            <a:r>
              <a:rPr lang="en-IN" u="sng" dirty="0" err="1" smtClean="0"/>
              <a:t>clonus</a:t>
            </a:r>
            <a:endParaRPr lang="en-IN" u="sng" dirty="0" smtClean="0"/>
          </a:p>
          <a:p>
            <a:r>
              <a:rPr lang="en-IN" dirty="0" smtClean="0"/>
              <a:t>It is the repeated rhythmical contractions of calf muscles caused by sudden </a:t>
            </a:r>
            <a:r>
              <a:rPr lang="en-IN" dirty="0" err="1" smtClean="0"/>
              <a:t>dorsiflexion</a:t>
            </a:r>
            <a:r>
              <a:rPr lang="en-IN" dirty="0" smtClean="0"/>
              <a:t> of foot.</a:t>
            </a:r>
          </a:p>
          <a:p>
            <a:r>
              <a:rPr lang="en-IN" dirty="0" smtClean="0"/>
              <a:t>Repeated rhythmical contractions of calf muscles leads to a series of rhythmic plantar flexion at ankle joint.</a:t>
            </a:r>
          </a:p>
          <a:p>
            <a:r>
              <a:rPr lang="en-IN" dirty="0" smtClean="0"/>
              <a:t>Sudden </a:t>
            </a:r>
            <a:r>
              <a:rPr lang="en-IN" dirty="0" err="1" smtClean="0"/>
              <a:t>dorsiflexion</a:t>
            </a:r>
            <a:r>
              <a:rPr lang="en-IN" dirty="0" smtClean="0"/>
              <a:t> of foot is done by supporting patients knee in a slightly flexed position.</a:t>
            </a:r>
          </a:p>
          <a:p>
            <a:pPr>
              <a:buNone/>
            </a:pPr>
            <a:r>
              <a:rPr lang="en-IN" u="sng" dirty="0" smtClean="0"/>
              <a:t>Patellar </a:t>
            </a:r>
            <a:r>
              <a:rPr lang="en-IN" u="sng" dirty="0" err="1" smtClean="0"/>
              <a:t>clonus</a:t>
            </a:r>
            <a:endParaRPr lang="en-IN" u="sng" dirty="0" smtClean="0"/>
          </a:p>
          <a:p>
            <a:r>
              <a:rPr lang="en-IN" dirty="0" smtClean="0"/>
              <a:t>It is the rhythmic jerky movements of patella produced by grasping it between the thumb and index finger of the examiner and pushing it down forcibly towards the foot. It is caused by </a:t>
            </a:r>
            <a:r>
              <a:rPr lang="en-IN" dirty="0" err="1" smtClean="0"/>
              <a:t>clonic</a:t>
            </a:r>
            <a:r>
              <a:rPr lang="en-IN" dirty="0" smtClean="0"/>
              <a:t> contraction of quadriceps muscle.</a:t>
            </a: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Ankle Clonus - Everything You Need To Know - Dr. Nabil Ebraheim - YouTube"/>
          <p:cNvPicPr>
            <a:picLocks noChangeAspect="1" noChangeArrowheads="1"/>
          </p:cNvPicPr>
          <p:nvPr/>
        </p:nvPicPr>
        <p:blipFill>
          <a:blip r:embed="rId2"/>
          <a:srcRect/>
          <a:stretch>
            <a:fillRect/>
          </a:stretch>
        </p:blipFill>
        <p:spPr bwMode="auto">
          <a:xfrm>
            <a:off x="155575" y="304800"/>
            <a:ext cx="8988425" cy="61722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descr="Patellar Clonus in a Woman With PERM (Progressive Encephalomyelitis With  Rigidity and Myoclonus) - YouTube"/>
          <p:cNvPicPr>
            <a:picLocks noChangeAspect="1" noChangeArrowheads="1"/>
          </p:cNvPicPr>
          <p:nvPr/>
        </p:nvPicPr>
        <p:blipFill>
          <a:blip r:embed="rId2"/>
          <a:srcRect/>
          <a:stretch>
            <a:fillRect/>
          </a:stretch>
        </p:blipFill>
        <p:spPr bwMode="auto">
          <a:xfrm>
            <a:off x="155575" y="381000"/>
            <a:ext cx="8455025" cy="62484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915400" cy="6858000"/>
          </a:xfrm>
        </p:spPr>
        <p:txBody>
          <a:bodyPr>
            <a:normAutofit fontScale="85000" lnSpcReduction="10000"/>
          </a:bodyPr>
          <a:lstStyle/>
          <a:p>
            <a:pPr>
              <a:buNone/>
            </a:pPr>
            <a:r>
              <a:rPr lang="en-IN" b="1" dirty="0" err="1" smtClean="0"/>
              <a:t>Pendular</a:t>
            </a:r>
            <a:r>
              <a:rPr lang="en-IN" b="1" dirty="0" smtClean="0"/>
              <a:t> movements</a:t>
            </a:r>
          </a:p>
          <a:p>
            <a:r>
              <a:rPr lang="en-IN" dirty="0" smtClean="0"/>
              <a:t>These are the slow oscillatory movements that are developed while eliciting a tendon jerk.</a:t>
            </a:r>
          </a:p>
          <a:p>
            <a:r>
              <a:rPr lang="en-IN" dirty="0" smtClean="0"/>
              <a:t>Unlike </a:t>
            </a:r>
            <a:r>
              <a:rPr lang="en-IN" dirty="0" err="1" smtClean="0"/>
              <a:t>clonus</a:t>
            </a:r>
            <a:r>
              <a:rPr lang="en-IN" dirty="0" smtClean="0"/>
              <a:t>, </a:t>
            </a:r>
            <a:r>
              <a:rPr lang="en-IN" dirty="0" err="1" smtClean="0"/>
              <a:t>pendular</a:t>
            </a:r>
            <a:r>
              <a:rPr lang="en-IN" dirty="0" smtClean="0"/>
              <a:t> movements occurs because of </a:t>
            </a:r>
            <a:r>
              <a:rPr lang="en-IN" dirty="0" err="1" smtClean="0"/>
              <a:t>hypotonicity</a:t>
            </a:r>
            <a:r>
              <a:rPr lang="en-IN" dirty="0" smtClean="0"/>
              <a:t> of muscles.</a:t>
            </a:r>
          </a:p>
          <a:p>
            <a:r>
              <a:rPr lang="en-IN" dirty="0" smtClean="0"/>
              <a:t>It is very common while eliciting the knee jerk or patellar tendon reflex in the patients affected by </a:t>
            </a:r>
            <a:r>
              <a:rPr lang="en-IN" dirty="0" err="1" smtClean="0"/>
              <a:t>cerebellar</a:t>
            </a:r>
            <a:r>
              <a:rPr lang="en-IN" dirty="0" smtClean="0"/>
              <a:t> lesions.</a:t>
            </a:r>
          </a:p>
          <a:p>
            <a:r>
              <a:rPr lang="en-IN" dirty="0" smtClean="0"/>
              <a:t>A tap on the patellar tendon when leg is hanging freely causes a brisk </a:t>
            </a:r>
            <a:r>
              <a:rPr lang="en-IN" dirty="0" err="1" smtClean="0"/>
              <a:t>extention</a:t>
            </a:r>
            <a:r>
              <a:rPr lang="en-IN" dirty="0" smtClean="0"/>
              <a:t> of leg due to the contraction of quadriceps muscle (knee jerk).</a:t>
            </a:r>
          </a:p>
          <a:p>
            <a:r>
              <a:rPr lang="en-IN" dirty="0" smtClean="0"/>
              <a:t>In normal conditions ,after the </a:t>
            </a:r>
            <a:r>
              <a:rPr lang="en-IN" dirty="0" err="1" smtClean="0"/>
              <a:t>extentions</a:t>
            </a:r>
            <a:r>
              <a:rPr lang="en-IN" dirty="0" smtClean="0"/>
              <a:t> , the leg returns back to resting  position immediately.</a:t>
            </a:r>
          </a:p>
          <a:p>
            <a:r>
              <a:rPr lang="en-IN" dirty="0" smtClean="0"/>
              <a:t>In </a:t>
            </a:r>
            <a:r>
              <a:rPr lang="en-IN" dirty="0" err="1" smtClean="0"/>
              <a:t>cerebellar</a:t>
            </a:r>
            <a:r>
              <a:rPr lang="en-IN" dirty="0" smtClean="0"/>
              <a:t> lesions the leg swings forward and backwards several times before coming </a:t>
            </a:r>
            <a:r>
              <a:rPr lang="en-IN" dirty="0" err="1" smtClean="0"/>
              <a:t>torest</a:t>
            </a:r>
            <a:r>
              <a:rPr lang="en-IN" dirty="0" smtClean="0"/>
              <a:t>.</a:t>
            </a:r>
          </a:p>
          <a:p>
            <a:r>
              <a:rPr lang="en-IN" dirty="0" smtClean="0"/>
              <a:t>Such movements are similar to movements of clocks pendulum hence the name </a:t>
            </a:r>
            <a:r>
              <a:rPr lang="en-IN" dirty="0" err="1" smtClean="0"/>
              <a:t>pendular</a:t>
            </a:r>
            <a:r>
              <a:rPr lang="en-IN" dirty="0" smtClean="0"/>
              <a:t> movements.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Rebound phenomenon (just as muscle is excited , it can also be inhibited  reflexly – reflex inhibition- tone decreased and..."/>
          <p:cNvPicPr>
            <a:picLocks noChangeAspect="1" noChangeArrowheads="1"/>
          </p:cNvPicPr>
          <p:nvPr/>
        </p:nvPicPr>
        <p:blipFill>
          <a:blip r:embed="rId2"/>
          <a:srcRect/>
          <a:stretch>
            <a:fillRect/>
          </a:stretch>
        </p:blipFill>
        <p:spPr bwMode="auto">
          <a:xfrm>
            <a:off x="155574" y="0"/>
            <a:ext cx="8759826" cy="685800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صدق الله العظيم الاسراء اية 58 By Dr. Abdel Aziz M. Hussein Assist. Prof of  Physiology Polysynaptic Reflexes. - ppt download"/>
          <p:cNvPicPr>
            <a:picLocks noChangeAspect="1" noChangeArrowheads="1"/>
          </p:cNvPicPr>
          <p:nvPr/>
        </p:nvPicPr>
        <p:blipFill>
          <a:blip r:embed="rId2"/>
          <a:srcRect/>
          <a:stretch>
            <a:fillRect/>
          </a:stretch>
        </p:blipFill>
        <p:spPr bwMode="auto">
          <a:xfrm>
            <a:off x="155575" y="533400"/>
            <a:ext cx="7916887" cy="61722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81000"/>
            <a:ext cx="8229600" cy="5745163"/>
          </a:xfrm>
        </p:spPr>
        <p:txBody>
          <a:bodyPr/>
          <a:lstStyle/>
          <a:p>
            <a:pPr>
              <a:buNone/>
            </a:pPr>
            <a:r>
              <a:rPr lang="en-IN" dirty="0" smtClean="0"/>
              <a:t>2.REACTION TIME</a:t>
            </a:r>
          </a:p>
          <a:p>
            <a:r>
              <a:rPr lang="en-IN" dirty="0" smtClean="0"/>
              <a:t>It is the time interval between application of stimulus and the onset of reflex.</a:t>
            </a:r>
          </a:p>
          <a:p>
            <a:r>
              <a:rPr lang="en-IN" dirty="0" smtClean="0"/>
              <a:t>It depends upon the length of afferent and efferent nerve fibres, velocity of impulse through these fibres and central delay.</a:t>
            </a:r>
          </a:p>
          <a:p>
            <a:r>
              <a:rPr lang="en-IN" dirty="0" smtClean="0"/>
              <a:t>Central delay is the delay at the synapse. It is also called synaptic delay.</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9144000" cy="6858000"/>
          </a:xfrm>
        </p:spPr>
        <p:txBody>
          <a:bodyPr>
            <a:normAutofit fontScale="92500" lnSpcReduction="20000"/>
          </a:bodyPr>
          <a:lstStyle/>
          <a:p>
            <a:pPr>
              <a:buNone/>
            </a:pPr>
            <a:r>
              <a:rPr lang="en-IN" dirty="0" smtClean="0"/>
              <a:t>3.SUMMATION</a:t>
            </a:r>
          </a:p>
          <a:p>
            <a:r>
              <a:rPr lang="en-IN" dirty="0" smtClean="0"/>
              <a:t>2 TYPES</a:t>
            </a:r>
          </a:p>
          <a:p>
            <a:pPr>
              <a:buNone/>
            </a:pPr>
            <a:r>
              <a:rPr lang="en-IN" dirty="0" smtClean="0"/>
              <a:t>A. </a:t>
            </a:r>
            <a:r>
              <a:rPr lang="en-IN" u="sng" dirty="0" smtClean="0"/>
              <a:t>Spatial summation</a:t>
            </a:r>
          </a:p>
          <a:p>
            <a:r>
              <a:rPr lang="en-IN" dirty="0" smtClean="0"/>
              <a:t>When two afferent nerve fibres supplying a muscle are stimulated </a:t>
            </a:r>
            <a:r>
              <a:rPr lang="en-IN" dirty="0" err="1" smtClean="0"/>
              <a:t>seperately</a:t>
            </a:r>
            <a:r>
              <a:rPr lang="en-IN" dirty="0" smtClean="0"/>
              <a:t> with subliminal stimulus, there is no response.</a:t>
            </a:r>
          </a:p>
          <a:p>
            <a:r>
              <a:rPr lang="en-IN" dirty="0" smtClean="0"/>
              <a:t>But the muscle contracts when both the nerve fibres are stimulated together with same strength of stimulus. It is called spatial summation.</a:t>
            </a:r>
          </a:p>
          <a:p>
            <a:pPr>
              <a:buNone/>
            </a:pPr>
            <a:r>
              <a:rPr lang="en-IN" dirty="0" smtClean="0"/>
              <a:t>B. </a:t>
            </a:r>
            <a:r>
              <a:rPr lang="en-IN" u="sng" dirty="0" smtClean="0"/>
              <a:t>Temporal summation</a:t>
            </a:r>
          </a:p>
          <a:p>
            <a:r>
              <a:rPr lang="en-IN" dirty="0" smtClean="0"/>
              <a:t>When one nerve is stimulated repeatedly with subliminal stimuli are summed </a:t>
            </a:r>
            <a:r>
              <a:rPr lang="en-IN" dirty="0" err="1" smtClean="0"/>
              <a:t>upto</a:t>
            </a:r>
            <a:r>
              <a:rPr lang="en-IN" dirty="0" smtClean="0"/>
              <a:t> give response in the muscle. it is called temporal summation.</a:t>
            </a:r>
          </a:p>
          <a:p>
            <a:r>
              <a:rPr lang="en-IN" dirty="0" smtClean="0"/>
              <a:t>Thus both spatial and temporal summation plays an important role in the facilitation of responses during the reflex activity.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324600"/>
          </a:xfrm>
        </p:spPr>
        <p:txBody>
          <a:bodyPr>
            <a:normAutofit/>
          </a:bodyPr>
          <a:lstStyle/>
          <a:p>
            <a:r>
              <a:rPr lang="en-IN" dirty="0" smtClean="0"/>
              <a:t>Reflex activity is the response to a peripheral nervous stimulation that occurs without our consciousness.</a:t>
            </a:r>
          </a:p>
          <a:p>
            <a:r>
              <a:rPr lang="en-IN" dirty="0" smtClean="0"/>
              <a:t>It is a type of protective mechanism and it protects the body from irreparable damages.</a:t>
            </a:r>
          </a:p>
          <a:p>
            <a:r>
              <a:rPr lang="en-IN" dirty="0" smtClean="0"/>
              <a:t>For example, when a hand is placed on a hot object, it is withdrawn immediately.</a:t>
            </a:r>
          </a:p>
          <a:p>
            <a:r>
              <a:rPr lang="en-IN" dirty="0" smtClean="0"/>
              <a:t>When a bright light is thrown into the eyes, eyelids are closed and pupils are constricted to prevent the damage of retina by entrance of excessive light into the eyes.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buNone/>
            </a:pPr>
            <a:r>
              <a:rPr lang="en-IN" dirty="0" smtClean="0"/>
              <a:t>4.OCCULUSION</a:t>
            </a:r>
          </a:p>
          <a:p>
            <a:r>
              <a:rPr lang="en-IN" dirty="0" smtClean="0"/>
              <a:t>It is demonstrated in a flexor reflex involving a muscle, which is innervated by two motor nerves. These nerve can be called A and B.</a:t>
            </a:r>
          </a:p>
          <a:p>
            <a:r>
              <a:rPr lang="en-IN" dirty="0" smtClean="0"/>
              <a:t>When both the nerves, a and b stimulated simultaneously, the tension developed by the muscle is less than the sum of the tension developed when each nerve is stimulated </a:t>
            </a:r>
            <a:r>
              <a:rPr lang="en-IN" dirty="0" err="1" smtClean="0"/>
              <a:t>seperately</a:t>
            </a:r>
            <a:r>
              <a:rPr lang="en-IN" dirty="0" smtClean="0"/>
              <a:t>.</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r>
              <a:rPr lang="en-IN" dirty="0" smtClean="0"/>
              <a:t> </a:t>
            </a:r>
          </a:p>
          <a:p>
            <a:pPr>
              <a:buNone/>
            </a:pPr>
            <a:r>
              <a:rPr lang="en-IN" dirty="0" smtClean="0"/>
              <a:t>5.SUBLIMINAL FRINGE:</a:t>
            </a:r>
          </a:p>
          <a:p>
            <a:endParaRPr lang="en-IN" dirty="0" smtClean="0"/>
          </a:p>
          <a:p>
            <a:r>
              <a:rPr lang="en-IN" dirty="0" smtClean="0"/>
              <a:t>In some reflexes involving the muscle with two nerve fibres, the tension developed by the tension developed by simultaneous stimulation of two nerves is greater than the sum of tension produced by the stimulation of nerves  </a:t>
            </a:r>
            <a:r>
              <a:rPr lang="en-IN" dirty="0" err="1" smtClean="0"/>
              <a:t>seperately</a:t>
            </a:r>
            <a:r>
              <a:rPr lang="en-IN" dirty="0" smtClean="0"/>
              <a:t>.</a:t>
            </a:r>
          </a:p>
          <a:p>
            <a:r>
              <a:rPr lang="en-IN" dirty="0" smtClean="0"/>
              <a:t>It is due to the effect of spatial summation.</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a:buNone/>
            </a:pPr>
            <a:r>
              <a:rPr lang="en-US" dirty="0" smtClean="0"/>
              <a:t>  </a:t>
            </a:r>
            <a:r>
              <a:rPr lang="en-IN" dirty="0" smtClean="0"/>
              <a:t>6. Recruitment</a:t>
            </a:r>
            <a:endParaRPr lang="en-US" dirty="0" smtClean="0"/>
          </a:p>
          <a:p>
            <a:r>
              <a:rPr lang="en-US" dirty="0" smtClean="0"/>
              <a:t>Prolonged and altered intensity of stimulus progressively activates more number of motor neurons</a:t>
            </a:r>
            <a:endParaRPr lang="en-IN" dirty="0" smtClean="0"/>
          </a:p>
          <a:p>
            <a:r>
              <a:rPr lang="en-IN" dirty="0" smtClean="0"/>
              <a:t>When an excitatory nerve is stimulated for a long time, there is a gradual increase in response of reflex activities.</a:t>
            </a:r>
          </a:p>
          <a:p>
            <a:r>
              <a:rPr lang="en-IN" dirty="0" smtClean="0"/>
              <a:t>It is due to the activation of more and more motor neurons.</a:t>
            </a:r>
          </a:p>
          <a:p>
            <a:r>
              <a:rPr lang="en-IN" dirty="0" smtClean="0"/>
              <a:t>It is similar to the effect of temporal summation.</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a:buNone/>
            </a:pPr>
            <a:r>
              <a:rPr lang="en-IN" dirty="0" smtClean="0"/>
              <a:t>7.After discharge</a:t>
            </a:r>
          </a:p>
          <a:p>
            <a:r>
              <a:rPr lang="en-IN" dirty="0" smtClean="0"/>
              <a:t>It is the persistence or continuation of response for sometime even after cessation of stimulus.</a:t>
            </a:r>
          </a:p>
          <a:p>
            <a:r>
              <a:rPr lang="en-IN" dirty="0" smtClean="0"/>
              <a:t>When reflex action is stimulated continuously for some time and then the stimulation is stopped ,the reflex activity will be continued for sometime even after the stoppage of stimulus.</a:t>
            </a:r>
          </a:p>
          <a:p>
            <a:r>
              <a:rPr lang="en-IN" dirty="0" smtClean="0"/>
              <a:t>It is because of the discharge of impulses from the </a:t>
            </a:r>
            <a:r>
              <a:rPr lang="en-IN" dirty="0" err="1" smtClean="0"/>
              <a:t>center</a:t>
            </a:r>
            <a:r>
              <a:rPr lang="en-IN" dirty="0" smtClean="0"/>
              <a:t> even after the stoppage of stimulus.</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None/>
            </a:pPr>
            <a:r>
              <a:rPr lang="en-IN" dirty="0" smtClean="0"/>
              <a:t>8.REBOUND PHENOMENON</a:t>
            </a:r>
          </a:p>
          <a:p>
            <a:r>
              <a:rPr lang="en-IN" dirty="0" smtClean="0"/>
              <a:t>Reflex activities can be forcefully inhibited for some time.</a:t>
            </a:r>
          </a:p>
          <a:p>
            <a:r>
              <a:rPr lang="en-IN" dirty="0" smtClean="0"/>
              <a:t>But the inhibition is suddenly removed ,the reflex activity become more forceful than before inhibition. It is called rebound phenomenon.</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a:buNone/>
            </a:pPr>
            <a:r>
              <a:rPr lang="en-IN" dirty="0" smtClean="0"/>
              <a:t>9.FATIGUE:</a:t>
            </a:r>
          </a:p>
          <a:p>
            <a:r>
              <a:rPr lang="en-IN" dirty="0" smtClean="0"/>
              <a:t>When a reflex activity is continuously elicited for a long time, the response is reduced slowly and at one stage, the response does not occur.</a:t>
            </a:r>
          </a:p>
          <a:p>
            <a:r>
              <a:rPr lang="en-IN" dirty="0" smtClean="0"/>
              <a:t>This type of failure to give response to the stimulus is called fatigue.</a:t>
            </a:r>
          </a:p>
          <a:p>
            <a:r>
              <a:rPr lang="en-IN" dirty="0" err="1" smtClean="0"/>
              <a:t>Center</a:t>
            </a:r>
            <a:r>
              <a:rPr lang="en-IN" dirty="0" smtClean="0"/>
              <a:t> or the synapse of the reflex arc is the first seat of fatigue.</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RECIPROCAL INHIBITION AND RECIPROCAL INNERVATION</a:t>
            </a:r>
            <a:endParaRPr lang="en-US" dirty="0"/>
          </a:p>
        </p:txBody>
      </p:sp>
      <p:sp>
        <p:nvSpPr>
          <p:cNvPr id="3" name="Content Placeholder 2"/>
          <p:cNvSpPr>
            <a:spLocks noGrp="1"/>
          </p:cNvSpPr>
          <p:nvPr>
            <p:ph idx="1"/>
          </p:nvPr>
        </p:nvSpPr>
        <p:spPr>
          <a:xfrm>
            <a:off x="457200" y="1600200"/>
            <a:ext cx="8229600" cy="5257800"/>
          </a:xfrm>
        </p:spPr>
        <p:txBody>
          <a:bodyPr>
            <a:normAutofit fontScale="92500"/>
          </a:bodyPr>
          <a:lstStyle/>
          <a:p>
            <a:pPr>
              <a:buNone/>
            </a:pPr>
            <a:r>
              <a:rPr lang="en-IN" u="sng" dirty="0" smtClean="0"/>
              <a:t>RECIPROCAL INHIBITION</a:t>
            </a:r>
          </a:p>
          <a:p>
            <a:r>
              <a:rPr lang="en-IN" dirty="0" smtClean="0"/>
              <a:t>It is one of the important features of both flexor and extensor reflexes.</a:t>
            </a:r>
          </a:p>
          <a:p>
            <a:r>
              <a:rPr lang="en-IN" dirty="0" smtClean="0"/>
              <a:t>Usually excitation of one group of muscles is associated with inhibition of </a:t>
            </a:r>
            <a:r>
              <a:rPr lang="en-IN" dirty="0" err="1" smtClean="0"/>
              <a:t>another,i.e</a:t>
            </a:r>
            <a:r>
              <a:rPr lang="en-IN" dirty="0" smtClean="0"/>
              <a:t>. antagonistic group of muscles on the same side.</a:t>
            </a:r>
          </a:p>
          <a:p>
            <a:r>
              <a:rPr lang="en-IN" dirty="0" smtClean="0"/>
              <a:t>For example when a flexor reflex is elicited the flexor muscles are excited and the extensor muscles are inhibited in that side.</a:t>
            </a:r>
          </a:p>
          <a:p>
            <a:r>
              <a:rPr lang="en-IN" dirty="0" smtClean="0"/>
              <a:t>It occurs because of the reciprocal </a:t>
            </a:r>
            <a:r>
              <a:rPr lang="en-IN" dirty="0" err="1" smtClean="0"/>
              <a:t>innervation</a:t>
            </a:r>
            <a:r>
              <a:rPr lang="en-IN" dirty="0" smtClean="0"/>
              <a:t>.</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buNone/>
            </a:pPr>
            <a:r>
              <a:rPr lang="en-IN" u="sng" dirty="0" smtClean="0"/>
              <a:t>RECIPROCAL INNERVATION-SHERRINGTON LAW</a:t>
            </a:r>
          </a:p>
          <a:p>
            <a:r>
              <a:rPr lang="en-IN" dirty="0" smtClean="0"/>
              <a:t>According to this law, the reciprocal inhibition is due to segmental arrangement of afferent and efferent connections in the spinal cord.</a:t>
            </a:r>
          </a:p>
          <a:p>
            <a:r>
              <a:rPr lang="en-IN" dirty="0" smtClean="0"/>
              <a:t>Afferent n fibres which evoke flexor reflex in a limb, have connections with motor neurons supplying flexors and the motor neurons supplying the extensors of same side.</a:t>
            </a:r>
          </a:p>
          <a:p>
            <a:r>
              <a:rPr lang="en-IN" dirty="0" smtClean="0"/>
              <a:t>afferent  n excites the motor neurons, which supply the flexors.</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None/>
            </a:pPr>
            <a:r>
              <a:rPr lang="en-IN" dirty="0" smtClean="0"/>
              <a:t>CROSSED EXTENSOR REFLEX</a:t>
            </a:r>
          </a:p>
          <a:p>
            <a:r>
              <a:rPr lang="en-IN" dirty="0" smtClean="0"/>
              <a:t>It is the withdrawal reflex in which the flexors of the withdrawing limbs are excited and extensors are inhibited ,while the opposite occurs in the other limb.</a:t>
            </a:r>
          </a:p>
          <a:p>
            <a:r>
              <a:rPr lang="en-IN" dirty="0" smtClean="0"/>
              <a:t>For example while eliciting a flexor reflex activity in a limb, that limb is flexed.</a:t>
            </a:r>
          </a:p>
          <a:p>
            <a:r>
              <a:rPr lang="en-IN" dirty="0" smtClean="0"/>
              <a:t>Simultaneously the opposite limb is extended.</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a:buNone/>
            </a:pPr>
            <a:endParaRPr lang="en-IN" dirty="0" smtClean="0"/>
          </a:p>
          <a:p>
            <a:pPr>
              <a:buNone/>
            </a:pPr>
            <a:r>
              <a:rPr lang="en-IN" dirty="0" smtClean="0"/>
              <a:t>SIGNIFICANCE OF RECIPROCAL INHIBITION</a:t>
            </a:r>
          </a:p>
          <a:p>
            <a:r>
              <a:rPr lang="en-IN" dirty="0" smtClean="0"/>
              <a:t>Reciprocal inhibition and </a:t>
            </a:r>
            <a:r>
              <a:rPr lang="en-IN" dirty="0" err="1" smtClean="0"/>
              <a:t>innervation</a:t>
            </a:r>
            <a:r>
              <a:rPr lang="en-IN" dirty="0" smtClean="0"/>
              <a:t> are very important in spinal reflexes, which are involved in locomotion.</a:t>
            </a:r>
          </a:p>
          <a:p>
            <a:r>
              <a:rPr lang="en-IN" dirty="0" smtClean="0"/>
              <a:t>It helps in forward movement of one limb while causing the backward movement of another limb.</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IN" dirty="0" smtClean="0"/>
              <a:t>Reflex arc</a:t>
            </a:r>
            <a:endParaRPr lang="en-US" dirty="0"/>
          </a:p>
        </p:txBody>
      </p:sp>
      <p:sp>
        <p:nvSpPr>
          <p:cNvPr id="3" name="Content Placeholder 2"/>
          <p:cNvSpPr>
            <a:spLocks noGrp="1"/>
          </p:cNvSpPr>
          <p:nvPr>
            <p:ph idx="1"/>
          </p:nvPr>
        </p:nvSpPr>
        <p:spPr>
          <a:xfrm>
            <a:off x="457200" y="1219200"/>
            <a:ext cx="8229600" cy="5334000"/>
          </a:xfrm>
        </p:spPr>
        <p:txBody>
          <a:bodyPr>
            <a:normAutofit/>
          </a:bodyPr>
          <a:lstStyle/>
          <a:p>
            <a:endParaRPr lang="en-US" dirty="0" smtClean="0"/>
          </a:p>
          <a:p>
            <a:r>
              <a:rPr lang="en-US" dirty="0" smtClean="0"/>
              <a:t>The nerve pathway involved in a reflex action, including at its simplest a sensory nerve and a motor nerve with a synapse between.</a:t>
            </a:r>
          </a:p>
          <a:p>
            <a:endParaRPr lang="en-IN" dirty="0" smtClean="0"/>
          </a:p>
          <a:p>
            <a:r>
              <a:rPr lang="en-IN" dirty="0" smtClean="0"/>
              <a:t>A simple reflex arc includes five components.</a:t>
            </a:r>
          </a:p>
          <a:p>
            <a:pPr>
              <a:buNone/>
            </a:pPr>
            <a:endParaRPr lang="en-US" dirty="0" smtClean="0"/>
          </a:p>
          <a:p>
            <a:pPr>
              <a:buNone/>
            </a:pPr>
            <a:endParaRPr lang="en-US"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buNone/>
            </a:pPr>
            <a:r>
              <a:rPr lang="en-IN" dirty="0" smtClean="0"/>
              <a:t>REFLEXES IN MOTOR NEURON LESIONS</a:t>
            </a:r>
          </a:p>
          <a:p>
            <a:pPr>
              <a:buNone/>
            </a:pPr>
            <a:r>
              <a:rPr lang="en-IN" u="sng" dirty="0" smtClean="0"/>
              <a:t>UPPER MOTOR NEURON LESION</a:t>
            </a:r>
          </a:p>
          <a:p>
            <a:r>
              <a:rPr lang="en-IN" dirty="0" smtClean="0"/>
              <a:t>During UMN lesions, all the superficial reflexes are lost.</a:t>
            </a:r>
          </a:p>
          <a:p>
            <a:r>
              <a:rPr lang="en-IN" dirty="0" smtClean="0"/>
              <a:t>Deep reflexes are exaggerated and the </a:t>
            </a:r>
            <a:r>
              <a:rPr lang="en-IN" dirty="0" err="1" smtClean="0"/>
              <a:t>Babinski</a:t>
            </a:r>
            <a:r>
              <a:rPr lang="en-IN" dirty="0" smtClean="0"/>
              <a:t> sign is positive.</a:t>
            </a:r>
          </a:p>
          <a:p>
            <a:pPr>
              <a:buNone/>
            </a:pPr>
            <a:r>
              <a:rPr lang="en-IN" u="sng" dirty="0" smtClean="0"/>
              <a:t>LOWER MOTOR NEURON LESIONS</a:t>
            </a:r>
          </a:p>
          <a:p>
            <a:r>
              <a:rPr lang="en-IN" dirty="0" smtClean="0"/>
              <a:t>During LMN Lesions ,all the superficial and deep reflexes are lost.</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buNone/>
            </a:pPr>
            <a:r>
              <a:rPr lang="en-IN" dirty="0" smtClean="0"/>
              <a:t>                                </a:t>
            </a:r>
          </a:p>
          <a:p>
            <a:pPr>
              <a:buNone/>
            </a:pPr>
            <a:endParaRPr lang="en-IN" dirty="0" smtClean="0"/>
          </a:p>
          <a:p>
            <a:pPr>
              <a:buNone/>
            </a:pPr>
            <a:endParaRPr lang="en-IN" dirty="0" smtClean="0"/>
          </a:p>
          <a:p>
            <a:pPr>
              <a:buNone/>
            </a:pPr>
            <a:r>
              <a:rPr lang="en-IN" dirty="0" smtClean="0"/>
              <a:t> </a:t>
            </a:r>
            <a:r>
              <a:rPr lang="en-IN" dirty="0" smtClean="0"/>
              <a:t>                            </a:t>
            </a:r>
            <a:r>
              <a:rPr lang="en-IN" b="1" dirty="0" smtClean="0"/>
              <a:t>Thank you</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flexes present in infants"/>
          <p:cNvPicPr>
            <a:picLocks noChangeAspect="1" noChangeArrowheads="1"/>
          </p:cNvPicPr>
          <p:nvPr/>
        </p:nvPicPr>
        <p:blipFill>
          <a:blip r:embed="rId2"/>
          <a:srcRect t="13183"/>
          <a:stretch>
            <a:fillRect/>
          </a:stretch>
        </p:blipFill>
        <p:spPr bwMode="auto">
          <a:xfrm>
            <a:off x="0" y="304800"/>
            <a:ext cx="9144000" cy="6324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Write the components of reflex arc and their functions - CBSE Class 10  Science - Learn CBSE Forum"/>
          <p:cNvPicPr>
            <a:picLocks noChangeAspect="1" noChangeArrowheads="1"/>
          </p:cNvPicPr>
          <p:nvPr/>
        </p:nvPicPr>
        <p:blipFill>
          <a:blip r:embed="rId2"/>
          <a:srcRect l="9921" t="10145"/>
          <a:stretch>
            <a:fillRect/>
          </a:stretch>
        </p:blipFill>
        <p:spPr bwMode="auto">
          <a:xfrm>
            <a:off x="228600" y="533400"/>
            <a:ext cx="8686800" cy="58674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IN" dirty="0" smtClean="0"/>
              <a:t>1. Receptor</a:t>
            </a:r>
          </a:p>
          <a:p>
            <a:pPr>
              <a:buNone/>
            </a:pPr>
            <a:r>
              <a:rPr lang="en-IN" dirty="0" smtClean="0"/>
              <a:t>       It is the end organ which receives the stimulus . </a:t>
            </a:r>
            <a:r>
              <a:rPr lang="en-IN" dirty="0" err="1" smtClean="0"/>
              <a:t>Wh</a:t>
            </a:r>
            <a:r>
              <a:rPr lang="en-US" dirty="0" smtClean="0"/>
              <a:t>en receptor is stimulated , impulses are generated in afferent nerve.</a:t>
            </a:r>
          </a:p>
          <a:p>
            <a:pPr>
              <a:buNone/>
            </a:pPr>
            <a:r>
              <a:rPr lang="en-IN" dirty="0" smtClean="0"/>
              <a:t>2. Afferent nerve</a:t>
            </a:r>
          </a:p>
          <a:p>
            <a:pPr>
              <a:buNone/>
            </a:pPr>
            <a:r>
              <a:rPr lang="en-IN" dirty="0" smtClean="0"/>
              <a:t>        afferent or sensory nerve transmit sensory impulses from the receptor to </a:t>
            </a:r>
            <a:r>
              <a:rPr lang="en-IN" dirty="0" err="1" smtClean="0"/>
              <a:t>center</a:t>
            </a:r>
            <a:r>
              <a:rPr lang="en-IN" dirty="0" smtClean="0"/>
              <a:t>.</a:t>
            </a:r>
          </a:p>
          <a:p>
            <a:pPr>
              <a:buNone/>
            </a:pPr>
            <a:r>
              <a:rPr lang="en-IN" dirty="0" smtClean="0"/>
              <a:t>3. </a:t>
            </a:r>
            <a:r>
              <a:rPr lang="en-IN" dirty="0" err="1" smtClean="0"/>
              <a:t>Center</a:t>
            </a:r>
            <a:endParaRPr lang="en-IN" dirty="0" smtClean="0"/>
          </a:p>
          <a:p>
            <a:pPr>
              <a:buNone/>
            </a:pPr>
            <a:r>
              <a:rPr lang="en-IN" dirty="0" smtClean="0"/>
              <a:t>It receives the sensory impulses through afferent nerve fibres and in turn ,it generates appropriate motor impulses. it located in the brain or spinal cord.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553200"/>
          </a:xfrm>
        </p:spPr>
        <p:txBody>
          <a:bodyPr>
            <a:normAutofit fontScale="92500" lnSpcReduction="10000"/>
          </a:bodyPr>
          <a:lstStyle/>
          <a:p>
            <a:pPr>
              <a:buNone/>
            </a:pPr>
            <a:r>
              <a:rPr lang="en-IN" dirty="0" smtClean="0"/>
              <a:t>4. Efferent nerve</a:t>
            </a:r>
          </a:p>
          <a:p>
            <a:pPr>
              <a:buNone/>
            </a:pPr>
            <a:r>
              <a:rPr lang="en-IN" dirty="0" smtClean="0"/>
              <a:t>Efferent or motor nerve  transmits motor impulses from the </a:t>
            </a:r>
            <a:r>
              <a:rPr lang="en-IN" dirty="0" err="1" smtClean="0"/>
              <a:t>center</a:t>
            </a:r>
            <a:r>
              <a:rPr lang="en-IN" dirty="0" smtClean="0"/>
              <a:t> to the  </a:t>
            </a:r>
            <a:r>
              <a:rPr lang="en-IN" dirty="0" err="1" smtClean="0"/>
              <a:t>effector</a:t>
            </a:r>
            <a:r>
              <a:rPr lang="en-IN" dirty="0" smtClean="0"/>
              <a:t> organ.</a:t>
            </a:r>
          </a:p>
          <a:p>
            <a:pPr>
              <a:buNone/>
            </a:pPr>
            <a:r>
              <a:rPr lang="en-IN" dirty="0" smtClean="0"/>
              <a:t>5. </a:t>
            </a:r>
            <a:r>
              <a:rPr lang="en-IN" dirty="0" err="1" smtClean="0"/>
              <a:t>Effector</a:t>
            </a:r>
            <a:r>
              <a:rPr lang="en-IN" dirty="0" smtClean="0"/>
              <a:t> organ</a:t>
            </a:r>
          </a:p>
          <a:p>
            <a:r>
              <a:rPr lang="en-IN" dirty="0" smtClean="0"/>
              <a:t>It is the structure such as muscle or gland where the activity occurs in response to stimulus.</a:t>
            </a:r>
          </a:p>
          <a:p>
            <a:r>
              <a:rPr lang="en-IN" dirty="0" smtClean="0"/>
              <a:t>Afferent and efferent nerve fibres may be connected directly to the </a:t>
            </a:r>
            <a:r>
              <a:rPr lang="en-IN" dirty="0" err="1" smtClean="0"/>
              <a:t>center</a:t>
            </a:r>
            <a:r>
              <a:rPr lang="en-IN" dirty="0" smtClean="0"/>
              <a:t>.</a:t>
            </a:r>
          </a:p>
          <a:p>
            <a:r>
              <a:rPr lang="en-IN" dirty="0" smtClean="0"/>
              <a:t>In some places one or more neurons are interposed between these nerve fibres and </a:t>
            </a:r>
            <a:r>
              <a:rPr lang="en-IN" dirty="0" err="1" smtClean="0"/>
              <a:t>center</a:t>
            </a:r>
            <a:r>
              <a:rPr lang="en-IN" dirty="0" smtClean="0"/>
              <a:t>.</a:t>
            </a:r>
          </a:p>
          <a:p>
            <a:r>
              <a:rPr lang="en-IN" dirty="0" smtClean="0"/>
              <a:t>Such neurons are called connector neurons or </a:t>
            </a:r>
            <a:r>
              <a:rPr lang="en-IN" dirty="0" err="1" smtClean="0"/>
              <a:t>interneurons</a:t>
            </a:r>
            <a:r>
              <a:rPr lang="en-IN" dirty="0" smtClean="0"/>
              <a:t>.</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IN" dirty="0" smtClean="0"/>
              <a:t>CLASSIFICATION OF REFLEXES</a:t>
            </a:r>
            <a:endParaRPr lang="en-US" dirty="0"/>
          </a:p>
        </p:txBody>
      </p:sp>
      <p:sp>
        <p:nvSpPr>
          <p:cNvPr id="3" name="Content Placeholder 2"/>
          <p:cNvSpPr>
            <a:spLocks noGrp="1"/>
          </p:cNvSpPr>
          <p:nvPr>
            <p:ph idx="1"/>
          </p:nvPr>
        </p:nvSpPr>
        <p:spPr>
          <a:xfrm>
            <a:off x="457200" y="1600200"/>
            <a:ext cx="8458200" cy="4876800"/>
          </a:xfrm>
        </p:spPr>
        <p:txBody>
          <a:bodyPr/>
          <a:lstStyle/>
          <a:p>
            <a:pPr>
              <a:buNone/>
            </a:pPr>
            <a:r>
              <a:rPr lang="en-IN" dirty="0" smtClean="0"/>
              <a:t>1. depending upon whether inborn or acquired</a:t>
            </a:r>
          </a:p>
          <a:p>
            <a:pPr>
              <a:buNone/>
            </a:pPr>
            <a:r>
              <a:rPr lang="en-IN" dirty="0" smtClean="0"/>
              <a:t>2. depending upon situation-anatomical classification </a:t>
            </a:r>
          </a:p>
          <a:p>
            <a:pPr>
              <a:buNone/>
            </a:pPr>
            <a:r>
              <a:rPr lang="en-IN" dirty="0" smtClean="0"/>
              <a:t>3. depending upon purpose-physiological classification</a:t>
            </a:r>
          </a:p>
          <a:p>
            <a:pPr>
              <a:buNone/>
            </a:pPr>
            <a:r>
              <a:rPr lang="en-IN" dirty="0" smtClean="0"/>
              <a:t>4. depending upon number of synapse</a:t>
            </a:r>
          </a:p>
          <a:p>
            <a:pPr>
              <a:buNone/>
            </a:pPr>
            <a:r>
              <a:rPr lang="en-IN" dirty="0" smtClean="0"/>
              <a:t>5. depending upon visceral or somatic </a:t>
            </a:r>
          </a:p>
          <a:p>
            <a:pPr>
              <a:buNone/>
            </a:pPr>
            <a:r>
              <a:rPr lang="en-IN" dirty="0" smtClean="0"/>
              <a:t>6. depending upon clinical basis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465</TotalTime>
  <Words>2191</Words>
  <Application>Microsoft Office PowerPoint</Application>
  <PresentationFormat>On-screen Show (4:3)</PresentationFormat>
  <Paragraphs>213</Paragraphs>
  <Slides>41</Slides>
  <Notes>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Slide 1</vt:lpstr>
      <vt:lpstr>REFLEXES</vt:lpstr>
      <vt:lpstr>Slide 3</vt:lpstr>
      <vt:lpstr>Reflex arc</vt:lpstr>
      <vt:lpstr>Slide 5</vt:lpstr>
      <vt:lpstr>Slide 6</vt:lpstr>
      <vt:lpstr>Slide 7</vt:lpstr>
      <vt:lpstr>Slide 8</vt:lpstr>
      <vt:lpstr>CLASSIFICATION OF REFLEXES</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RECIPROCAL INHIBITION AND RECIPROCAL INNERVATION</vt:lpstr>
      <vt:lpstr>Slide 37</vt:lpstr>
      <vt:lpstr>Slide 38</vt:lpstr>
      <vt:lpstr>Slide 39</vt:lpstr>
      <vt:lpstr>Slide 40</vt:lpstr>
      <vt:lpstr>Slide 41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REFLEXES</dc:title>
  <dc:creator>ELCOT</dc:creator>
  <cp:lastModifiedBy>ELCOT</cp:lastModifiedBy>
  <cp:revision>151</cp:revision>
  <dcterms:created xsi:type="dcterms:W3CDTF">2006-08-16T00:00:00Z</dcterms:created>
  <dcterms:modified xsi:type="dcterms:W3CDTF">2020-11-02T07:36:46Z</dcterms:modified>
</cp:coreProperties>
</file>