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1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Rubella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Reshma</a:t>
            </a:r>
            <a:r>
              <a:rPr lang="en-US" dirty="0" smtClean="0"/>
              <a:t> </a:t>
            </a:r>
            <a:r>
              <a:rPr lang="en-US" dirty="0" err="1" smtClean="0"/>
              <a:t>Reghu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err="1" smtClean="0"/>
              <a:t>Dept</a:t>
            </a:r>
            <a:r>
              <a:rPr lang="en-US" dirty="0" smtClean="0"/>
              <a:t>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7093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complication of rubel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Virus isolation and serology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Haemagglutination</a:t>
            </a:r>
            <a:r>
              <a:rPr lang="en-US" dirty="0" smtClean="0">
                <a:solidFill>
                  <a:srgbClr val="FF0000"/>
                </a:solidFill>
              </a:rPr>
              <a:t> inhibition test (HI)- </a:t>
            </a:r>
            <a:r>
              <a:rPr lang="en-US" dirty="0" smtClean="0"/>
              <a:t>standard test for Rubella</a:t>
            </a:r>
          </a:p>
          <a:p>
            <a:r>
              <a:rPr lang="en-US" dirty="0" smtClean="0"/>
              <a:t>Detection of </a:t>
            </a:r>
            <a:r>
              <a:rPr lang="en-US" dirty="0" err="1" smtClean="0">
                <a:solidFill>
                  <a:srgbClr val="FF0000"/>
                </a:solidFill>
              </a:rPr>
              <a:t>Ig</a:t>
            </a:r>
            <a:r>
              <a:rPr lang="en-US" dirty="0" smtClean="0">
                <a:solidFill>
                  <a:srgbClr val="FF0000"/>
                </a:solidFill>
              </a:rPr>
              <a:t> 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CONGENITAL RUBELLA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 smtClean="0"/>
              <a:t>Refers to infants born with defects secondary to intra uterine infection or who manifest the symptoms after birth.</a:t>
            </a:r>
          </a:p>
          <a:p>
            <a:r>
              <a:rPr lang="en-US" dirty="0" smtClean="0"/>
              <a:t>Chronic </a:t>
            </a:r>
            <a:r>
              <a:rPr lang="en-US" dirty="0" err="1" smtClean="0"/>
              <a:t>persistance</a:t>
            </a:r>
            <a:r>
              <a:rPr lang="en-US" dirty="0" smtClean="0"/>
              <a:t> of virus in the new born</a:t>
            </a:r>
          </a:p>
          <a:p>
            <a:r>
              <a:rPr lang="en-US" dirty="0" smtClean="0"/>
              <a:t>Virus is detectable in  pharyngeal secretions, multiple organs, </a:t>
            </a:r>
            <a:r>
              <a:rPr lang="en-US" dirty="0" err="1" smtClean="0"/>
              <a:t>csf</a:t>
            </a:r>
            <a:r>
              <a:rPr lang="en-US" dirty="0" smtClean="0"/>
              <a:t>, urine and rectal swabs.</a:t>
            </a:r>
          </a:p>
          <a:p>
            <a:r>
              <a:rPr lang="en-US" dirty="0" smtClean="0"/>
              <a:t>Viral excretion last for 12- 18 months after birth.</a:t>
            </a:r>
          </a:p>
          <a:p>
            <a:r>
              <a:rPr lang="en-US" dirty="0" smtClean="0"/>
              <a:t>Rubella infection inhibits cell division results in congenital malformations and low birth weight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Image result for congenital rubel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r>
              <a:rPr lang="en-US" dirty="0" smtClean="0"/>
              <a:t>The first trimester is the most disastrous time for </a:t>
            </a:r>
            <a:r>
              <a:rPr lang="en-US" dirty="0" err="1" smtClean="0"/>
              <a:t>foetus</a:t>
            </a:r>
            <a:r>
              <a:rPr lang="en-US" dirty="0" smtClean="0"/>
              <a:t> as the organs are developing.</a:t>
            </a:r>
          </a:p>
          <a:p>
            <a:r>
              <a:rPr lang="en-US" dirty="0" smtClean="0"/>
              <a:t>Infection during this period results in abnormalities- 85%</a:t>
            </a:r>
          </a:p>
          <a:p>
            <a:r>
              <a:rPr lang="en-US" dirty="0" smtClean="0"/>
              <a:t>Infection during second trimester- 16 %</a:t>
            </a:r>
          </a:p>
          <a:p>
            <a:r>
              <a:rPr lang="en-US" dirty="0" smtClean="0"/>
              <a:t>Birth defects are common if maternal infection occurs after 20 weeks</a:t>
            </a:r>
          </a:p>
          <a:p>
            <a:r>
              <a:rPr lang="en-US" dirty="0" err="1" smtClean="0"/>
              <a:t>Inapparent</a:t>
            </a:r>
            <a:r>
              <a:rPr lang="en-US" dirty="0" smtClean="0"/>
              <a:t> maternal infection result in </a:t>
            </a:r>
            <a:r>
              <a:rPr lang="en-US" dirty="0" err="1" smtClean="0"/>
              <a:t>foetal</a:t>
            </a:r>
            <a:r>
              <a:rPr lang="en-US" dirty="0" smtClean="0"/>
              <a:t> death and spontaneous abortion.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9163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5715000" cy="5562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/>
              <a:t>Rubella or </a:t>
            </a:r>
            <a:r>
              <a:rPr lang="en-IN" dirty="0" err="1"/>
              <a:t>german</a:t>
            </a:r>
            <a:r>
              <a:rPr lang="en-IN" dirty="0"/>
              <a:t> measles </a:t>
            </a:r>
            <a:endParaRPr lang="en-IN" dirty="0" smtClean="0"/>
          </a:p>
          <a:p>
            <a:pPr algn="just"/>
            <a:r>
              <a:rPr lang="en-IN" dirty="0" smtClean="0"/>
              <a:t>It is </a:t>
            </a:r>
            <a:r>
              <a:rPr lang="en-IN" dirty="0"/>
              <a:t>an acute childhood </a:t>
            </a:r>
            <a:r>
              <a:rPr lang="en-IN" dirty="0" smtClean="0"/>
              <a:t>infection, usually </a:t>
            </a:r>
            <a:r>
              <a:rPr lang="en-IN" dirty="0"/>
              <a:t>mild, of short duration (approximately 3 </a:t>
            </a:r>
            <a:r>
              <a:rPr lang="en-IN" dirty="0" smtClean="0"/>
              <a:t>days) and </a:t>
            </a:r>
            <a:r>
              <a:rPr lang="en-IN" dirty="0"/>
              <a:t>accompanied by low-grade fever, </a:t>
            </a:r>
            <a:r>
              <a:rPr lang="en-IN" dirty="0" smtClean="0"/>
              <a:t>lymphadenopathy and a </a:t>
            </a:r>
            <a:r>
              <a:rPr lang="en-IN" dirty="0" err="1" smtClean="0"/>
              <a:t>maculo-papular</a:t>
            </a:r>
            <a:r>
              <a:rPr lang="en-IN" dirty="0" smtClean="0"/>
              <a:t> </a:t>
            </a:r>
            <a:r>
              <a:rPr lang="en-IN" dirty="0"/>
              <a:t>rash. </a:t>
            </a:r>
            <a:endParaRPr lang="en-IN" dirty="0" smtClean="0"/>
          </a:p>
          <a:p>
            <a:pPr algn="just"/>
            <a:r>
              <a:rPr lang="en-IN" dirty="0" smtClean="0"/>
              <a:t>Infection </a:t>
            </a:r>
            <a:r>
              <a:rPr lang="en-IN" dirty="0"/>
              <a:t>in early pregnancy may </a:t>
            </a:r>
            <a:r>
              <a:rPr lang="en-IN" dirty="0" smtClean="0"/>
              <a:t>result in </a:t>
            </a:r>
            <a:r>
              <a:rPr lang="en-IN" dirty="0"/>
              <a:t>serious congenital defects, including death of the foetus.</a:t>
            </a:r>
          </a:p>
          <a:p>
            <a:pPr algn="just"/>
            <a:r>
              <a:rPr lang="en-IN" dirty="0"/>
              <a:t>The disease is worldwide in distribution and tends to </a:t>
            </a:r>
            <a:r>
              <a:rPr lang="en-IN" dirty="0" smtClean="0"/>
              <a:t>occur in </a:t>
            </a:r>
            <a:r>
              <a:rPr lang="en-IN" dirty="0"/>
              <a:t>epidemics, in non-immunized populations, every 6 </a:t>
            </a:r>
            <a:r>
              <a:rPr lang="en-IN" i="1" dirty="0"/>
              <a:t>to </a:t>
            </a:r>
            <a:r>
              <a:rPr lang="en-IN" dirty="0" smtClean="0"/>
              <a:t>8 years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0189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792162"/>
          </a:xfrm>
        </p:spPr>
        <p:txBody>
          <a:bodyPr/>
          <a:lstStyle/>
          <a:p>
            <a:r>
              <a:rPr lang="en-IN" b="1" dirty="0"/>
              <a:t>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791200" cy="556260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1941 when </a:t>
            </a:r>
            <a:r>
              <a:rPr lang="en-IN" dirty="0"/>
              <a:t>Norman Gregg, an ophthalmologist reported </a:t>
            </a:r>
            <a:r>
              <a:rPr lang="en-IN" dirty="0" smtClean="0"/>
              <a:t>an epidemic </a:t>
            </a:r>
            <a:r>
              <a:rPr lang="en-IN" dirty="0"/>
              <a:t>of congenital cataracts associated with </a:t>
            </a:r>
            <a:r>
              <a:rPr lang="en-IN" dirty="0" smtClean="0"/>
              <a:t>other congenital </a:t>
            </a:r>
            <a:r>
              <a:rPr lang="en-IN" dirty="0"/>
              <a:t>defects in children born to mothers who had </a:t>
            </a:r>
            <a:r>
              <a:rPr lang="en-IN" dirty="0" smtClean="0"/>
              <a:t>rubella during </a:t>
            </a:r>
            <a:r>
              <a:rPr lang="en-IN" dirty="0"/>
              <a:t>their </a:t>
            </a:r>
            <a:r>
              <a:rPr lang="en-IN" dirty="0" smtClean="0"/>
              <a:t>pregnancies</a:t>
            </a:r>
            <a:r>
              <a:rPr lang="en-IN" i="1" dirty="0" smtClean="0"/>
              <a:t>.</a:t>
            </a:r>
          </a:p>
          <a:p>
            <a:r>
              <a:rPr lang="en-IN" i="1" dirty="0" smtClean="0"/>
              <a:t> </a:t>
            </a:r>
            <a:r>
              <a:rPr lang="en-IN" dirty="0"/>
              <a:t>This discovery changed </a:t>
            </a:r>
            <a:r>
              <a:rPr lang="en-IN" dirty="0" smtClean="0"/>
              <a:t>the concept </a:t>
            </a:r>
            <a:r>
              <a:rPr lang="en-IN" dirty="0"/>
              <a:t>that rubella is not merely a benign disease of </a:t>
            </a:r>
            <a:r>
              <a:rPr lang="en-IN" dirty="0" smtClean="0"/>
              <a:t>childhood but </a:t>
            </a:r>
            <a:r>
              <a:rPr lang="en-IN" dirty="0"/>
              <a:t>also one with </a:t>
            </a:r>
            <a:r>
              <a:rPr lang="en-IN" dirty="0" err="1"/>
              <a:t>teratogenic</a:t>
            </a:r>
            <a:r>
              <a:rPr lang="en-IN" dirty="0"/>
              <a:t> potential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In 1962, the virus </a:t>
            </a:r>
            <a:r>
              <a:rPr lang="en-IN" dirty="0" smtClean="0"/>
              <a:t>was isolated</a:t>
            </a:r>
            <a:r>
              <a:rPr lang="en-IN" dirty="0"/>
              <a:t>; in 1967, an attenuated vaccine was </a:t>
            </a:r>
            <a:r>
              <a:rPr lang="en-IN" dirty="0" smtClean="0"/>
              <a:t>developed.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2201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Epidemiological determinants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 factors</a:t>
            </a:r>
          </a:p>
          <a:p>
            <a:r>
              <a:rPr lang="en-US" dirty="0" smtClean="0"/>
              <a:t>Host factors</a:t>
            </a:r>
          </a:p>
          <a:p>
            <a:r>
              <a:rPr lang="en-US" dirty="0" smtClean="0"/>
              <a:t>Environmental factors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3674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1315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203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Rubella - host facto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large percentage of infections are asymptomatic (50- 65%)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PRODROMAL STAGE: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	Mild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Coryza</a:t>
            </a:r>
            <a:r>
              <a:rPr lang="en-US" dirty="0" smtClean="0"/>
              <a:t>, sore throat, low grade fever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LYMPHADENOPATHY: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Post auricular and post- cervical </a:t>
            </a:r>
            <a:r>
              <a:rPr lang="en-US" dirty="0" err="1" smtClean="0"/>
              <a:t>lymphadenopathy</a:t>
            </a:r>
            <a:r>
              <a:rPr lang="en-US" dirty="0" smtClean="0"/>
              <a:t> appears as early as 7 days before the appearance of rashes.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The glands found enlarged for 10 to 14 days after the rash.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60960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First indication of the disease in children.</a:t>
            </a:r>
          </a:p>
          <a:p>
            <a:r>
              <a:rPr lang="en-US" dirty="0" smtClean="0"/>
              <a:t>Appears first on face, within 24 hours of onset of </a:t>
            </a:r>
            <a:r>
              <a:rPr lang="en-US" dirty="0" err="1" smtClean="0"/>
              <a:t>prodromal</a:t>
            </a:r>
            <a:r>
              <a:rPr lang="en-US" dirty="0" smtClean="0"/>
              <a:t> symptoms.</a:t>
            </a:r>
          </a:p>
          <a:p>
            <a:r>
              <a:rPr lang="en-US" dirty="0" smtClean="0"/>
              <a:t>Minute, pinkish, discrete, macular in appearance. Not confluent as in measles.</a:t>
            </a:r>
          </a:p>
          <a:p>
            <a:r>
              <a:rPr lang="en-US" dirty="0" smtClean="0"/>
              <a:t>Rashes spread to the trunk &amp; extremities.</a:t>
            </a:r>
          </a:p>
          <a:p>
            <a:r>
              <a:rPr lang="en-US" dirty="0" smtClean="0"/>
              <a:t>Rashes spread much faster and clears more rapidly</a:t>
            </a:r>
          </a:p>
          <a:p>
            <a:r>
              <a:rPr lang="en-US" dirty="0" smtClean="0"/>
              <a:t>It disappears by the third day.</a:t>
            </a:r>
          </a:p>
          <a:p>
            <a:r>
              <a:rPr lang="en-US" dirty="0" smtClean="0"/>
              <a:t>Conjunctivitis may appear</a:t>
            </a:r>
            <a:endParaRPr lang="en-US" dirty="0"/>
          </a:p>
        </p:txBody>
      </p:sp>
      <p:sp>
        <p:nvSpPr>
          <p:cNvPr id="21506" name="AutoShape 2" descr="Image result for clinical features of rubella - ra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Image result for clinical features of rubella - ra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387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Rubella</vt:lpstr>
      <vt:lpstr>Introduction</vt:lpstr>
      <vt:lpstr>History</vt:lpstr>
      <vt:lpstr>Epidemiological determinants</vt:lpstr>
      <vt:lpstr>Slide 5</vt:lpstr>
      <vt:lpstr>Slide 6</vt:lpstr>
      <vt:lpstr>Slide 7</vt:lpstr>
      <vt:lpstr>CLINICAL FEATURES</vt:lpstr>
      <vt:lpstr>RASH</vt:lpstr>
      <vt:lpstr>Slide 10</vt:lpstr>
      <vt:lpstr>Diagnosis</vt:lpstr>
      <vt:lpstr>CONGENITAL RUBELLA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Rubella</dc:title>
  <dc:creator>Ajith.V.S.</dc:creator>
  <cp:lastModifiedBy>Dept. Of CM</cp:lastModifiedBy>
  <cp:revision>25</cp:revision>
  <dcterms:created xsi:type="dcterms:W3CDTF">2006-08-16T00:00:00Z</dcterms:created>
  <dcterms:modified xsi:type="dcterms:W3CDTF">2020-10-29T09:05:13Z</dcterms:modified>
</cp:coreProperties>
</file>